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76"/>
  </p:notesMasterIdLst>
  <p:sldIdLst>
    <p:sldId id="431" r:id="rId2"/>
    <p:sldId id="432" r:id="rId3"/>
    <p:sldId id="559" r:id="rId4"/>
    <p:sldId id="289" r:id="rId5"/>
    <p:sldId id="434" r:id="rId6"/>
    <p:sldId id="262" r:id="rId7"/>
    <p:sldId id="264" r:id="rId8"/>
    <p:sldId id="265" r:id="rId9"/>
    <p:sldId id="266" r:id="rId10"/>
    <p:sldId id="268" r:id="rId11"/>
    <p:sldId id="269" r:id="rId12"/>
    <p:sldId id="271" r:id="rId13"/>
    <p:sldId id="273" r:id="rId14"/>
    <p:sldId id="274" r:id="rId15"/>
    <p:sldId id="275" r:id="rId16"/>
    <p:sldId id="276" r:id="rId17"/>
    <p:sldId id="277" r:id="rId18"/>
    <p:sldId id="278" r:id="rId19"/>
    <p:sldId id="280" r:id="rId20"/>
    <p:sldId id="588" r:id="rId21"/>
    <p:sldId id="589" r:id="rId22"/>
    <p:sldId id="512" r:id="rId23"/>
    <p:sldId id="285" r:id="rId24"/>
    <p:sldId id="555" r:id="rId25"/>
    <p:sldId id="303" r:id="rId26"/>
    <p:sldId id="288" r:id="rId27"/>
    <p:sldId id="304" r:id="rId28"/>
    <p:sldId id="315" r:id="rId29"/>
    <p:sldId id="316" r:id="rId30"/>
    <p:sldId id="569" r:id="rId31"/>
    <p:sldId id="317" r:id="rId32"/>
    <p:sldId id="318" r:id="rId33"/>
    <p:sldId id="319" r:id="rId34"/>
    <p:sldId id="320" r:id="rId35"/>
    <p:sldId id="321" r:id="rId36"/>
    <p:sldId id="322" r:id="rId37"/>
    <p:sldId id="323" r:id="rId38"/>
    <p:sldId id="324" r:id="rId39"/>
    <p:sldId id="325" r:id="rId40"/>
    <p:sldId id="370" r:id="rId41"/>
    <p:sldId id="371" r:id="rId42"/>
    <p:sldId id="360" r:id="rId43"/>
    <p:sldId id="576" r:id="rId44"/>
    <p:sldId id="577" r:id="rId45"/>
    <p:sldId id="328" r:id="rId46"/>
    <p:sldId id="573" r:id="rId47"/>
    <p:sldId id="574" r:id="rId48"/>
    <p:sldId id="575" r:id="rId49"/>
    <p:sldId id="330" r:id="rId50"/>
    <p:sldId id="546" r:id="rId51"/>
    <p:sldId id="372" r:id="rId52"/>
    <p:sldId id="305" r:id="rId53"/>
    <p:sldId id="332" r:id="rId54"/>
    <p:sldId id="333" r:id="rId55"/>
    <p:sldId id="334" r:id="rId56"/>
    <p:sldId id="335" r:id="rId57"/>
    <p:sldId id="336" r:id="rId58"/>
    <p:sldId id="337" r:id="rId59"/>
    <p:sldId id="567" r:id="rId60"/>
    <p:sldId id="339" r:id="rId61"/>
    <p:sldId id="340" r:id="rId62"/>
    <p:sldId id="565" r:id="rId63"/>
    <p:sldId id="402" r:id="rId64"/>
    <p:sldId id="341" r:id="rId65"/>
    <p:sldId id="593" r:id="rId66"/>
    <p:sldId id="342" r:id="rId67"/>
    <p:sldId id="612" r:id="rId68"/>
    <p:sldId id="543" r:id="rId69"/>
    <p:sldId id="553" r:id="rId70"/>
    <p:sldId id="343" r:id="rId71"/>
    <p:sldId id="578" r:id="rId72"/>
    <p:sldId id="344" r:id="rId73"/>
    <p:sldId id="345" r:id="rId74"/>
    <p:sldId id="346" r:id="rId75"/>
    <p:sldId id="347" r:id="rId76"/>
    <p:sldId id="348" r:id="rId77"/>
    <p:sldId id="349" r:id="rId78"/>
    <p:sldId id="350" r:id="rId79"/>
    <p:sldId id="351" r:id="rId80"/>
    <p:sldId id="352" r:id="rId81"/>
    <p:sldId id="417" r:id="rId82"/>
    <p:sldId id="418" r:id="rId83"/>
    <p:sldId id="419" r:id="rId84"/>
    <p:sldId id="420" r:id="rId85"/>
    <p:sldId id="421" r:id="rId86"/>
    <p:sldId id="504" r:id="rId87"/>
    <p:sldId id="618" r:id="rId88"/>
    <p:sldId id="358" r:id="rId89"/>
    <p:sldId id="307" r:id="rId90"/>
    <p:sldId id="362" r:id="rId91"/>
    <p:sldId id="595" r:id="rId92"/>
    <p:sldId id="594" r:id="rId93"/>
    <p:sldId id="363" r:id="rId94"/>
    <p:sldId id="369" r:id="rId95"/>
    <p:sldId id="364" r:id="rId96"/>
    <p:sldId id="590" r:id="rId97"/>
    <p:sldId id="365" r:id="rId98"/>
    <p:sldId id="366" r:id="rId99"/>
    <p:sldId id="367" r:id="rId100"/>
    <p:sldId id="368" r:id="rId101"/>
    <p:sldId id="596" r:id="rId102"/>
    <p:sldId id="599" r:id="rId103"/>
    <p:sldId id="600" r:id="rId104"/>
    <p:sldId id="620" r:id="rId105"/>
    <p:sldId id="540" r:id="rId106"/>
    <p:sldId id="534" r:id="rId107"/>
    <p:sldId id="415" r:id="rId108"/>
    <p:sldId id="405" r:id="rId109"/>
    <p:sldId id="410" r:id="rId110"/>
    <p:sldId id="411" r:id="rId111"/>
    <p:sldId id="412" r:id="rId112"/>
    <p:sldId id="413" r:id="rId113"/>
    <p:sldId id="414" r:id="rId114"/>
    <p:sldId id="603" r:id="rId115"/>
    <p:sldId id="604" r:id="rId116"/>
    <p:sldId id="406" r:id="rId117"/>
    <p:sldId id="606" r:id="rId118"/>
    <p:sldId id="607" r:id="rId119"/>
    <p:sldId id="624" r:id="rId120"/>
    <p:sldId id="625" r:id="rId121"/>
    <p:sldId id="626" r:id="rId122"/>
    <p:sldId id="545" r:id="rId123"/>
    <p:sldId id="381" r:id="rId124"/>
    <p:sldId id="609" r:id="rId125"/>
    <p:sldId id="608" r:id="rId126"/>
    <p:sldId id="632" r:id="rId127"/>
    <p:sldId id="440" r:id="rId128"/>
    <p:sldId id="309" r:id="rId129"/>
    <p:sldId id="465" r:id="rId130"/>
    <p:sldId id="478" r:id="rId131"/>
    <p:sldId id="479" r:id="rId132"/>
    <p:sldId id="480" r:id="rId133"/>
    <p:sldId id="484" r:id="rId134"/>
    <p:sldId id="485" r:id="rId135"/>
    <p:sldId id="491" r:id="rId136"/>
    <p:sldId id="494" r:id="rId137"/>
    <p:sldId id="495" r:id="rId138"/>
    <p:sldId id="586" r:id="rId139"/>
    <p:sldId id="610" r:id="rId140"/>
    <p:sldId id="611" r:id="rId141"/>
    <p:sldId id="630" r:id="rId142"/>
    <p:sldId id="503" r:id="rId143"/>
    <p:sldId id="310" r:id="rId144"/>
    <p:sldId id="444" r:id="rId145"/>
    <p:sldId id="445" r:id="rId146"/>
    <p:sldId id="446" r:id="rId147"/>
    <p:sldId id="447" r:id="rId148"/>
    <p:sldId id="448" r:id="rId149"/>
    <p:sldId id="449" r:id="rId150"/>
    <p:sldId id="450" r:id="rId151"/>
    <p:sldId id="451" r:id="rId152"/>
    <p:sldId id="452" r:id="rId153"/>
    <p:sldId id="453" r:id="rId154"/>
    <p:sldId id="454" r:id="rId155"/>
    <p:sldId id="455" r:id="rId156"/>
    <p:sldId id="456" r:id="rId157"/>
    <p:sldId id="457" r:id="rId158"/>
    <p:sldId id="601" r:id="rId159"/>
    <p:sldId id="602" r:id="rId160"/>
    <p:sldId id="633" r:id="rId161"/>
    <p:sldId id="474" r:id="rId162"/>
    <p:sldId id="462" r:id="rId163"/>
    <p:sldId id="520" r:id="rId164"/>
    <p:sldId id="523" r:id="rId165"/>
    <p:sldId id="525" r:id="rId166"/>
    <p:sldId id="526" r:id="rId167"/>
    <p:sldId id="561" r:id="rId168"/>
    <p:sldId id="541" r:id="rId169"/>
    <p:sldId id="542" r:id="rId170"/>
    <p:sldId id="524" r:id="rId171"/>
    <p:sldId id="513" r:id="rId172"/>
    <p:sldId id="511" r:id="rId173"/>
    <p:sldId id="475" r:id="rId174"/>
    <p:sldId id="547" r:id="rId17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FB9E9637-7504-43B4-B46F-D596378C3EC6}">
          <p14:sldIdLst>
            <p14:sldId id="431"/>
            <p14:sldId id="432"/>
            <p14:sldId id="559"/>
            <p14:sldId id="289"/>
            <p14:sldId id="434"/>
            <p14:sldId id="262"/>
            <p14:sldId id="264"/>
            <p14:sldId id="265"/>
            <p14:sldId id="266"/>
            <p14:sldId id="268"/>
            <p14:sldId id="269"/>
            <p14:sldId id="271"/>
            <p14:sldId id="273"/>
            <p14:sldId id="274"/>
            <p14:sldId id="275"/>
            <p14:sldId id="276"/>
            <p14:sldId id="277"/>
            <p14:sldId id="278"/>
            <p14:sldId id="280"/>
            <p14:sldId id="588"/>
            <p14:sldId id="589"/>
            <p14:sldId id="512"/>
            <p14:sldId id="285"/>
            <p14:sldId id="555"/>
            <p14:sldId id="303"/>
            <p14:sldId id="288"/>
            <p14:sldId id="304"/>
            <p14:sldId id="315"/>
            <p14:sldId id="316"/>
            <p14:sldId id="569"/>
            <p14:sldId id="317"/>
            <p14:sldId id="318"/>
            <p14:sldId id="319"/>
            <p14:sldId id="320"/>
            <p14:sldId id="321"/>
            <p14:sldId id="322"/>
            <p14:sldId id="323"/>
            <p14:sldId id="324"/>
            <p14:sldId id="325"/>
            <p14:sldId id="370"/>
            <p14:sldId id="371"/>
            <p14:sldId id="360"/>
            <p14:sldId id="576"/>
            <p14:sldId id="577"/>
            <p14:sldId id="328"/>
            <p14:sldId id="573"/>
            <p14:sldId id="574"/>
            <p14:sldId id="575"/>
            <p14:sldId id="330"/>
            <p14:sldId id="546"/>
            <p14:sldId id="372"/>
            <p14:sldId id="305"/>
            <p14:sldId id="332"/>
            <p14:sldId id="333"/>
            <p14:sldId id="334"/>
            <p14:sldId id="335"/>
            <p14:sldId id="336"/>
            <p14:sldId id="337"/>
            <p14:sldId id="567"/>
            <p14:sldId id="339"/>
            <p14:sldId id="340"/>
            <p14:sldId id="565"/>
            <p14:sldId id="402"/>
            <p14:sldId id="341"/>
            <p14:sldId id="593"/>
            <p14:sldId id="342"/>
            <p14:sldId id="612"/>
            <p14:sldId id="543"/>
            <p14:sldId id="553"/>
            <p14:sldId id="343"/>
            <p14:sldId id="578"/>
            <p14:sldId id="344"/>
            <p14:sldId id="345"/>
            <p14:sldId id="346"/>
          </p14:sldIdLst>
        </p14:section>
        <p14:section name="Untitled Section" id="{C5753E84-FD0B-486F-B4EB-25CF9DA6810E}">
          <p14:sldIdLst>
            <p14:sldId id="347"/>
            <p14:sldId id="348"/>
            <p14:sldId id="349"/>
            <p14:sldId id="350"/>
            <p14:sldId id="351"/>
            <p14:sldId id="352"/>
            <p14:sldId id="417"/>
            <p14:sldId id="418"/>
            <p14:sldId id="419"/>
            <p14:sldId id="420"/>
            <p14:sldId id="421"/>
            <p14:sldId id="504"/>
            <p14:sldId id="618"/>
            <p14:sldId id="358"/>
            <p14:sldId id="307"/>
            <p14:sldId id="362"/>
            <p14:sldId id="595"/>
            <p14:sldId id="594"/>
            <p14:sldId id="363"/>
            <p14:sldId id="369"/>
            <p14:sldId id="364"/>
            <p14:sldId id="590"/>
            <p14:sldId id="365"/>
            <p14:sldId id="366"/>
            <p14:sldId id="367"/>
            <p14:sldId id="368"/>
            <p14:sldId id="596"/>
            <p14:sldId id="599"/>
            <p14:sldId id="600"/>
            <p14:sldId id="620"/>
            <p14:sldId id="540"/>
            <p14:sldId id="534"/>
            <p14:sldId id="415"/>
            <p14:sldId id="405"/>
            <p14:sldId id="410"/>
            <p14:sldId id="411"/>
            <p14:sldId id="412"/>
            <p14:sldId id="413"/>
            <p14:sldId id="414"/>
            <p14:sldId id="603"/>
            <p14:sldId id="604"/>
            <p14:sldId id="406"/>
            <p14:sldId id="606"/>
            <p14:sldId id="607"/>
            <p14:sldId id="624"/>
            <p14:sldId id="625"/>
            <p14:sldId id="626"/>
            <p14:sldId id="545"/>
            <p14:sldId id="381"/>
            <p14:sldId id="609"/>
            <p14:sldId id="608"/>
            <p14:sldId id="632"/>
            <p14:sldId id="440"/>
            <p14:sldId id="309"/>
            <p14:sldId id="465"/>
            <p14:sldId id="478"/>
            <p14:sldId id="479"/>
            <p14:sldId id="480"/>
            <p14:sldId id="484"/>
            <p14:sldId id="485"/>
            <p14:sldId id="491"/>
            <p14:sldId id="494"/>
            <p14:sldId id="495"/>
            <p14:sldId id="586"/>
            <p14:sldId id="610"/>
            <p14:sldId id="611"/>
            <p14:sldId id="630"/>
            <p14:sldId id="503"/>
            <p14:sldId id="310"/>
            <p14:sldId id="444"/>
            <p14:sldId id="445"/>
            <p14:sldId id="446"/>
            <p14:sldId id="447"/>
            <p14:sldId id="448"/>
            <p14:sldId id="449"/>
            <p14:sldId id="450"/>
            <p14:sldId id="451"/>
            <p14:sldId id="452"/>
            <p14:sldId id="453"/>
            <p14:sldId id="454"/>
            <p14:sldId id="455"/>
            <p14:sldId id="456"/>
            <p14:sldId id="457"/>
            <p14:sldId id="601"/>
            <p14:sldId id="602"/>
            <p14:sldId id="633"/>
            <p14:sldId id="474"/>
            <p14:sldId id="462"/>
            <p14:sldId id="520"/>
            <p14:sldId id="523"/>
            <p14:sldId id="525"/>
            <p14:sldId id="526"/>
            <p14:sldId id="561"/>
            <p14:sldId id="541"/>
            <p14:sldId id="542"/>
            <p14:sldId id="524"/>
            <p14:sldId id="513"/>
            <p14:sldId id="511"/>
            <p14:sldId id="475"/>
            <p14:sldId id="547"/>
          </p14:sldIdLst>
        </p14:section>
      </p14:sectionLst>
    </p:ex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00000"/>
    <a:srgbClr val="FFCC99"/>
    <a:srgbClr val="FF99FF"/>
    <a:srgbClr val="81A027"/>
    <a:srgbClr val="595959"/>
    <a:srgbClr val="FFE2B7"/>
    <a:srgbClr val="E2CFF1"/>
    <a:srgbClr val="A7E8FF"/>
    <a:srgbClr val="AFAFAF"/>
    <a:srgbClr val="4D9533"/>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5799" autoAdjust="0"/>
    <p:restoredTop sz="95181" autoAdjust="0"/>
  </p:normalViewPr>
  <p:slideViewPr>
    <p:cSldViewPr snapToGrid="0">
      <p:cViewPr varScale="1">
        <p:scale>
          <a:sx n="105" d="100"/>
          <a:sy n="105" d="100"/>
        </p:scale>
        <p:origin x="1278" y="78"/>
      </p:cViewPr>
      <p:guideLst/>
    </p:cSldViewPr>
  </p:slideViewPr>
  <p:outlineViewPr>
    <p:cViewPr>
      <p:scale>
        <a:sx n="33" d="100"/>
        <a:sy n="33" d="100"/>
      </p:scale>
      <p:origin x="0" y="-22920"/>
    </p:cViewPr>
  </p:outlineViewPr>
  <p:notesTextViewPr>
    <p:cViewPr>
      <p:scale>
        <a:sx n="3" d="2"/>
        <a:sy n="3" d="2"/>
      </p:scale>
      <p:origin x="0" y="0"/>
    </p:cViewPr>
  </p:notesTextViewPr>
  <p:sorterViewPr>
    <p:cViewPr varScale="1">
      <p:scale>
        <a:sx n="1" d="1"/>
        <a:sy n="1" d="1"/>
      </p:scale>
      <p:origin x="0" y="-6900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slide" Target="slides/slide158.xml"/><Relationship Id="rId175" Type="http://schemas.openxmlformats.org/officeDocument/2006/relationships/slide" Target="slides/slide174.xml"/><Relationship Id="rId170" Type="http://schemas.openxmlformats.org/officeDocument/2006/relationships/slide" Target="slides/slide169.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slide" Target="slides/slide16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slide" Target="slides/slide170.xml"/><Relationship Id="rId176" Type="http://schemas.openxmlformats.org/officeDocument/2006/relationships/notesMaster" Target="notesMasters/notesMaster1.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 Type="http://schemas.openxmlformats.org/officeDocument/2006/relationships/slideMaster" Target="slideMasters/slideMaster1.xml"/><Relationship Id="rId6" Type="http://schemas.openxmlformats.org/officeDocument/2006/relationships/slide" Target="slides/slide5.xml"/><Relationship Id="rId23" Type="http://schemas.openxmlformats.org/officeDocument/2006/relationships/slide" Target="slides/slide22.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119" Type="http://schemas.openxmlformats.org/officeDocument/2006/relationships/slide" Target="slides/slide118.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slide" Target="slides/slide147.xml"/><Relationship Id="rId151" Type="http://schemas.openxmlformats.org/officeDocument/2006/relationships/slide" Target="slides/slide150.xml"/><Relationship Id="rId156" Type="http://schemas.openxmlformats.org/officeDocument/2006/relationships/slide" Target="slides/slide155.xml"/><Relationship Id="rId164" Type="http://schemas.openxmlformats.org/officeDocument/2006/relationships/slide" Target="slides/slide163.xml"/><Relationship Id="rId169" Type="http://schemas.openxmlformats.org/officeDocument/2006/relationships/slide" Target="slides/slide168.xml"/><Relationship Id="rId177"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72" Type="http://schemas.openxmlformats.org/officeDocument/2006/relationships/slide" Target="slides/slide171.xml"/><Relationship Id="rId180" Type="http://schemas.openxmlformats.org/officeDocument/2006/relationships/tableStyles" Target="tableStyle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viewProps" Target="view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theme" Target="theme/theme1.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CF1D46E-F613-4B1F-A98B-387FEEB27CA5}" type="datetimeFigureOut">
              <a:rPr lang="en-US" smtClean="0"/>
              <a:t>1/17/2017</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B0A6DEE-7F82-4CD5-BFD3-A0F7F2C04A8F}" type="slidenum">
              <a:rPr lang="en-US" smtClean="0"/>
              <a:t>‹#›</a:t>
            </a:fld>
            <a:endParaRPr lang="en-US"/>
          </a:p>
        </p:txBody>
      </p:sp>
    </p:spTree>
    <p:extLst>
      <p:ext uri="{BB962C8B-B14F-4D97-AF65-F5344CB8AC3E}">
        <p14:creationId xmlns:p14="http://schemas.microsoft.com/office/powerpoint/2010/main" val="15914069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effectLst/>
                <a:latin typeface="+mn-lt"/>
                <a:ea typeface="+mn-ea"/>
                <a:cs typeface="+mn-cs"/>
              </a:rPr>
              <a:t>22% of the YouTube livestream audience came from outside of Canada.</a:t>
            </a:r>
            <a:r>
              <a:rPr lang="en-US" sz="1200" kern="1200" dirty="0">
                <a:solidFill>
                  <a:schemeClr val="tx1"/>
                </a:solidFill>
                <a:effectLst/>
                <a:latin typeface="+mn-lt"/>
                <a:ea typeface="+mn-ea"/>
                <a:cs typeface="+mn-cs"/>
              </a:rPr>
              <a:t> Viewers from 189 countries watched the live stream. Those with the highest number of views were the United States, Australia, United Kingdom, Japan and Mexico. Fun fact: A fan from the Marshall Islands logged 2.4hrs of watch time!</a:t>
            </a:r>
          </a:p>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5</a:t>
            </a:fld>
            <a:endParaRPr lang="en-US"/>
          </a:p>
        </p:txBody>
      </p:sp>
    </p:spTree>
    <p:extLst>
      <p:ext uri="{BB962C8B-B14F-4D97-AF65-F5344CB8AC3E}">
        <p14:creationId xmlns:p14="http://schemas.microsoft.com/office/powerpoint/2010/main" val="6648420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54</a:t>
            </a:fld>
            <a:endParaRPr lang="en-US"/>
          </a:p>
        </p:txBody>
      </p:sp>
    </p:spTree>
    <p:extLst>
      <p:ext uri="{BB962C8B-B14F-4D97-AF65-F5344CB8AC3E}">
        <p14:creationId xmlns:p14="http://schemas.microsoft.com/office/powerpoint/2010/main" val="106487439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068928895"/>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11798726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834432731"/>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106970458"/>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160</a:t>
            </a:fld>
            <a:endParaRPr lang="en-US"/>
          </a:p>
        </p:txBody>
      </p:sp>
    </p:spTree>
    <p:extLst>
      <p:ext uri="{BB962C8B-B14F-4D97-AF65-F5344CB8AC3E}">
        <p14:creationId xmlns:p14="http://schemas.microsoft.com/office/powerpoint/2010/main" val="199608178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161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64994410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 </a:t>
            </a:r>
            <a:r>
              <a:rPr lang="en-US" sz="1200" b="1" i="0" kern="1200" dirty="0" err="1">
                <a:solidFill>
                  <a:schemeClr val="tx1"/>
                </a:solidFill>
                <a:effectLst/>
                <a:latin typeface="+mn-lt"/>
                <a:ea typeface="+mn-ea"/>
                <a:cs typeface="+mn-cs"/>
              </a:rPr>
              <a:t>Isapo-Muxika</a:t>
            </a:r>
            <a:r>
              <a:rPr lang="en-US" sz="1200" b="1" i="0" kern="120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better know by his anglicized name Crowfoot, was a the esteemed chief of the </a:t>
            </a:r>
            <a:r>
              <a:rPr lang="en-US" sz="1200" b="0" i="0" kern="1200" dirty="0" err="1">
                <a:solidFill>
                  <a:schemeClr val="tx1"/>
                </a:solidFill>
                <a:effectLst/>
                <a:latin typeface="+mn-lt"/>
                <a:ea typeface="+mn-ea"/>
                <a:cs typeface="+mn-cs"/>
              </a:rPr>
              <a:t>Siksika</a:t>
            </a:r>
            <a:r>
              <a:rPr lang="en-US" sz="1200" b="0" i="0" kern="1200" dirty="0">
                <a:solidFill>
                  <a:schemeClr val="tx1"/>
                </a:solidFill>
                <a:effectLst/>
                <a:latin typeface="+mn-lt"/>
                <a:ea typeface="+mn-ea"/>
                <a:cs typeface="+mn-cs"/>
              </a:rPr>
              <a:t> First Nation of southern Alberta . In the mid 1800’s  he represented</a:t>
            </a:r>
            <a:r>
              <a:rPr lang="en-US" sz="1200" b="0" i="0" kern="1200" baseline="0" dirty="0">
                <a:solidFill>
                  <a:schemeClr val="tx1"/>
                </a:solidFill>
                <a:effectLst/>
                <a:latin typeface="+mn-lt"/>
                <a:ea typeface="+mn-ea"/>
                <a:cs typeface="+mn-cs"/>
              </a:rPr>
              <a:t> his people in Treaty Number Seven negotiations with the government of Canada. He worked tirelessly to help transition the Blackfoot tribes through great disruption as the western Canada absorbed European settlers. He is buried near Blackfoot crossing were the treaty negotiations took place. </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162</a:t>
            </a:fld>
            <a:endParaRPr lang="en-US"/>
          </a:p>
        </p:txBody>
      </p:sp>
    </p:spTree>
    <p:extLst>
      <p:ext uri="{BB962C8B-B14F-4D97-AF65-F5344CB8AC3E}">
        <p14:creationId xmlns:p14="http://schemas.microsoft.com/office/powerpoint/2010/main" val="55576927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163</a:t>
            </a:fld>
            <a:endParaRPr lang="en-US"/>
          </a:p>
        </p:txBody>
      </p:sp>
    </p:spTree>
    <p:extLst>
      <p:ext uri="{BB962C8B-B14F-4D97-AF65-F5344CB8AC3E}">
        <p14:creationId xmlns:p14="http://schemas.microsoft.com/office/powerpoint/2010/main" val="23163538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164</a:t>
            </a:fld>
            <a:endParaRPr lang="en-US"/>
          </a:p>
        </p:txBody>
      </p:sp>
    </p:spTree>
    <p:extLst>
      <p:ext uri="{BB962C8B-B14F-4D97-AF65-F5344CB8AC3E}">
        <p14:creationId xmlns:p14="http://schemas.microsoft.com/office/powerpoint/2010/main" val="4178106042"/>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165</a:t>
            </a:fld>
            <a:endParaRPr lang="en-US"/>
          </a:p>
        </p:txBody>
      </p:sp>
    </p:spTree>
    <p:extLst>
      <p:ext uri="{BB962C8B-B14F-4D97-AF65-F5344CB8AC3E}">
        <p14:creationId xmlns:p14="http://schemas.microsoft.com/office/powerpoint/2010/main" val="93908666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55</a:t>
            </a:fld>
            <a:endParaRPr lang="en-US"/>
          </a:p>
        </p:txBody>
      </p:sp>
    </p:spTree>
    <p:extLst>
      <p:ext uri="{BB962C8B-B14F-4D97-AF65-F5344CB8AC3E}">
        <p14:creationId xmlns:p14="http://schemas.microsoft.com/office/powerpoint/2010/main" val="1680500111"/>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166</a:t>
            </a:fld>
            <a:endParaRPr lang="en-US"/>
          </a:p>
        </p:txBody>
      </p:sp>
    </p:spTree>
    <p:extLst>
      <p:ext uri="{BB962C8B-B14F-4D97-AF65-F5344CB8AC3E}">
        <p14:creationId xmlns:p14="http://schemas.microsoft.com/office/powerpoint/2010/main" val="367267187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167</a:t>
            </a:fld>
            <a:endParaRPr lang="en-US"/>
          </a:p>
        </p:txBody>
      </p:sp>
    </p:spTree>
    <p:extLst>
      <p:ext uri="{BB962C8B-B14F-4D97-AF65-F5344CB8AC3E}">
        <p14:creationId xmlns:p14="http://schemas.microsoft.com/office/powerpoint/2010/main" val="123217281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168</a:t>
            </a:fld>
            <a:endParaRPr lang="en-US"/>
          </a:p>
        </p:txBody>
      </p:sp>
    </p:spTree>
    <p:extLst>
      <p:ext uri="{BB962C8B-B14F-4D97-AF65-F5344CB8AC3E}">
        <p14:creationId xmlns:p14="http://schemas.microsoft.com/office/powerpoint/2010/main" val="175803037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169</a:t>
            </a:fld>
            <a:endParaRPr lang="en-US"/>
          </a:p>
        </p:txBody>
      </p:sp>
    </p:spTree>
    <p:extLst>
      <p:ext uri="{BB962C8B-B14F-4D97-AF65-F5344CB8AC3E}">
        <p14:creationId xmlns:p14="http://schemas.microsoft.com/office/powerpoint/2010/main" val="293487406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170</a:t>
            </a:fld>
            <a:endParaRPr lang="en-US"/>
          </a:p>
        </p:txBody>
      </p:sp>
    </p:spTree>
    <p:extLst>
      <p:ext uri="{BB962C8B-B14F-4D97-AF65-F5344CB8AC3E}">
        <p14:creationId xmlns:p14="http://schemas.microsoft.com/office/powerpoint/2010/main" val="201142432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kern="1200" dirty="0">
                <a:solidFill>
                  <a:schemeClr val="tx1"/>
                </a:solidFill>
                <a:effectLst/>
                <a:latin typeface="+mn-lt"/>
                <a:ea typeface="+mn-ea"/>
                <a:cs typeface="+mn-cs"/>
              </a:rPr>
              <a:t>Susanna </a:t>
            </a:r>
            <a:r>
              <a:rPr lang="en-US" sz="1200" b="1" i="0" kern="1200" dirty="0" err="1">
                <a:solidFill>
                  <a:schemeClr val="tx1"/>
                </a:solidFill>
                <a:effectLst/>
                <a:latin typeface="+mn-lt"/>
                <a:ea typeface="+mn-ea"/>
                <a:cs typeface="+mn-cs"/>
              </a:rPr>
              <a:t>Moodie</a:t>
            </a:r>
            <a:r>
              <a:rPr lang="en-US" sz="1200" b="0" i="0" kern="1200" dirty="0">
                <a:solidFill>
                  <a:schemeClr val="tx1"/>
                </a:solidFill>
                <a:effectLst/>
                <a:latin typeface="+mn-lt"/>
                <a:ea typeface="+mn-ea"/>
                <a:cs typeface="+mn-cs"/>
              </a:rPr>
              <a:t> was an English-born Canadian author who wrote about her experiences as a settler in Canada</a:t>
            </a:r>
            <a:r>
              <a:rPr lang="en-US" sz="1200" b="0" i="0" kern="1200" baseline="0" dirty="0">
                <a:solidFill>
                  <a:schemeClr val="tx1"/>
                </a:solidFill>
                <a:effectLst/>
                <a:latin typeface="+mn-lt"/>
                <a:ea typeface="+mn-ea"/>
                <a:cs typeface="+mn-cs"/>
              </a:rPr>
              <a:t> in the mid 1800’s. </a:t>
            </a:r>
            <a:r>
              <a:rPr lang="en-US" sz="1200" b="0" i="0" kern="1200" dirty="0">
                <a:solidFill>
                  <a:schemeClr val="tx1"/>
                </a:solidFill>
                <a:effectLst/>
                <a:latin typeface="+mn-lt"/>
                <a:ea typeface="+mn-ea"/>
                <a:cs typeface="+mn-cs"/>
              </a:rPr>
              <a:t> ”Roughing it in the Bush” detailed her struggle for survival on her farm in the 1830s. In “Clearing Versus the Bush” she</a:t>
            </a:r>
            <a:r>
              <a:rPr lang="en-US" sz="1200" b="0" i="0" kern="1200" baseline="0" dirty="0">
                <a:solidFill>
                  <a:schemeClr val="tx1"/>
                </a:solidFill>
                <a:effectLst/>
                <a:latin typeface="+mn-lt"/>
                <a:ea typeface="+mn-ea"/>
                <a:cs typeface="+mn-cs"/>
              </a:rPr>
              <a:t> wrote </a:t>
            </a:r>
            <a:r>
              <a:rPr lang="en-US" sz="1200" b="0" i="0" kern="1200" dirty="0">
                <a:solidFill>
                  <a:schemeClr val="tx1"/>
                </a:solidFill>
                <a:effectLst/>
                <a:latin typeface="+mn-lt"/>
                <a:ea typeface="+mn-ea"/>
                <a:cs typeface="+mn-cs"/>
              </a:rPr>
              <a:t>about her continuing battle against nature. </a:t>
            </a:r>
            <a:r>
              <a:rPr lang="en-US" sz="1200" b="0" i="0" kern="1200" dirty="0" err="1">
                <a:solidFill>
                  <a:schemeClr val="tx1"/>
                </a:solidFill>
                <a:effectLst/>
                <a:latin typeface="+mn-lt"/>
                <a:ea typeface="+mn-ea"/>
                <a:cs typeface="+mn-cs"/>
              </a:rPr>
              <a:t>Moodie's</a:t>
            </a:r>
            <a:r>
              <a:rPr lang="en-US" sz="1200" b="0" i="0" kern="1200" dirty="0">
                <a:solidFill>
                  <a:schemeClr val="tx1"/>
                </a:solidFill>
                <a:effectLst/>
                <a:latin typeface="+mn-lt"/>
                <a:ea typeface="+mn-ea"/>
                <a:cs typeface="+mn-cs"/>
              </a:rPr>
              <a:t> books inspired the work of Margret Atwood and Carol Shields.</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171</a:t>
            </a:fld>
            <a:endParaRPr lang="en-US"/>
          </a:p>
        </p:txBody>
      </p:sp>
    </p:spTree>
    <p:extLst>
      <p:ext uri="{BB962C8B-B14F-4D97-AF65-F5344CB8AC3E}">
        <p14:creationId xmlns:p14="http://schemas.microsoft.com/office/powerpoint/2010/main" val="75212012"/>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0F4C4B7B-1BBE-4F13-B36C-B6E260EC0CCB}" type="slidenum">
              <a:rPr lang="en-US" sz="1200"/>
              <a:pPr algn="r" defTabSz="910522" eaLnBrk="0" hangingPunct="0"/>
              <a:t>173</a:t>
            </a:fld>
            <a:endParaRPr lang="en-US" sz="1200" dirty="0"/>
          </a:p>
        </p:txBody>
      </p:sp>
      <p:sp>
        <p:nvSpPr>
          <p:cNvPr id="68611"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633537667"/>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0F4C4B7B-1BBE-4F13-B36C-B6E260EC0CCB}" type="slidenum">
              <a:rPr lang="en-US" sz="1200"/>
              <a:pPr algn="r" defTabSz="910522" eaLnBrk="0" hangingPunct="0"/>
              <a:t>174</a:t>
            </a:fld>
            <a:endParaRPr lang="en-US" sz="1200" dirty="0"/>
          </a:p>
        </p:txBody>
      </p:sp>
      <p:sp>
        <p:nvSpPr>
          <p:cNvPr id="68611"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07476280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56</a:t>
            </a:fld>
            <a:endParaRPr lang="en-US"/>
          </a:p>
        </p:txBody>
      </p:sp>
    </p:spTree>
    <p:extLst>
      <p:ext uri="{BB962C8B-B14F-4D97-AF65-F5344CB8AC3E}">
        <p14:creationId xmlns:p14="http://schemas.microsoft.com/office/powerpoint/2010/main" val="21632907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57</a:t>
            </a:fld>
            <a:endParaRPr lang="en-US"/>
          </a:p>
        </p:txBody>
      </p:sp>
    </p:spTree>
    <p:extLst>
      <p:ext uri="{BB962C8B-B14F-4D97-AF65-F5344CB8AC3E}">
        <p14:creationId xmlns:p14="http://schemas.microsoft.com/office/powerpoint/2010/main" val="103366629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58</a:t>
            </a:fld>
            <a:endParaRPr lang="en-US"/>
          </a:p>
        </p:txBody>
      </p:sp>
    </p:spTree>
    <p:extLst>
      <p:ext uri="{BB962C8B-B14F-4D97-AF65-F5344CB8AC3E}">
        <p14:creationId xmlns:p14="http://schemas.microsoft.com/office/powerpoint/2010/main" val="102393211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59</a:t>
            </a:fld>
            <a:endParaRPr lang="en-US"/>
          </a:p>
        </p:txBody>
      </p:sp>
    </p:spTree>
    <p:extLst>
      <p:ext uri="{BB962C8B-B14F-4D97-AF65-F5344CB8AC3E}">
        <p14:creationId xmlns:p14="http://schemas.microsoft.com/office/powerpoint/2010/main" val="4411979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60</a:t>
            </a:fld>
            <a:endParaRPr lang="en-US"/>
          </a:p>
        </p:txBody>
      </p:sp>
    </p:spTree>
    <p:extLst>
      <p:ext uri="{BB962C8B-B14F-4D97-AF65-F5344CB8AC3E}">
        <p14:creationId xmlns:p14="http://schemas.microsoft.com/office/powerpoint/2010/main" val="420300015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61</a:t>
            </a:fld>
            <a:endParaRPr lang="en-US"/>
          </a:p>
        </p:txBody>
      </p:sp>
    </p:spTree>
    <p:extLst>
      <p:ext uri="{BB962C8B-B14F-4D97-AF65-F5344CB8AC3E}">
        <p14:creationId xmlns:p14="http://schemas.microsoft.com/office/powerpoint/2010/main" val="395817700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62</a:t>
            </a:fld>
            <a:endParaRPr lang="en-US"/>
          </a:p>
        </p:txBody>
      </p:sp>
    </p:spTree>
    <p:extLst>
      <p:ext uri="{BB962C8B-B14F-4D97-AF65-F5344CB8AC3E}">
        <p14:creationId xmlns:p14="http://schemas.microsoft.com/office/powerpoint/2010/main" val="138929219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63</a:t>
            </a:fld>
            <a:endParaRPr lang="en-US"/>
          </a:p>
        </p:txBody>
      </p:sp>
    </p:spTree>
    <p:extLst>
      <p:ext uri="{BB962C8B-B14F-4D97-AF65-F5344CB8AC3E}">
        <p14:creationId xmlns:p14="http://schemas.microsoft.com/office/powerpoint/2010/main" val="418393285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effectLst/>
                <a:latin typeface="+mn-lt"/>
                <a:ea typeface="+mn-ea"/>
                <a:cs typeface="+mn-cs"/>
              </a:rPr>
              <a:t>22% of the YouTube livestream audience came from outside of Canada.</a:t>
            </a:r>
            <a:r>
              <a:rPr lang="en-US" sz="1200" kern="1200" dirty="0">
                <a:solidFill>
                  <a:schemeClr val="tx1"/>
                </a:solidFill>
                <a:effectLst/>
                <a:latin typeface="+mn-lt"/>
                <a:ea typeface="+mn-ea"/>
                <a:cs typeface="+mn-cs"/>
              </a:rPr>
              <a:t> Viewers from 189 countries watched the live stream. Those with the highest number of views were the United States, Australia, United Kingdom, Japan and Mexico. Fun fact: A fan from the Marshall Islands logged 2.4hrs of watch time!</a:t>
            </a:r>
          </a:p>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21</a:t>
            </a:fld>
            <a:endParaRPr lang="en-US"/>
          </a:p>
        </p:txBody>
      </p:sp>
    </p:spTree>
    <p:extLst>
      <p:ext uri="{BB962C8B-B14F-4D97-AF65-F5344CB8AC3E}">
        <p14:creationId xmlns:p14="http://schemas.microsoft.com/office/powerpoint/2010/main" val="25940728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64</a:t>
            </a:fld>
            <a:endParaRPr lang="en-US"/>
          </a:p>
        </p:txBody>
      </p:sp>
    </p:spTree>
    <p:extLst>
      <p:ext uri="{BB962C8B-B14F-4D97-AF65-F5344CB8AC3E}">
        <p14:creationId xmlns:p14="http://schemas.microsoft.com/office/powerpoint/2010/main" val="21357655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65</a:t>
            </a:fld>
            <a:endParaRPr lang="en-US"/>
          </a:p>
        </p:txBody>
      </p:sp>
    </p:spTree>
    <p:extLst>
      <p:ext uri="{BB962C8B-B14F-4D97-AF65-F5344CB8AC3E}">
        <p14:creationId xmlns:p14="http://schemas.microsoft.com/office/powerpoint/2010/main" val="391634333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66</a:t>
            </a:fld>
            <a:endParaRPr lang="en-US"/>
          </a:p>
        </p:txBody>
      </p:sp>
    </p:spTree>
    <p:extLst>
      <p:ext uri="{BB962C8B-B14F-4D97-AF65-F5344CB8AC3E}">
        <p14:creationId xmlns:p14="http://schemas.microsoft.com/office/powerpoint/2010/main" val="10031261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67</a:t>
            </a:fld>
            <a:endParaRPr lang="en-US"/>
          </a:p>
        </p:txBody>
      </p:sp>
    </p:spTree>
    <p:extLst>
      <p:ext uri="{BB962C8B-B14F-4D97-AF65-F5344CB8AC3E}">
        <p14:creationId xmlns:p14="http://schemas.microsoft.com/office/powerpoint/2010/main" val="275046563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68</a:t>
            </a:fld>
            <a:endParaRPr lang="en-US"/>
          </a:p>
        </p:txBody>
      </p:sp>
    </p:spTree>
    <p:extLst>
      <p:ext uri="{BB962C8B-B14F-4D97-AF65-F5344CB8AC3E}">
        <p14:creationId xmlns:p14="http://schemas.microsoft.com/office/powerpoint/2010/main" val="217660551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Pierre </a:t>
            </a:r>
            <a:r>
              <a:rPr lang="en-CA"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Bruneau</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has served as a broadcaster with TVA for over 30 years but it is his social activism which makes this Quebecer a national hero.</a:t>
            </a:r>
            <a:r>
              <a:rPr lang="en-CA" baseline="0" dirty="0">
                <a:solidFill>
                  <a:srgbClr val="1F497D"/>
                </a:solidFill>
                <a:latin typeface="Calibri" panose="020F0502020204030204" pitchFamily="34" charset="0"/>
                <a:ea typeface="Calibri" panose="020F0502020204030204" pitchFamily="34" charset="0"/>
                <a:cs typeface="Times New Roman" panose="02020603050405020304" pitchFamily="18" charset="0"/>
              </a:rPr>
              <a:t> </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In 1988 Pierre’s son, Charles, died following a lengthy battle with leukemia and Pierre created the</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a:t>
            </a:r>
            <a:r>
              <a:rPr lang="en-CA"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Fondation</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Charles-</a:t>
            </a:r>
            <a:r>
              <a:rPr lang="en-CA"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Bruneau</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which has become a most significant public service. </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A cancer </a:t>
            </a:r>
            <a:r>
              <a:rPr lang="en-US"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centre</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 in Montreal, responsible for the care and treatment of hundreds of children each year, was named after Charles </a:t>
            </a:r>
            <a:r>
              <a:rPr lang="en-US"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Bruneau</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 The foundation raises funds for improvements to the </a:t>
            </a:r>
            <a:r>
              <a:rPr lang="en-US"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centre</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 </a:t>
            </a:r>
            <a:endParaRPr lang="en-US" dirty="0"/>
          </a:p>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69</a:t>
            </a:fld>
            <a:endParaRPr lang="en-US"/>
          </a:p>
        </p:txBody>
      </p:sp>
    </p:spTree>
    <p:extLst>
      <p:ext uri="{BB962C8B-B14F-4D97-AF65-F5344CB8AC3E}">
        <p14:creationId xmlns:p14="http://schemas.microsoft.com/office/powerpoint/2010/main" val="35710874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10"/>
          </p:nvPr>
        </p:nvSpPr>
        <p:spPr/>
        <p:txBody>
          <a:bodyPr/>
          <a:lstStyle/>
          <a:p>
            <a:fld id="{7B0A6DEE-7F82-4CD5-BFD3-A0F7F2C04A8F}" type="slidenum">
              <a:rPr lang="en-US" smtClean="0"/>
              <a:t>76</a:t>
            </a:fld>
            <a:endParaRPr lang="en-US"/>
          </a:p>
        </p:txBody>
      </p:sp>
    </p:spTree>
    <p:extLst>
      <p:ext uri="{BB962C8B-B14F-4D97-AF65-F5344CB8AC3E}">
        <p14:creationId xmlns:p14="http://schemas.microsoft.com/office/powerpoint/2010/main" val="258889174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78</a:t>
            </a:fld>
            <a:endParaRPr lang="en-US"/>
          </a:p>
        </p:txBody>
      </p:sp>
    </p:spTree>
    <p:extLst>
      <p:ext uri="{BB962C8B-B14F-4D97-AF65-F5344CB8AC3E}">
        <p14:creationId xmlns:p14="http://schemas.microsoft.com/office/powerpoint/2010/main" val="383708580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83</a:t>
            </a:fld>
            <a:endParaRPr lang="en-US"/>
          </a:p>
        </p:txBody>
      </p:sp>
    </p:spTree>
    <p:extLst>
      <p:ext uri="{BB962C8B-B14F-4D97-AF65-F5344CB8AC3E}">
        <p14:creationId xmlns:p14="http://schemas.microsoft.com/office/powerpoint/2010/main" val="276539984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84</a:t>
            </a:fld>
            <a:endParaRPr lang="en-US"/>
          </a:p>
        </p:txBody>
      </p:sp>
    </p:spTree>
    <p:extLst>
      <p:ext uri="{BB962C8B-B14F-4D97-AF65-F5344CB8AC3E}">
        <p14:creationId xmlns:p14="http://schemas.microsoft.com/office/powerpoint/2010/main" val="185993283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a:t>
            </a:r>
            <a:r>
              <a:rPr lang="en-US" baseline="0" dirty="0"/>
              <a:t> a new story.</a:t>
            </a:r>
          </a:p>
          <a:p>
            <a:r>
              <a:rPr lang="en-US" baseline="0" dirty="0"/>
              <a:t>Taps into a tradition that exists linked to </a:t>
            </a:r>
            <a:r>
              <a:rPr lang="en-US" baseline="0" dirty="0" err="1"/>
              <a:t>Cdn</a:t>
            </a:r>
            <a:r>
              <a:rPr lang="en-US" baseline="0" dirty="0"/>
              <a:t> landscape.</a:t>
            </a:r>
          </a:p>
          <a:p>
            <a:r>
              <a:rPr lang="en-US" baseline="0" dirty="0"/>
              <a:t>Raise social critique of the country.</a:t>
            </a:r>
          </a:p>
          <a:p>
            <a:r>
              <a:rPr lang="en-US" baseline="0" dirty="0"/>
              <a:t>Service to the country.</a:t>
            </a:r>
          </a:p>
          <a:p>
            <a:r>
              <a:rPr lang="en-US" baseline="0" dirty="0"/>
              <a:t>Care about the country.</a:t>
            </a:r>
          </a:p>
        </p:txBody>
      </p:sp>
      <p:sp>
        <p:nvSpPr>
          <p:cNvPr id="4" name="Slide Number Placeholder 3"/>
          <p:cNvSpPr>
            <a:spLocks noGrp="1"/>
          </p:cNvSpPr>
          <p:nvPr>
            <p:ph type="sldNum" sz="quarter" idx="10"/>
          </p:nvPr>
        </p:nvSpPr>
        <p:spPr/>
        <p:txBody>
          <a:bodyPr/>
          <a:lstStyle/>
          <a:p>
            <a:fld id="{B1FCF273-2493-4739-B2E8-8D3F38757AB3}" type="slidenum">
              <a:rPr lang="en-US" smtClean="0"/>
              <a:t>23</a:t>
            </a:fld>
            <a:endParaRPr lang="en-US"/>
          </a:p>
        </p:txBody>
      </p:sp>
    </p:spTree>
    <p:extLst>
      <p:ext uri="{BB962C8B-B14F-4D97-AF65-F5344CB8AC3E}">
        <p14:creationId xmlns:p14="http://schemas.microsoft.com/office/powerpoint/2010/main" val="187630815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85</a:t>
            </a:fld>
            <a:endParaRPr lang="en-US"/>
          </a:p>
        </p:txBody>
      </p:sp>
    </p:spTree>
    <p:extLst>
      <p:ext uri="{BB962C8B-B14F-4D97-AF65-F5344CB8AC3E}">
        <p14:creationId xmlns:p14="http://schemas.microsoft.com/office/powerpoint/2010/main" val="87962804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86</a:t>
            </a:fld>
            <a:endParaRPr lang="en-US"/>
          </a:p>
        </p:txBody>
      </p:sp>
    </p:spTree>
    <p:extLst>
      <p:ext uri="{BB962C8B-B14F-4D97-AF65-F5344CB8AC3E}">
        <p14:creationId xmlns:p14="http://schemas.microsoft.com/office/powerpoint/2010/main" val="4518619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87</a:t>
            </a:fld>
            <a:endParaRPr lang="en-US"/>
          </a:p>
        </p:txBody>
      </p:sp>
    </p:spTree>
    <p:extLst>
      <p:ext uri="{BB962C8B-B14F-4D97-AF65-F5344CB8AC3E}">
        <p14:creationId xmlns:p14="http://schemas.microsoft.com/office/powerpoint/2010/main" val="391514647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kern="1200" dirty="0">
                <a:solidFill>
                  <a:schemeClr val="tx1"/>
                </a:solidFill>
                <a:effectLst/>
                <a:latin typeface="+mn-lt"/>
                <a:ea typeface="+mn-ea"/>
                <a:cs typeface="+mn-cs"/>
              </a:rPr>
              <a:t>Sir John Franklin</a:t>
            </a:r>
            <a:r>
              <a:rPr lang="en-US" sz="1200" b="0" i="0" kern="1200" dirty="0">
                <a:solidFill>
                  <a:schemeClr val="tx1"/>
                </a:solidFill>
                <a:effectLst/>
                <a:latin typeface="+mn-lt"/>
                <a:ea typeface="+mn-ea"/>
                <a:cs typeface="+mn-cs"/>
              </a:rPr>
              <a:t> </a:t>
            </a:r>
            <a:r>
              <a:rPr lang="en-US" sz="1200" b="0" i="0" u="none" strike="noStrike" kern="1200" dirty="0">
                <a:solidFill>
                  <a:schemeClr val="tx1"/>
                </a:solidFill>
                <a:effectLst/>
                <a:latin typeface="+mn-lt"/>
                <a:ea typeface="+mn-ea"/>
                <a:cs typeface="+mn-cs"/>
              </a:rPr>
              <a:t>and his crew and ships </a:t>
            </a:r>
            <a:r>
              <a:rPr lang="en-US" sz="1200" b="0" i="0" kern="1200" dirty="0">
                <a:solidFill>
                  <a:schemeClr val="tx1"/>
                </a:solidFill>
                <a:effectLst/>
                <a:latin typeface="+mn-lt"/>
                <a:ea typeface="+mn-ea"/>
                <a:cs typeface="+mn-cs"/>
              </a:rPr>
              <a:t>disappeared attempting to chart and navigate a section of the Northwest Passage in the Canadian Artic </a:t>
            </a:r>
            <a:r>
              <a:rPr lang="en-US" sz="1200" b="0" i="0" u="none" strike="noStrike" kern="1200" dirty="0">
                <a:solidFill>
                  <a:schemeClr val="tx1"/>
                </a:solidFill>
                <a:effectLst/>
                <a:latin typeface="+mn-lt"/>
                <a:ea typeface="+mn-ea"/>
                <a:cs typeface="+mn-cs"/>
              </a:rPr>
              <a:t>in 1845</a:t>
            </a:r>
            <a:r>
              <a:rPr lang="en-US" sz="1200" b="0" i="0" kern="1200" dirty="0">
                <a:solidFill>
                  <a:schemeClr val="tx1"/>
                </a:solidFill>
                <a:effectLst/>
                <a:latin typeface="+mn-lt"/>
                <a:ea typeface="+mn-ea"/>
                <a:cs typeface="+mn-cs"/>
              </a:rPr>
              <a:t>. Parks Canada’s expeditions led to the discovery of the wrecks of </a:t>
            </a:r>
            <a:r>
              <a:rPr lang="en-US" dirty="0"/>
              <a:t>HMS</a:t>
            </a:r>
            <a:r>
              <a:rPr lang="en-US" sz="1200" b="0" i="0" kern="1200" dirty="0">
                <a:solidFill>
                  <a:schemeClr val="tx1"/>
                </a:solidFill>
                <a:effectLst/>
                <a:latin typeface="+mn-lt"/>
                <a:ea typeface="+mn-ea"/>
                <a:cs typeface="+mn-cs"/>
              </a:rPr>
              <a:t> </a:t>
            </a:r>
            <a:r>
              <a:rPr lang="en-US" sz="1200" b="0" i="1" kern="1200" dirty="0">
                <a:solidFill>
                  <a:schemeClr val="tx1"/>
                </a:solidFill>
                <a:effectLst/>
                <a:latin typeface="+mn-lt"/>
                <a:ea typeface="+mn-ea"/>
                <a:cs typeface="+mn-cs"/>
              </a:rPr>
              <a:t>Erebus</a:t>
            </a:r>
            <a:r>
              <a:rPr lang="en-US" sz="1200" b="0" i="0" kern="1200" baseline="0" dirty="0">
                <a:solidFill>
                  <a:schemeClr val="tx1"/>
                </a:solidFill>
                <a:effectLst/>
                <a:latin typeface="+mn-lt"/>
                <a:ea typeface="+mn-ea"/>
                <a:cs typeface="+mn-cs"/>
              </a:rPr>
              <a:t> and most recently the </a:t>
            </a:r>
            <a:r>
              <a:rPr lang="en-US" sz="1200" b="0" i="0" kern="1200" dirty="0">
                <a:solidFill>
                  <a:schemeClr val="tx1"/>
                </a:solidFill>
                <a:effectLst/>
                <a:latin typeface="+mn-lt"/>
                <a:ea typeface="+mn-ea"/>
                <a:cs typeface="+mn-cs"/>
              </a:rPr>
              <a:t>HMS Terror. </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89</a:t>
            </a:fld>
            <a:endParaRPr lang="en-US"/>
          </a:p>
        </p:txBody>
      </p:sp>
    </p:spTree>
    <p:extLst>
      <p:ext uri="{BB962C8B-B14F-4D97-AF65-F5344CB8AC3E}">
        <p14:creationId xmlns:p14="http://schemas.microsoft.com/office/powerpoint/2010/main" val="104395375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19747922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0905379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2508300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93</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92901234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48799101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263068683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24</a:t>
            </a:fld>
            <a:endParaRPr lang="en-US"/>
          </a:p>
        </p:txBody>
      </p:sp>
    </p:spTree>
    <p:extLst>
      <p:ext uri="{BB962C8B-B14F-4D97-AF65-F5344CB8AC3E}">
        <p14:creationId xmlns:p14="http://schemas.microsoft.com/office/powerpoint/2010/main" val="235006668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1728453412"/>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3771243843"/>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142240362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16992867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837460801"/>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101</a:t>
            </a:fld>
            <a:endParaRPr lang="en-US"/>
          </a:p>
        </p:txBody>
      </p:sp>
    </p:spTree>
    <p:extLst>
      <p:ext uri="{BB962C8B-B14F-4D97-AF65-F5344CB8AC3E}">
        <p14:creationId xmlns:p14="http://schemas.microsoft.com/office/powerpoint/2010/main" val="1035079297"/>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102</a:t>
            </a:fld>
            <a:endParaRPr lang="en-US"/>
          </a:p>
        </p:txBody>
      </p:sp>
    </p:spTree>
    <p:extLst>
      <p:ext uri="{BB962C8B-B14F-4D97-AF65-F5344CB8AC3E}">
        <p14:creationId xmlns:p14="http://schemas.microsoft.com/office/powerpoint/2010/main" val="2584556818"/>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103</a:t>
            </a:fld>
            <a:endParaRPr lang="en-US"/>
          </a:p>
        </p:txBody>
      </p:sp>
    </p:spTree>
    <p:extLst>
      <p:ext uri="{BB962C8B-B14F-4D97-AF65-F5344CB8AC3E}">
        <p14:creationId xmlns:p14="http://schemas.microsoft.com/office/powerpoint/2010/main" val="17944489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104</a:t>
            </a:fld>
            <a:endParaRPr lang="en-US"/>
          </a:p>
        </p:txBody>
      </p:sp>
    </p:spTree>
    <p:extLst>
      <p:ext uri="{BB962C8B-B14F-4D97-AF65-F5344CB8AC3E}">
        <p14:creationId xmlns:p14="http://schemas.microsoft.com/office/powerpoint/2010/main" val="43997525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191361411"/>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25</a:t>
            </a:fld>
            <a:endParaRPr lang="en-US"/>
          </a:p>
        </p:txBody>
      </p:sp>
    </p:spTree>
    <p:extLst>
      <p:ext uri="{BB962C8B-B14F-4D97-AF65-F5344CB8AC3E}">
        <p14:creationId xmlns:p14="http://schemas.microsoft.com/office/powerpoint/2010/main" val="21089601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252525"/>
                </a:solidFill>
                <a:latin typeface="Arial" panose="020B0604020202020204" pitchFamily="34" charset="0"/>
              </a:rPr>
              <a:t>Pierre Lavoie</a:t>
            </a:r>
            <a:r>
              <a:rPr lang="en-US" b="1" baseline="0" dirty="0">
                <a:solidFill>
                  <a:srgbClr val="252525"/>
                </a:solidFill>
                <a:latin typeface="Arial" panose="020B0604020202020204" pitchFamily="34" charset="0"/>
              </a:rPr>
              <a:t> </a:t>
            </a:r>
            <a:r>
              <a:rPr lang="en-US" dirty="0">
                <a:solidFill>
                  <a:srgbClr val="252525"/>
                </a:solidFill>
                <a:latin typeface="Arial" panose="020B0604020202020204" pitchFamily="34" charset="0"/>
              </a:rPr>
              <a:t>born is</a:t>
            </a:r>
            <a:r>
              <a:rPr lang="en-US" baseline="0" dirty="0">
                <a:solidFill>
                  <a:srgbClr val="252525"/>
                </a:solidFill>
                <a:latin typeface="Arial" panose="020B0604020202020204" pitchFamily="34" charset="0"/>
              </a:rPr>
              <a:t> a</a:t>
            </a:r>
            <a:r>
              <a:rPr lang="en-US" dirty="0"/>
              <a:t> </a:t>
            </a:r>
            <a:r>
              <a:rPr lang="en-US" dirty="0">
                <a:solidFill>
                  <a:srgbClr val="252525"/>
                </a:solidFill>
                <a:latin typeface="Arial" panose="020B0604020202020204" pitchFamily="34" charset="0"/>
              </a:rPr>
              <a:t>52</a:t>
            </a:r>
            <a:r>
              <a:rPr lang="en-US" baseline="0" dirty="0">
                <a:solidFill>
                  <a:srgbClr val="252525"/>
                </a:solidFill>
                <a:latin typeface="Arial" panose="020B0604020202020204" pitchFamily="34" charset="0"/>
              </a:rPr>
              <a:t> year old</a:t>
            </a:r>
            <a:r>
              <a:rPr lang="en-US" dirty="0">
                <a:solidFill>
                  <a:srgbClr val="252525"/>
                </a:solidFill>
                <a:latin typeface="Arial" panose="020B0604020202020204" pitchFamily="34" charset="0"/>
              </a:rPr>
              <a:t> amateur triathlete. Pierre and his wife Lynne lost two children to lactic acidosis;</a:t>
            </a:r>
            <a:r>
              <a:rPr lang="en-US" baseline="0" dirty="0">
                <a:solidFill>
                  <a:srgbClr val="252525"/>
                </a:solidFill>
                <a:latin typeface="Arial" panose="020B0604020202020204" pitchFamily="34" charset="0"/>
              </a:rPr>
              <a:t> a </a:t>
            </a:r>
            <a:r>
              <a:rPr lang="en-US" sz="1200" b="0" i="0" kern="1200" dirty="0">
                <a:solidFill>
                  <a:schemeClr val="tx1"/>
                </a:solidFill>
                <a:effectLst/>
                <a:latin typeface="+mn-lt"/>
                <a:ea typeface="+mn-ea"/>
                <a:cs typeface="+mn-cs"/>
              </a:rPr>
              <a:t>rare hereditary disease that affects children from birth. In 1999 he launched the “</a:t>
            </a:r>
            <a:r>
              <a:rPr lang="en-US" sz="1200" b="0" i="0" kern="1200" dirty="0" err="1">
                <a:solidFill>
                  <a:schemeClr val="tx1"/>
                </a:solidFill>
                <a:effectLst/>
                <a:latin typeface="+mn-lt"/>
                <a:ea typeface="+mn-ea"/>
                <a:cs typeface="+mn-cs"/>
              </a:rPr>
              <a:t>Défi</a:t>
            </a:r>
            <a:r>
              <a:rPr lang="en-US" sz="1200" b="0" i="0" kern="1200" dirty="0">
                <a:solidFill>
                  <a:schemeClr val="tx1"/>
                </a:solidFill>
                <a:effectLst/>
                <a:latin typeface="+mn-lt"/>
                <a:ea typeface="+mn-ea"/>
                <a:cs typeface="+mn-cs"/>
              </a:rPr>
              <a:t> Pierre Lavoie” in in order</a:t>
            </a:r>
            <a:r>
              <a:rPr lang="en-US" sz="1200" b="0" i="0"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to raise awareness and funds in support of </a:t>
            </a:r>
            <a:r>
              <a:rPr lang="en-US" dirty="0">
                <a:solidFill>
                  <a:srgbClr val="252525"/>
                </a:solidFill>
                <a:latin typeface="Arial" panose="020B0604020202020204" pitchFamily="34" charset="0"/>
              </a:rPr>
              <a:t>research </a:t>
            </a:r>
            <a:r>
              <a:rPr lang="en-US" sz="1200" b="0" i="0" kern="1200" dirty="0">
                <a:solidFill>
                  <a:schemeClr val="tx1"/>
                </a:solidFill>
                <a:effectLst/>
                <a:latin typeface="+mn-lt"/>
                <a:ea typeface="+mn-ea"/>
                <a:cs typeface="+mn-cs"/>
              </a:rPr>
              <a:t>about the disease. </a:t>
            </a:r>
            <a:r>
              <a:rPr lang="en-US" dirty="0">
                <a:solidFill>
                  <a:srgbClr val="252525"/>
                </a:solidFill>
                <a:latin typeface="Arial" panose="020B0604020202020204" pitchFamily="34" charset="0"/>
              </a:rPr>
              <a:t>He was made Knight of the National Order of Quebec and member of the Order of Canada.</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106</a:t>
            </a:fld>
            <a:endParaRPr lang="en-US"/>
          </a:p>
        </p:txBody>
      </p:sp>
    </p:spTree>
    <p:extLst>
      <p:ext uri="{BB962C8B-B14F-4D97-AF65-F5344CB8AC3E}">
        <p14:creationId xmlns:p14="http://schemas.microsoft.com/office/powerpoint/2010/main" val="279691320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424754366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876582549"/>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76374864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34237984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89092263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59680027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113</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71432822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03445205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796802549"/>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26</a:t>
            </a:fld>
            <a:endParaRPr lang="en-US"/>
          </a:p>
        </p:txBody>
      </p:sp>
    </p:spTree>
    <p:extLst>
      <p:ext uri="{BB962C8B-B14F-4D97-AF65-F5344CB8AC3E}">
        <p14:creationId xmlns:p14="http://schemas.microsoft.com/office/powerpoint/2010/main" val="238325013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81935654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62802381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956993302"/>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119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04613415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120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997570204"/>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121</a:t>
            </a:fld>
            <a:endParaRPr lang="en-US"/>
          </a:p>
        </p:txBody>
      </p:sp>
    </p:spTree>
    <p:extLst>
      <p:ext uri="{BB962C8B-B14F-4D97-AF65-F5344CB8AC3E}">
        <p14:creationId xmlns:p14="http://schemas.microsoft.com/office/powerpoint/2010/main" val="3195133184"/>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122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752419356"/>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123</a:t>
            </a:fld>
            <a:endParaRPr lang="en-US"/>
          </a:p>
        </p:txBody>
      </p:sp>
    </p:spTree>
    <p:extLst>
      <p:ext uri="{BB962C8B-B14F-4D97-AF65-F5344CB8AC3E}">
        <p14:creationId xmlns:p14="http://schemas.microsoft.com/office/powerpoint/2010/main" val="3125865823"/>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124</a:t>
            </a:fld>
            <a:endParaRPr lang="en-US"/>
          </a:p>
        </p:txBody>
      </p:sp>
    </p:spTree>
    <p:extLst>
      <p:ext uri="{BB962C8B-B14F-4D97-AF65-F5344CB8AC3E}">
        <p14:creationId xmlns:p14="http://schemas.microsoft.com/office/powerpoint/2010/main" val="79718163"/>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125</a:t>
            </a:fld>
            <a:endParaRPr lang="en-US"/>
          </a:p>
        </p:txBody>
      </p:sp>
    </p:spTree>
    <p:extLst>
      <p:ext uri="{BB962C8B-B14F-4D97-AF65-F5344CB8AC3E}">
        <p14:creationId xmlns:p14="http://schemas.microsoft.com/office/powerpoint/2010/main" val="177948968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200" b="0" i="0" u="none" kern="1200" dirty="0">
                <a:solidFill>
                  <a:schemeClr val="tx1"/>
                </a:solidFill>
                <a:effectLst/>
                <a:latin typeface="Century Gothic" panose="020B0502020202020204" pitchFamily="34" charset="0"/>
                <a:ea typeface="+mn-ea"/>
                <a:cs typeface="+mn-cs"/>
              </a:rPr>
              <a:t>He crossed an impossible country, proved his endurance and reached into the emotional</a:t>
            </a:r>
            <a:r>
              <a:rPr lang="en-US" sz="1200" b="0" i="0" u="none" kern="1200" baseline="0" dirty="0">
                <a:solidFill>
                  <a:schemeClr val="tx1"/>
                </a:solidFill>
                <a:effectLst/>
                <a:latin typeface="Century Gothic" panose="020B0502020202020204" pitchFamily="34" charset="0"/>
                <a:ea typeface="+mn-ea"/>
                <a:cs typeface="+mn-cs"/>
              </a:rPr>
              <a:t> </a:t>
            </a:r>
            <a:r>
              <a:rPr lang="en-US" sz="1200" b="0" i="0" u="none" kern="1200" baseline="0" dirty="0" err="1">
                <a:solidFill>
                  <a:schemeClr val="tx1"/>
                </a:solidFill>
                <a:effectLst/>
                <a:latin typeface="Century Gothic" panose="020B0502020202020204" pitchFamily="34" charset="0"/>
                <a:ea typeface="+mn-ea"/>
                <a:cs typeface="+mn-cs"/>
              </a:rPr>
              <a:t>centre</a:t>
            </a:r>
            <a:r>
              <a:rPr lang="en-US" sz="1200" b="0" i="0" u="none" kern="1200" dirty="0">
                <a:solidFill>
                  <a:schemeClr val="tx1"/>
                </a:solidFill>
                <a:effectLst/>
                <a:latin typeface="Century Gothic" panose="020B0502020202020204" pitchFamily="34" charset="0"/>
                <a:ea typeface="+mn-ea"/>
                <a:cs typeface="+mn-cs"/>
              </a:rPr>
              <a:t> of the country. </a:t>
            </a:r>
            <a:endParaRPr lang="en-US" sz="1200" b="0" u="none" dirty="0">
              <a:solidFill>
                <a:schemeClr val="tx1"/>
              </a:solidFill>
              <a:latin typeface="Century Gothic" panose="020B0502020202020204" pitchFamily="34" charset="0"/>
            </a:endParaRPr>
          </a:p>
        </p:txBody>
      </p:sp>
      <p:sp>
        <p:nvSpPr>
          <p:cNvPr id="4" name="Slide Number Placeholder 3"/>
          <p:cNvSpPr>
            <a:spLocks noGrp="1"/>
          </p:cNvSpPr>
          <p:nvPr>
            <p:ph type="sldNum" sz="quarter" idx="10"/>
          </p:nvPr>
        </p:nvSpPr>
        <p:spPr/>
        <p:txBody>
          <a:bodyPr/>
          <a:lstStyle/>
          <a:p>
            <a:fld id="{B1FCF273-2493-4739-B2E8-8D3F38757AB3}" type="slidenum">
              <a:rPr lang="en-US" smtClean="0"/>
              <a:t>27</a:t>
            </a:fld>
            <a:endParaRPr lang="en-US"/>
          </a:p>
        </p:txBody>
      </p:sp>
    </p:spTree>
    <p:extLst>
      <p:ext uri="{BB962C8B-B14F-4D97-AF65-F5344CB8AC3E}">
        <p14:creationId xmlns:p14="http://schemas.microsoft.com/office/powerpoint/2010/main" val="40100139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126</a:t>
            </a:fld>
            <a:endParaRPr lang="en-US"/>
          </a:p>
        </p:txBody>
      </p:sp>
    </p:spTree>
    <p:extLst>
      <p:ext uri="{BB962C8B-B14F-4D97-AF65-F5344CB8AC3E}">
        <p14:creationId xmlns:p14="http://schemas.microsoft.com/office/powerpoint/2010/main" val="634964188"/>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127</a:t>
            </a:fld>
            <a:endParaRPr lang="en-US"/>
          </a:p>
        </p:txBody>
      </p:sp>
    </p:spTree>
    <p:extLst>
      <p:ext uri="{BB962C8B-B14F-4D97-AF65-F5344CB8AC3E}">
        <p14:creationId xmlns:p14="http://schemas.microsoft.com/office/powerpoint/2010/main" val="378670918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200" b="0" i="0" kern="1200" dirty="0">
                <a:solidFill>
                  <a:schemeClr val="bg2">
                    <a:lumMod val="50000"/>
                  </a:schemeClr>
                </a:solidFill>
                <a:effectLst/>
                <a:latin typeface="Century Gothic" panose="020B0502020202020204" pitchFamily="34" charset="0"/>
                <a:ea typeface="+mn-ea"/>
                <a:cs typeface="+mn-cs"/>
              </a:rPr>
              <a:t> "</a:t>
            </a:r>
            <a:r>
              <a:rPr lang="en-US" sz="1200" b="1" i="0" kern="1200" dirty="0">
                <a:solidFill>
                  <a:schemeClr val="bg2">
                    <a:lumMod val="50000"/>
                  </a:schemeClr>
                </a:solidFill>
                <a:effectLst/>
                <a:latin typeface="Century Gothic" panose="020B0502020202020204" pitchFamily="34" charset="0"/>
                <a:ea typeface="+mn-ea"/>
                <a:cs typeface="+mn-cs"/>
              </a:rPr>
              <a:t>Terry</a:t>
            </a:r>
            <a:r>
              <a:rPr lang="en-US" sz="1200" b="0" i="0" kern="1200" dirty="0">
                <a:solidFill>
                  <a:schemeClr val="bg2">
                    <a:lumMod val="50000"/>
                  </a:schemeClr>
                </a:solidFill>
                <a:effectLst/>
                <a:latin typeface="Century Gothic" panose="020B0502020202020204" pitchFamily="34" charset="0"/>
                <a:ea typeface="+mn-ea"/>
                <a:cs typeface="+mn-cs"/>
              </a:rPr>
              <a:t>" </a:t>
            </a:r>
            <a:r>
              <a:rPr lang="en-US" sz="1200" b="1" i="0" kern="1200" dirty="0">
                <a:solidFill>
                  <a:schemeClr val="bg2">
                    <a:lumMod val="50000"/>
                  </a:schemeClr>
                </a:solidFill>
                <a:effectLst/>
                <a:latin typeface="Century Gothic" panose="020B0502020202020204" pitchFamily="34" charset="0"/>
                <a:ea typeface="+mn-ea"/>
                <a:cs typeface="+mn-cs"/>
              </a:rPr>
              <a:t>Fox</a:t>
            </a:r>
            <a:r>
              <a:rPr lang="en-US" sz="1200" b="0" i="0" u="none" strike="noStrike" kern="1200" dirty="0">
                <a:solidFill>
                  <a:schemeClr val="bg2">
                    <a:lumMod val="50000"/>
                  </a:schemeClr>
                </a:solidFill>
                <a:effectLst/>
                <a:latin typeface="Century Gothic" panose="020B0502020202020204" pitchFamily="34" charset="0"/>
                <a:ea typeface="+mn-ea"/>
                <a:cs typeface="+mn-cs"/>
              </a:rPr>
              <a:t> </a:t>
            </a:r>
            <a:r>
              <a:rPr lang="en-US" sz="1200" b="0" i="0" kern="1200" dirty="0">
                <a:solidFill>
                  <a:schemeClr val="bg2">
                    <a:lumMod val="50000"/>
                  </a:schemeClr>
                </a:solidFill>
                <a:effectLst/>
                <a:latin typeface="Century Gothic" panose="020B0502020202020204" pitchFamily="34" charset="0"/>
                <a:ea typeface="+mn-ea"/>
                <a:cs typeface="+mn-cs"/>
              </a:rPr>
              <a:t>was a Canadian athlete, humanitarian</a:t>
            </a:r>
            <a:r>
              <a:rPr lang="en-US" sz="1200" b="0" i="0" kern="1200" baseline="0" dirty="0">
                <a:solidFill>
                  <a:schemeClr val="bg2">
                    <a:lumMod val="50000"/>
                  </a:schemeClr>
                </a:solidFill>
                <a:effectLst/>
                <a:latin typeface="Century Gothic" panose="020B0502020202020204" pitchFamily="34" charset="0"/>
                <a:ea typeface="+mn-ea"/>
                <a:cs typeface="+mn-cs"/>
              </a:rPr>
              <a:t> and cancer research </a:t>
            </a:r>
            <a:r>
              <a:rPr lang="en-US" sz="1200" b="0" i="0" kern="1200" dirty="0">
                <a:solidFill>
                  <a:schemeClr val="bg2">
                    <a:lumMod val="50000"/>
                  </a:schemeClr>
                </a:solidFill>
                <a:effectLst/>
                <a:latin typeface="Century Gothic" panose="020B0502020202020204" pitchFamily="34" charset="0"/>
                <a:ea typeface="+mn-ea"/>
                <a:cs typeface="+mn-cs"/>
              </a:rPr>
              <a:t>activist. In 1980, at the age of 22,</a:t>
            </a:r>
            <a:r>
              <a:rPr lang="en-US" sz="1200" b="0" i="0" kern="1200" baseline="0" dirty="0">
                <a:solidFill>
                  <a:schemeClr val="bg2">
                    <a:lumMod val="50000"/>
                  </a:schemeClr>
                </a:solidFill>
                <a:effectLst/>
                <a:latin typeface="Century Gothic" panose="020B0502020202020204" pitchFamily="34" charset="0"/>
                <a:ea typeface="+mn-ea"/>
                <a:cs typeface="+mn-cs"/>
              </a:rPr>
              <a:t> </a:t>
            </a:r>
            <a:r>
              <a:rPr lang="en-US" sz="1200" b="0" i="0" kern="1200" dirty="0">
                <a:solidFill>
                  <a:schemeClr val="bg2">
                    <a:lumMod val="50000"/>
                  </a:schemeClr>
                </a:solidFill>
                <a:effectLst/>
                <a:latin typeface="Century Gothic" panose="020B0502020202020204" pitchFamily="34" charset="0"/>
                <a:ea typeface="+mn-ea"/>
                <a:cs typeface="+mn-cs"/>
              </a:rPr>
              <a:t>he embarked on a cross-Canada run to raise money and awareness for cancer research. The spread of his cancer forced him to end his quest after near the half way mark and ultimately cost him his life</a:t>
            </a:r>
            <a:r>
              <a:rPr lang="en-US" sz="1200" b="0" i="0" kern="1200" baseline="0" dirty="0">
                <a:solidFill>
                  <a:schemeClr val="bg2">
                    <a:lumMod val="50000"/>
                  </a:schemeClr>
                </a:solidFill>
                <a:effectLst/>
                <a:latin typeface="Century Gothic" panose="020B0502020202020204" pitchFamily="34" charset="0"/>
                <a:ea typeface="+mn-ea"/>
                <a:cs typeface="+mn-cs"/>
              </a:rPr>
              <a:t>. H</a:t>
            </a:r>
            <a:r>
              <a:rPr lang="en-US" sz="1200" b="0" i="0" kern="1200" dirty="0">
                <a:solidFill>
                  <a:schemeClr val="bg2">
                    <a:lumMod val="50000"/>
                  </a:schemeClr>
                </a:solidFill>
                <a:effectLst/>
                <a:latin typeface="Century Gothic" panose="020B0502020202020204" pitchFamily="34" charset="0"/>
                <a:ea typeface="+mn-ea"/>
                <a:cs typeface="+mn-cs"/>
              </a:rPr>
              <a:t>is efforts resulted in a lasting, worldwide legacy. </a:t>
            </a:r>
            <a:endParaRPr lang="en-US" dirty="0">
              <a:solidFill>
                <a:schemeClr val="bg2">
                  <a:lumMod val="50000"/>
                </a:schemeClr>
              </a:solidFill>
              <a:latin typeface="Century Gothic" panose="020B0502020202020204" pitchFamily="34" charset="0"/>
            </a:endParaRPr>
          </a:p>
        </p:txBody>
      </p:sp>
      <p:sp>
        <p:nvSpPr>
          <p:cNvPr id="4" name="Slide Number Placeholder 3"/>
          <p:cNvSpPr>
            <a:spLocks noGrp="1"/>
          </p:cNvSpPr>
          <p:nvPr>
            <p:ph type="sldNum" sz="quarter" idx="10"/>
          </p:nvPr>
        </p:nvSpPr>
        <p:spPr/>
        <p:txBody>
          <a:bodyPr/>
          <a:lstStyle/>
          <a:p>
            <a:fld id="{B1FCF273-2493-4739-B2E8-8D3F38757AB3}" type="slidenum">
              <a:rPr lang="en-US" smtClean="0"/>
              <a:t>128</a:t>
            </a:fld>
            <a:endParaRPr lang="en-US"/>
          </a:p>
        </p:txBody>
      </p:sp>
    </p:spTree>
    <p:extLst>
      <p:ext uri="{BB962C8B-B14F-4D97-AF65-F5344CB8AC3E}">
        <p14:creationId xmlns:p14="http://schemas.microsoft.com/office/powerpoint/2010/main" val="245653086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129</a:t>
            </a:fld>
            <a:endParaRPr lang="en-US"/>
          </a:p>
        </p:txBody>
      </p:sp>
    </p:spTree>
    <p:extLst>
      <p:ext uri="{BB962C8B-B14F-4D97-AF65-F5344CB8AC3E}">
        <p14:creationId xmlns:p14="http://schemas.microsoft.com/office/powerpoint/2010/main" val="2911881791"/>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130</a:t>
            </a:fld>
            <a:endParaRPr lang="en-US"/>
          </a:p>
        </p:txBody>
      </p:sp>
    </p:spTree>
    <p:extLst>
      <p:ext uri="{BB962C8B-B14F-4D97-AF65-F5344CB8AC3E}">
        <p14:creationId xmlns:p14="http://schemas.microsoft.com/office/powerpoint/2010/main" val="192202341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131</a:t>
            </a:fld>
            <a:endParaRPr lang="en-US"/>
          </a:p>
        </p:txBody>
      </p:sp>
    </p:spTree>
    <p:extLst>
      <p:ext uri="{BB962C8B-B14F-4D97-AF65-F5344CB8AC3E}">
        <p14:creationId xmlns:p14="http://schemas.microsoft.com/office/powerpoint/2010/main" val="245107660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132</a:t>
            </a:fld>
            <a:endParaRPr lang="en-US"/>
          </a:p>
        </p:txBody>
      </p:sp>
    </p:spTree>
    <p:extLst>
      <p:ext uri="{BB962C8B-B14F-4D97-AF65-F5344CB8AC3E}">
        <p14:creationId xmlns:p14="http://schemas.microsoft.com/office/powerpoint/2010/main" val="271564465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133</a:t>
            </a:fld>
            <a:endParaRPr lang="en-US"/>
          </a:p>
        </p:txBody>
      </p:sp>
    </p:spTree>
    <p:extLst>
      <p:ext uri="{BB962C8B-B14F-4D97-AF65-F5344CB8AC3E}">
        <p14:creationId xmlns:p14="http://schemas.microsoft.com/office/powerpoint/2010/main" val="535763063"/>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134</a:t>
            </a:fld>
            <a:endParaRPr lang="en-US"/>
          </a:p>
        </p:txBody>
      </p:sp>
    </p:spTree>
    <p:extLst>
      <p:ext uri="{BB962C8B-B14F-4D97-AF65-F5344CB8AC3E}">
        <p14:creationId xmlns:p14="http://schemas.microsoft.com/office/powerpoint/2010/main" val="3302892049"/>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135</a:t>
            </a:fld>
            <a:endParaRPr lang="en-US"/>
          </a:p>
        </p:txBody>
      </p:sp>
    </p:spTree>
    <p:extLst>
      <p:ext uri="{BB962C8B-B14F-4D97-AF65-F5344CB8AC3E}">
        <p14:creationId xmlns:p14="http://schemas.microsoft.com/office/powerpoint/2010/main" val="25758160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The Inuit believe the story of </a:t>
            </a:r>
            <a:r>
              <a:rPr lang="en-US" sz="1200" b="0" i="0" kern="1200" dirty="0" err="1">
                <a:solidFill>
                  <a:schemeClr val="tx1"/>
                </a:solidFill>
                <a:effectLst/>
                <a:latin typeface="+mn-lt"/>
                <a:ea typeface="+mn-ea"/>
                <a:cs typeface="+mn-cs"/>
              </a:rPr>
              <a:t>Atanarjuat</a:t>
            </a:r>
            <a:r>
              <a:rPr lang="en-US" sz="1200" b="0" i="0" kern="1200" dirty="0">
                <a:solidFill>
                  <a:schemeClr val="tx1"/>
                </a:solidFill>
                <a:effectLst/>
                <a:latin typeface="+mn-lt"/>
                <a:ea typeface="+mn-ea"/>
                <a:cs typeface="+mn-cs"/>
              </a:rPr>
              <a:t> is more than five centuries old. Two brothers are betrayed by their wives who help set up a sneak attack. Rivals plunge their spears through the walls of the brothers' tent, but </a:t>
            </a:r>
            <a:r>
              <a:rPr lang="en-US" sz="1200" b="0" i="0" kern="1200" dirty="0" err="1">
                <a:solidFill>
                  <a:schemeClr val="tx1"/>
                </a:solidFill>
                <a:effectLst/>
                <a:latin typeface="+mn-lt"/>
                <a:ea typeface="+mn-ea"/>
                <a:cs typeface="+mn-cs"/>
              </a:rPr>
              <a:t>Atanarjuat</a:t>
            </a:r>
            <a:r>
              <a:rPr lang="en-US" sz="1200" b="0" i="0" kern="1200" dirty="0">
                <a:solidFill>
                  <a:schemeClr val="tx1"/>
                </a:solidFill>
                <a:effectLst/>
                <a:latin typeface="+mn-lt"/>
                <a:ea typeface="+mn-ea"/>
                <a:cs typeface="+mn-cs"/>
              </a:rPr>
              <a:t>,</a:t>
            </a:r>
            <a:r>
              <a:rPr lang="en-US" sz="1200" b="0" i="0"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the fast runner, makes an escape across the ice, naked and barefoot. After being rescued and healed, the fast runner sets up his own ambush and succeeds in killing his rivals</a:t>
            </a:r>
            <a:r>
              <a:rPr lang="en-US" sz="1200" b="0" i="0" kern="1200" baseline="0" dirty="0">
                <a:solidFill>
                  <a:schemeClr val="tx1"/>
                </a:solidFill>
                <a:effectLst/>
                <a:latin typeface="+mn-lt"/>
                <a:ea typeface="+mn-ea"/>
                <a:cs typeface="+mn-cs"/>
              </a:rPr>
              <a:t> reestablishing justice and social </a:t>
            </a:r>
            <a:r>
              <a:rPr lang="en-US" sz="1200" b="0" i="0" kern="1200" baseline="0" dirty="0" err="1">
                <a:solidFill>
                  <a:schemeClr val="tx1"/>
                </a:solidFill>
                <a:effectLst/>
                <a:latin typeface="+mn-lt"/>
                <a:ea typeface="+mn-ea"/>
                <a:cs typeface="+mn-cs"/>
              </a:rPr>
              <a:t>harmon</a:t>
            </a:r>
            <a:r>
              <a:rPr lang="en-US" sz="1200" b="0" i="0" kern="1200" baseline="0" dirty="0">
                <a:solidFill>
                  <a:schemeClr val="tx1"/>
                </a:solidFill>
                <a:effectLst/>
                <a:latin typeface="+mn-lt"/>
                <a:ea typeface="+mn-ea"/>
                <a:cs typeface="+mn-cs"/>
              </a:rPr>
              <a:t>.</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52</a:t>
            </a:fld>
            <a:endParaRPr lang="en-US"/>
          </a:p>
        </p:txBody>
      </p:sp>
    </p:spTree>
    <p:extLst>
      <p:ext uri="{BB962C8B-B14F-4D97-AF65-F5344CB8AC3E}">
        <p14:creationId xmlns:p14="http://schemas.microsoft.com/office/powerpoint/2010/main" val="337735002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136</a:t>
            </a:fld>
            <a:endParaRPr lang="en-US"/>
          </a:p>
        </p:txBody>
      </p:sp>
    </p:spTree>
    <p:extLst>
      <p:ext uri="{BB962C8B-B14F-4D97-AF65-F5344CB8AC3E}">
        <p14:creationId xmlns:p14="http://schemas.microsoft.com/office/powerpoint/2010/main" val="64790784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137</a:t>
            </a:fld>
            <a:endParaRPr lang="en-US"/>
          </a:p>
        </p:txBody>
      </p:sp>
    </p:spTree>
    <p:extLst>
      <p:ext uri="{BB962C8B-B14F-4D97-AF65-F5344CB8AC3E}">
        <p14:creationId xmlns:p14="http://schemas.microsoft.com/office/powerpoint/2010/main" val="2985991106"/>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138</a:t>
            </a:fld>
            <a:endParaRPr lang="en-US"/>
          </a:p>
        </p:txBody>
      </p:sp>
    </p:spTree>
    <p:extLst>
      <p:ext uri="{BB962C8B-B14F-4D97-AF65-F5344CB8AC3E}">
        <p14:creationId xmlns:p14="http://schemas.microsoft.com/office/powerpoint/2010/main" val="1731332400"/>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139</a:t>
            </a:fld>
            <a:endParaRPr lang="en-US"/>
          </a:p>
        </p:txBody>
      </p:sp>
    </p:spTree>
    <p:extLst>
      <p:ext uri="{BB962C8B-B14F-4D97-AF65-F5344CB8AC3E}">
        <p14:creationId xmlns:p14="http://schemas.microsoft.com/office/powerpoint/2010/main" val="710231856"/>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140</a:t>
            </a:fld>
            <a:endParaRPr lang="en-US"/>
          </a:p>
        </p:txBody>
      </p:sp>
    </p:spTree>
    <p:extLst>
      <p:ext uri="{BB962C8B-B14F-4D97-AF65-F5344CB8AC3E}">
        <p14:creationId xmlns:p14="http://schemas.microsoft.com/office/powerpoint/2010/main" val="37121867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141</a:t>
            </a:fld>
            <a:endParaRPr lang="en-US"/>
          </a:p>
        </p:txBody>
      </p:sp>
    </p:spTree>
    <p:extLst>
      <p:ext uri="{BB962C8B-B14F-4D97-AF65-F5344CB8AC3E}">
        <p14:creationId xmlns:p14="http://schemas.microsoft.com/office/powerpoint/2010/main" val="296417931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142</a:t>
            </a:fld>
            <a:endParaRPr lang="en-US"/>
          </a:p>
        </p:txBody>
      </p:sp>
    </p:spTree>
    <p:extLst>
      <p:ext uri="{BB962C8B-B14F-4D97-AF65-F5344CB8AC3E}">
        <p14:creationId xmlns:p14="http://schemas.microsoft.com/office/powerpoint/2010/main" val="2987637412"/>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kern="1200" dirty="0">
                <a:solidFill>
                  <a:schemeClr val="tx1"/>
                </a:solidFill>
                <a:effectLst/>
                <a:latin typeface="+mn-lt"/>
                <a:ea typeface="+mn-ea"/>
                <a:cs typeface="+mn-cs"/>
              </a:rPr>
              <a:t>David Thompson</a:t>
            </a:r>
            <a:r>
              <a:rPr lang="en-US" sz="1200" b="0" i="0" kern="1200" dirty="0">
                <a:solidFill>
                  <a:schemeClr val="tx1"/>
                </a:solidFill>
                <a:effectLst/>
                <a:latin typeface="+mn-lt"/>
                <a:ea typeface="+mn-ea"/>
                <a:cs typeface="+mn-cs"/>
              </a:rPr>
              <a:t> was a British/Canadian fur trader, surveyor and map maker. </a:t>
            </a:r>
            <a:r>
              <a:rPr lang="en-US" sz="1200" b="0" i="0" u="none" strike="noStrike" kern="1200" baseline="0" dirty="0">
                <a:solidFill>
                  <a:schemeClr val="tx1"/>
                </a:solidFill>
                <a:effectLst/>
                <a:latin typeface="+mn-lt"/>
                <a:ea typeface="+mn-ea"/>
                <a:cs typeface="+mn-cs"/>
              </a:rPr>
              <a:t>H</a:t>
            </a:r>
            <a:r>
              <a:rPr lang="en-US" sz="1200" b="0" i="0" kern="1200" dirty="0">
                <a:solidFill>
                  <a:schemeClr val="tx1"/>
                </a:solidFill>
                <a:effectLst/>
                <a:latin typeface="+mn-lt"/>
                <a:ea typeface="+mn-ea"/>
                <a:cs typeface="+mn-cs"/>
              </a:rPr>
              <a:t>e travelled 90,000 </a:t>
            </a:r>
            <a:r>
              <a:rPr lang="en-US" sz="1200" b="0" i="0" kern="1200" dirty="0" err="1">
                <a:solidFill>
                  <a:schemeClr val="tx1"/>
                </a:solidFill>
                <a:effectLst/>
                <a:latin typeface="+mn-lt"/>
                <a:ea typeface="+mn-ea"/>
                <a:cs typeface="+mn-cs"/>
              </a:rPr>
              <a:t>kilometres</a:t>
            </a:r>
            <a:r>
              <a:rPr lang="en-US" sz="1200" b="0" i="0" kern="1200" dirty="0">
                <a:solidFill>
                  <a:schemeClr val="tx1"/>
                </a:solidFill>
                <a:effectLst/>
                <a:latin typeface="+mn-lt"/>
                <a:ea typeface="+mn-ea"/>
                <a:cs typeface="+mn-cs"/>
              </a:rPr>
              <a:t> </a:t>
            </a:r>
            <a:r>
              <a:rPr lang="en-US" sz="1200" b="0" i="0" kern="1200" baseline="0" dirty="0">
                <a:solidFill>
                  <a:schemeClr val="tx1"/>
                </a:solidFill>
                <a:effectLst/>
                <a:latin typeface="+mn-lt"/>
                <a:ea typeface="+mn-ea"/>
                <a:cs typeface="+mn-cs"/>
              </a:rPr>
              <a:t>and </a:t>
            </a:r>
            <a:r>
              <a:rPr lang="en-US" sz="1200" b="0" i="0" kern="1200" dirty="0">
                <a:solidFill>
                  <a:schemeClr val="tx1"/>
                </a:solidFill>
                <a:effectLst/>
                <a:latin typeface="+mn-lt"/>
                <a:ea typeface="+mn-ea"/>
                <a:cs typeface="+mn-cs"/>
              </a:rPr>
              <a:t>mapped 4.9 million square </a:t>
            </a:r>
            <a:r>
              <a:rPr lang="en-US" sz="1200" b="0" i="0" kern="1200" dirty="0" err="1">
                <a:solidFill>
                  <a:schemeClr val="tx1"/>
                </a:solidFill>
                <a:effectLst/>
                <a:latin typeface="+mn-lt"/>
                <a:ea typeface="+mn-ea"/>
                <a:cs typeface="+mn-cs"/>
              </a:rPr>
              <a:t>kilometres</a:t>
            </a:r>
            <a:r>
              <a:rPr lang="en-US" sz="1200" b="0" i="0" kern="1200" dirty="0">
                <a:solidFill>
                  <a:schemeClr val="tx1"/>
                </a:solidFill>
                <a:effectLst/>
                <a:latin typeface="+mn-lt"/>
                <a:ea typeface="+mn-ea"/>
                <a:cs typeface="+mn-cs"/>
              </a:rPr>
              <a:t> of North America.</a:t>
            </a:r>
            <a:r>
              <a:rPr lang="en-US" sz="1200" b="0" i="0"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He has been described as the "greatest land geographer who ever lived.“</a:t>
            </a:r>
            <a:r>
              <a:rPr lang="en-US" sz="1200" b="0" i="0" u="none" strike="noStrike" kern="1200" baseline="30000" dirty="0">
                <a:solidFill>
                  <a:schemeClr val="tx1"/>
                </a:solidFill>
                <a:effectLst/>
                <a:latin typeface="+mn-lt"/>
                <a:ea typeface="+mn-ea"/>
                <a:cs typeface="+mn-cs"/>
              </a:rPr>
              <a:t> </a:t>
            </a:r>
            <a:r>
              <a:rPr lang="en-US" sz="1200" b="0" i="0" u="none" strike="noStrike"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Thompson's body was interred in Montreal's Mount</a:t>
            </a:r>
            <a:r>
              <a:rPr lang="en-US" sz="1200" b="0" i="0" kern="1200" baseline="0" dirty="0">
                <a:solidFill>
                  <a:schemeClr val="tx1"/>
                </a:solidFill>
                <a:effectLst/>
                <a:latin typeface="+mn-lt"/>
                <a:ea typeface="+mn-ea"/>
                <a:cs typeface="+mn-cs"/>
              </a:rPr>
              <a:t> Royal Cemetery</a:t>
            </a:r>
            <a:r>
              <a:rPr lang="en-US" sz="1200" b="0" i="0" kern="1200" dirty="0">
                <a:solidFill>
                  <a:schemeClr val="tx1"/>
                </a:solidFill>
                <a:effectLst/>
                <a:latin typeface="+mn-lt"/>
                <a:ea typeface="+mn-ea"/>
                <a:cs typeface="+mn-cs"/>
              </a:rPr>
              <a:t>  in an unmarked grave</a:t>
            </a:r>
            <a:r>
              <a:rPr lang="en-US" sz="1200" b="0" i="0" kern="1200" baseline="0" dirty="0">
                <a:solidFill>
                  <a:schemeClr val="tx1"/>
                </a:solidFill>
                <a:effectLst/>
                <a:latin typeface="+mn-lt"/>
                <a:ea typeface="+mn-ea"/>
                <a:cs typeface="+mn-cs"/>
              </a:rPr>
              <a:t> and it</a:t>
            </a:r>
            <a:r>
              <a:rPr lang="en-US" sz="1200" b="0" i="0" kern="1200" dirty="0">
                <a:solidFill>
                  <a:schemeClr val="tx1"/>
                </a:solidFill>
                <a:effectLst/>
                <a:latin typeface="+mn-lt"/>
                <a:ea typeface="+mn-ea"/>
                <a:cs typeface="+mn-cs"/>
              </a:rPr>
              <a:t> was not until 1926 through the efforts of the Canadian Historical Society resulted, that a tombstone was finally created to mark his grave.</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143</a:t>
            </a:fld>
            <a:endParaRPr lang="en-US"/>
          </a:p>
        </p:txBody>
      </p:sp>
    </p:spTree>
    <p:extLst>
      <p:ext uri="{BB962C8B-B14F-4D97-AF65-F5344CB8AC3E}">
        <p14:creationId xmlns:p14="http://schemas.microsoft.com/office/powerpoint/2010/main" val="112437271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904701074"/>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08503173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53</a:t>
            </a:fld>
            <a:endParaRPr lang="en-US"/>
          </a:p>
        </p:txBody>
      </p:sp>
    </p:spTree>
    <p:extLst>
      <p:ext uri="{BB962C8B-B14F-4D97-AF65-F5344CB8AC3E}">
        <p14:creationId xmlns:p14="http://schemas.microsoft.com/office/powerpoint/2010/main" val="218615711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91994655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479370763"/>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74234002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275023485"/>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41588861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763217582"/>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059155205"/>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153</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4004801282"/>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42282715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155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79047444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3C5FF3F-D52C-4B40-9EFD-C2BE203D4AC9}" type="datetimeFigureOut">
              <a:rPr lang="en-US" smtClean="0"/>
              <a:t>1/17/2017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40541141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3C5FF3F-D52C-4B40-9EFD-C2BE203D4AC9}" type="datetimeFigureOut">
              <a:rPr lang="en-US" smtClean="0"/>
              <a:t>1/17/2017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91998528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3C5FF3F-D52C-4B40-9EFD-C2BE203D4AC9}" type="datetimeFigureOut">
              <a:rPr lang="en-US" smtClean="0"/>
              <a:t>1/17/2017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37595032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3C5FF3F-D52C-4B40-9EFD-C2BE203D4AC9}" type="datetimeFigureOut">
              <a:rPr lang="en-US" smtClean="0"/>
              <a:t>1/17/2017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5021670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3C5FF3F-D52C-4B40-9EFD-C2BE203D4AC9}" type="datetimeFigureOut">
              <a:rPr lang="en-US" smtClean="0"/>
              <a:t>1/17/2017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5108215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23C5FF3F-D52C-4B40-9EFD-C2BE203D4AC9}" type="datetimeFigureOut">
              <a:rPr lang="en-US" smtClean="0"/>
              <a:t>1/17/2017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258933361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23C5FF3F-D52C-4B40-9EFD-C2BE203D4AC9}" type="datetimeFigureOut">
              <a:rPr lang="en-US" smtClean="0"/>
              <a:t>1/17/2017</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8364009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23C5FF3F-D52C-4B40-9EFD-C2BE203D4AC9}" type="datetimeFigureOut">
              <a:rPr lang="en-US" smtClean="0"/>
              <a:t>1/17/2017</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6379338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3C5FF3F-D52C-4B40-9EFD-C2BE203D4AC9}" type="datetimeFigureOut">
              <a:rPr lang="en-US" smtClean="0"/>
              <a:t>1/17/2017</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419444650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3C5FF3F-D52C-4B40-9EFD-C2BE203D4AC9}" type="datetimeFigureOut">
              <a:rPr lang="en-US" smtClean="0"/>
              <a:t>1/17/2017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39367892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3C5FF3F-D52C-4B40-9EFD-C2BE203D4AC9}" type="datetimeFigureOut">
              <a:rPr lang="en-US" smtClean="0"/>
              <a:t>1/17/2017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0549045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3C5FF3F-D52C-4B40-9EFD-C2BE203D4AC9}" type="datetimeFigureOut">
              <a:rPr lang="en-US" smtClean="0"/>
              <a:t>1/17/2017</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5C3C5AA-7DBE-478F-9D24-088181D86355}" type="slidenum">
              <a:rPr lang="en-US" smtClean="0"/>
              <a:t>‹#›</a:t>
            </a:fld>
            <a:endParaRPr lang="en-US"/>
          </a:p>
        </p:txBody>
      </p:sp>
    </p:spTree>
    <p:extLst>
      <p:ext uri="{BB962C8B-B14F-4D97-AF65-F5344CB8AC3E}">
        <p14:creationId xmlns:p14="http://schemas.microsoft.com/office/powerpoint/2010/main" val="278587071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8" Type="http://schemas.openxmlformats.org/officeDocument/2006/relationships/image" Target="../media/image62.wmf"/><Relationship Id="rId13" Type="http://schemas.openxmlformats.org/officeDocument/2006/relationships/image" Target="../media/image64.wmf"/><Relationship Id="rId18" Type="http://schemas.openxmlformats.org/officeDocument/2006/relationships/image" Target="../media/image83.wmf"/><Relationship Id="rId26" Type="http://schemas.openxmlformats.org/officeDocument/2006/relationships/image" Target="../media/image72.wmf"/><Relationship Id="rId3" Type="http://schemas.openxmlformats.org/officeDocument/2006/relationships/image" Target="../media/image49.wmf"/><Relationship Id="rId21" Type="http://schemas.openxmlformats.org/officeDocument/2006/relationships/image" Target="../media/image85.wmf"/><Relationship Id="rId7" Type="http://schemas.openxmlformats.org/officeDocument/2006/relationships/image" Target="../media/image60.wmf"/><Relationship Id="rId12" Type="http://schemas.openxmlformats.org/officeDocument/2006/relationships/image" Target="../media/image80.wmf"/><Relationship Id="rId17" Type="http://schemas.openxmlformats.org/officeDocument/2006/relationships/image" Target="../media/image82.wmf"/><Relationship Id="rId25" Type="http://schemas.openxmlformats.org/officeDocument/2006/relationships/image" Target="../media/image70.wmf"/><Relationship Id="rId2" Type="http://schemas.openxmlformats.org/officeDocument/2006/relationships/notesSlide" Target="../notesSlides/notesSlide45.xml"/><Relationship Id="rId16" Type="http://schemas.openxmlformats.org/officeDocument/2006/relationships/image" Target="../media/image67.wmf"/><Relationship Id="rId20" Type="http://schemas.openxmlformats.org/officeDocument/2006/relationships/image" Target="../media/image50.wmf"/><Relationship Id="rId1" Type="http://schemas.openxmlformats.org/officeDocument/2006/relationships/slideLayout" Target="../slideLayouts/slideLayout1.xml"/><Relationship Id="rId6" Type="http://schemas.openxmlformats.org/officeDocument/2006/relationships/image" Target="../media/image81.wmf"/><Relationship Id="rId11" Type="http://schemas.openxmlformats.org/officeDocument/2006/relationships/image" Target="../media/image79.wmf"/><Relationship Id="rId24" Type="http://schemas.openxmlformats.org/officeDocument/2006/relationships/image" Target="../media/image69.wmf"/><Relationship Id="rId5" Type="http://schemas.openxmlformats.org/officeDocument/2006/relationships/image" Target="../media/image47.wmf"/><Relationship Id="rId15" Type="http://schemas.openxmlformats.org/officeDocument/2006/relationships/image" Target="../media/image66.wmf"/><Relationship Id="rId23" Type="http://schemas.openxmlformats.org/officeDocument/2006/relationships/image" Target="../media/image71.wmf"/><Relationship Id="rId10" Type="http://schemas.openxmlformats.org/officeDocument/2006/relationships/image" Target="../media/image61.wmf"/><Relationship Id="rId19" Type="http://schemas.openxmlformats.org/officeDocument/2006/relationships/image" Target="../media/image84.wmf"/><Relationship Id="rId4" Type="http://schemas.openxmlformats.org/officeDocument/2006/relationships/image" Target="../media/image48.wmf"/><Relationship Id="rId9" Type="http://schemas.openxmlformats.org/officeDocument/2006/relationships/image" Target="../media/image63.wmf"/><Relationship Id="rId14" Type="http://schemas.openxmlformats.org/officeDocument/2006/relationships/image" Target="../media/image65.wmf"/><Relationship Id="rId22" Type="http://schemas.openxmlformats.org/officeDocument/2006/relationships/image" Target="../media/image86.wmf"/><Relationship Id="rId27" Type="http://schemas.openxmlformats.org/officeDocument/2006/relationships/image" Target="../media/image51.wmf"/></Relationships>
</file>

<file path=ppt/slides/_rels/slide102.xml.rels><?xml version="1.0" encoding="UTF-8" standalone="yes"?>
<Relationships xmlns="http://schemas.openxmlformats.org/package/2006/relationships"><Relationship Id="rId8" Type="http://schemas.openxmlformats.org/officeDocument/2006/relationships/image" Target="../media/image85.wmf"/><Relationship Id="rId3" Type="http://schemas.openxmlformats.org/officeDocument/2006/relationships/image" Target="../media/image51.wmf"/><Relationship Id="rId7" Type="http://schemas.openxmlformats.org/officeDocument/2006/relationships/image" Target="../media/image71.wmf"/><Relationship Id="rId2" Type="http://schemas.openxmlformats.org/officeDocument/2006/relationships/notesSlide" Target="../notesSlides/notesSlide46.xml"/><Relationship Id="rId1" Type="http://schemas.openxmlformats.org/officeDocument/2006/relationships/slideLayout" Target="../slideLayouts/slideLayout1.xml"/><Relationship Id="rId6" Type="http://schemas.openxmlformats.org/officeDocument/2006/relationships/image" Target="../media/image70.wmf"/><Relationship Id="rId5" Type="http://schemas.openxmlformats.org/officeDocument/2006/relationships/image" Target="../media/image69.wmf"/><Relationship Id="rId10" Type="http://schemas.openxmlformats.org/officeDocument/2006/relationships/image" Target="../media/image72.wmf"/><Relationship Id="rId4" Type="http://schemas.openxmlformats.org/officeDocument/2006/relationships/image" Target="../media/image68.wmf"/><Relationship Id="rId9" Type="http://schemas.openxmlformats.org/officeDocument/2006/relationships/image" Target="../media/image86.wmf"/></Relationships>
</file>

<file path=ppt/slides/_rels/slide103.xml.rels><?xml version="1.0" encoding="UTF-8" standalone="yes"?>
<Relationships xmlns="http://schemas.openxmlformats.org/package/2006/relationships"><Relationship Id="rId8" Type="http://schemas.openxmlformats.org/officeDocument/2006/relationships/image" Target="../media/image86.wmf"/><Relationship Id="rId13" Type="http://schemas.openxmlformats.org/officeDocument/2006/relationships/image" Target="../media/image60.wmf"/><Relationship Id="rId18" Type="http://schemas.openxmlformats.org/officeDocument/2006/relationships/image" Target="../media/image80.wmf"/><Relationship Id="rId26" Type="http://schemas.openxmlformats.org/officeDocument/2006/relationships/image" Target="../media/image50.wmf"/><Relationship Id="rId3" Type="http://schemas.openxmlformats.org/officeDocument/2006/relationships/image" Target="../media/image71.wmf"/><Relationship Id="rId21" Type="http://schemas.openxmlformats.org/officeDocument/2006/relationships/image" Target="../media/image66.wmf"/><Relationship Id="rId7" Type="http://schemas.openxmlformats.org/officeDocument/2006/relationships/image" Target="../media/image70.wmf"/><Relationship Id="rId12" Type="http://schemas.openxmlformats.org/officeDocument/2006/relationships/image" Target="../media/image81.wmf"/><Relationship Id="rId17" Type="http://schemas.openxmlformats.org/officeDocument/2006/relationships/image" Target="../media/image79.wmf"/><Relationship Id="rId25" Type="http://schemas.openxmlformats.org/officeDocument/2006/relationships/image" Target="../media/image84.wmf"/><Relationship Id="rId2" Type="http://schemas.openxmlformats.org/officeDocument/2006/relationships/notesSlide" Target="../notesSlides/notesSlide47.xml"/><Relationship Id="rId16" Type="http://schemas.openxmlformats.org/officeDocument/2006/relationships/image" Target="../media/image61.wmf"/><Relationship Id="rId20" Type="http://schemas.openxmlformats.org/officeDocument/2006/relationships/image" Target="../media/image65.wmf"/><Relationship Id="rId1" Type="http://schemas.openxmlformats.org/officeDocument/2006/relationships/slideLayout" Target="../slideLayouts/slideLayout1.xml"/><Relationship Id="rId6" Type="http://schemas.openxmlformats.org/officeDocument/2006/relationships/image" Target="../media/image69.wmf"/><Relationship Id="rId11" Type="http://schemas.openxmlformats.org/officeDocument/2006/relationships/image" Target="../media/image47.wmf"/><Relationship Id="rId24" Type="http://schemas.openxmlformats.org/officeDocument/2006/relationships/image" Target="../media/image83.wmf"/><Relationship Id="rId5" Type="http://schemas.openxmlformats.org/officeDocument/2006/relationships/image" Target="../media/image72.wmf"/><Relationship Id="rId15" Type="http://schemas.openxmlformats.org/officeDocument/2006/relationships/image" Target="../media/image63.wmf"/><Relationship Id="rId23" Type="http://schemas.openxmlformats.org/officeDocument/2006/relationships/image" Target="../media/image82.wmf"/><Relationship Id="rId10" Type="http://schemas.openxmlformats.org/officeDocument/2006/relationships/image" Target="../media/image48.wmf"/><Relationship Id="rId19" Type="http://schemas.openxmlformats.org/officeDocument/2006/relationships/image" Target="../media/image64.wmf"/><Relationship Id="rId4" Type="http://schemas.openxmlformats.org/officeDocument/2006/relationships/image" Target="../media/image51.wmf"/><Relationship Id="rId9" Type="http://schemas.openxmlformats.org/officeDocument/2006/relationships/image" Target="../media/image49.wmf"/><Relationship Id="rId14" Type="http://schemas.openxmlformats.org/officeDocument/2006/relationships/image" Target="../media/image62.wmf"/><Relationship Id="rId22" Type="http://schemas.openxmlformats.org/officeDocument/2006/relationships/image" Target="../media/image67.wmf"/></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51.xml"/><Relationship Id="rId1" Type="http://schemas.openxmlformats.org/officeDocument/2006/relationships/slideLayout" Target="../slideLayouts/slideLayout7.xml"/><Relationship Id="rId5" Type="http://schemas.openxmlformats.org/officeDocument/2006/relationships/image" Target="../media/image89.wmf"/><Relationship Id="rId4" Type="http://schemas.openxmlformats.org/officeDocument/2006/relationships/image" Target="../media/image88.png"/></Relationships>
</file>

<file path=ppt/slides/_rels/slide108.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119.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3" Type="http://schemas.openxmlformats.org/officeDocument/2006/relationships/image" Target="../media/image89.wmf"/><Relationship Id="rId2" Type="http://schemas.openxmlformats.org/officeDocument/2006/relationships/notesSlide" Target="../notesSlides/notesSlide66.xml"/><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3" Type="http://schemas.openxmlformats.org/officeDocument/2006/relationships/image" Target="../media/image90.png"/><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5" Type="http://schemas.microsoft.com/office/2007/relationships/hdphoto" Target="../media/hdphoto1.wdp"/><Relationship Id="rId4" Type="http://schemas.openxmlformats.org/officeDocument/2006/relationships/image" Target="../media/image17.png"/></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8.png"/></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7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3.xml.rels><?xml version="1.0" encoding="UTF-8" standalone="yes"?>
<Relationships xmlns="http://schemas.openxmlformats.org/package/2006/relationships"><Relationship Id="rId8" Type="http://schemas.openxmlformats.org/officeDocument/2006/relationships/image" Target="../media/image95.png"/><Relationship Id="rId3" Type="http://schemas.openxmlformats.org/officeDocument/2006/relationships/image" Target="../media/image91.png"/><Relationship Id="rId7" Type="http://schemas.openxmlformats.org/officeDocument/2006/relationships/image" Target="../media/image94.png"/><Relationship Id="rId2" Type="http://schemas.openxmlformats.org/officeDocument/2006/relationships/notesSlide" Target="../notesSlides/notesSlide116.xml"/><Relationship Id="rId1" Type="http://schemas.openxmlformats.org/officeDocument/2006/relationships/slideLayout" Target="../slideLayouts/slideLayout7.xml"/><Relationship Id="rId6" Type="http://schemas.openxmlformats.org/officeDocument/2006/relationships/image" Target="../media/image93.png"/><Relationship Id="rId5" Type="http://schemas.openxmlformats.org/officeDocument/2006/relationships/image" Target="../media/image87.png"/><Relationship Id="rId10" Type="http://schemas.openxmlformats.org/officeDocument/2006/relationships/image" Target="../media/image97.png"/><Relationship Id="rId4" Type="http://schemas.openxmlformats.org/officeDocument/2006/relationships/image" Target="../media/image92.wmf"/><Relationship Id="rId9" Type="http://schemas.openxmlformats.org/officeDocument/2006/relationships/image" Target="../media/image96.png"/></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21.png"/></Relationships>
</file>

<file path=ppt/slides/_rels/slide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22.xml.rels><?xml version="1.0" encoding="UTF-8" standalone="yes"?>
<Relationships xmlns="http://schemas.openxmlformats.org/package/2006/relationships"><Relationship Id="rId2" Type="http://schemas.openxmlformats.org/officeDocument/2006/relationships/hyperlink" Target="http://www.canadalandshow.com/podcast/short-cuts-82-greasy-jungle/" TargetMode="Externa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hyperlink" Target="http://www.newyorker.com/culture/culture-desk/watching-canadas-biggest-rock-band-say-a-dramatic-goodbye" TargetMode="External"/><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4.xml"/><Relationship Id="rId1" Type="http://schemas.openxmlformats.org/officeDocument/2006/relationships/slideLayout" Target="../slideLayouts/slideLayout1.xml"/><Relationship Id="rId5" Type="http://schemas.openxmlformats.org/officeDocument/2006/relationships/image" Target="../media/image24.png"/><Relationship Id="rId4" Type="http://schemas.openxmlformats.org/officeDocument/2006/relationships/image" Target="../media/image23.png"/></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1.xml"/><Relationship Id="rId5" Type="http://schemas.openxmlformats.org/officeDocument/2006/relationships/image" Target="../media/image27.png"/><Relationship Id="rId4" Type="http://schemas.openxmlformats.org/officeDocument/2006/relationships/image" Target="../media/image26.png"/></Relationships>
</file>

<file path=ppt/slides/_rels/slide2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6.xml"/><Relationship Id="rId1" Type="http://schemas.openxmlformats.org/officeDocument/2006/relationships/slideLayout" Target="../slideLayouts/slideLayout1.xml"/><Relationship Id="rId5" Type="http://schemas.openxmlformats.org/officeDocument/2006/relationships/image" Target="../media/image30.png"/><Relationship Id="rId4" Type="http://schemas.openxmlformats.org/officeDocument/2006/relationships/image" Target="../media/image29.png"/></Relationships>
</file>

<file path=ppt/slides/_rels/slide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3.wmf"/><Relationship Id="rId7" Type="http://schemas.openxmlformats.org/officeDocument/2006/relationships/image" Target="../media/image37.wmf"/><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image" Target="../media/image35.wmf"/><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9.wmf"/></Relationships>
</file>

<file path=ppt/slides/_rels/slide54.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4.wmf"/><Relationship Id="rId7" Type="http://schemas.openxmlformats.org/officeDocument/2006/relationships/image" Target="../media/image33.wmf"/><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39.wmf"/><Relationship Id="rId5" Type="http://schemas.openxmlformats.org/officeDocument/2006/relationships/image" Target="../media/image37.wmf"/><Relationship Id="rId10" Type="http://schemas.openxmlformats.org/officeDocument/2006/relationships/image" Target="../media/image40.wmf"/><Relationship Id="rId4" Type="http://schemas.openxmlformats.org/officeDocument/2006/relationships/image" Target="../media/image36.png"/><Relationship Id="rId9" Type="http://schemas.openxmlformats.org/officeDocument/2006/relationships/image" Target="../media/image38.png"/></Relationships>
</file>

<file path=ppt/slides/_rels/slide55.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9.wmf"/><Relationship Id="rId7" Type="http://schemas.openxmlformats.org/officeDocument/2006/relationships/image" Target="../media/image33.wmf"/><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8.png"/></Relationships>
</file>

<file path=ppt/slides/_rels/slide56.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image" Target="../media/image38.png"/><Relationship Id="rId7" Type="http://schemas.openxmlformats.org/officeDocument/2006/relationships/image" Target="../media/image39.wmf"/><Relationship Id="rId2" Type="http://schemas.openxmlformats.org/officeDocument/2006/relationships/notesSlide" Target="../notesSlides/notesSlide12.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5.wmf"/></Relationships>
</file>

<file path=ppt/slides/_rels/slide57.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4.wmf"/><Relationship Id="rId7" Type="http://schemas.openxmlformats.org/officeDocument/2006/relationships/image" Target="../media/image39.wmf"/><Relationship Id="rId2" Type="http://schemas.openxmlformats.org/officeDocument/2006/relationships/notesSlide" Target="../notesSlides/notesSlide13.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33.wmf"/><Relationship Id="rId4" Type="http://schemas.openxmlformats.org/officeDocument/2006/relationships/image" Target="../media/image35.wmf"/><Relationship Id="rId9" Type="http://schemas.openxmlformats.org/officeDocument/2006/relationships/image" Target="../media/image38.png"/></Relationships>
</file>

<file path=ppt/slides/_rels/slide58.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3.wmf"/><Relationship Id="rId7" Type="http://schemas.openxmlformats.org/officeDocument/2006/relationships/image" Target="../media/image39.wmf"/><Relationship Id="rId2" Type="http://schemas.openxmlformats.org/officeDocument/2006/relationships/notesSlide" Target="../notesSlides/notesSlide14.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35.wmf"/><Relationship Id="rId4" Type="http://schemas.openxmlformats.org/officeDocument/2006/relationships/image" Target="../media/image34.wmf"/><Relationship Id="rId9" Type="http://schemas.openxmlformats.org/officeDocument/2006/relationships/image" Target="../media/image38.png"/></Relationships>
</file>

<file path=ppt/slides/_rels/slide59.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image" Target="../media/image38.png"/><Relationship Id="rId7" Type="http://schemas.openxmlformats.org/officeDocument/2006/relationships/image" Target="../media/image39.wmf"/><Relationship Id="rId2" Type="http://schemas.openxmlformats.org/officeDocument/2006/relationships/notesSlide" Target="../notesSlides/notesSlide15.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5.wmf"/></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4.wmf"/><Relationship Id="rId7" Type="http://schemas.openxmlformats.org/officeDocument/2006/relationships/image" Target="../media/image33.wmf"/><Relationship Id="rId2" Type="http://schemas.openxmlformats.org/officeDocument/2006/relationships/notesSlide" Target="../notesSlides/notesSlide16.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image" Target="../media/image39.wmf"/><Relationship Id="rId10" Type="http://schemas.openxmlformats.org/officeDocument/2006/relationships/image" Target="../media/image38.png"/><Relationship Id="rId4" Type="http://schemas.openxmlformats.org/officeDocument/2006/relationships/image" Target="../media/image37.wmf"/><Relationship Id="rId9" Type="http://schemas.openxmlformats.org/officeDocument/2006/relationships/image" Target="../media/image40.wmf"/></Relationships>
</file>

<file path=ppt/slides/_rels/slide61.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3.wmf"/><Relationship Id="rId7" Type="http://schemas.openxmlformats.org/officeDocument/2006/relationships/image" Target="../media/image39.wmf"/><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wmf"/><Relationship Id="rId10" Type="http://schemas.openxmlformats.org/officeDocument/2006/relationships/image" Target="../media/image36.png"/><Relationship Id="rId4" Type="http://schemas.openxmlformats.org/officeDocument/2006/relationships/image" Target="../media/image35.wmf"/><Relationship Id="rId9" Type="http://schemas.openxmlformats.org/officeDocument/2006/relationships/image" Target="../media/image34.wmf"/></Relationships>
</file>

<file path=ppt/slides/_rels/slide62.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7.wmf"/><Relationship Id="rId7" Type="http://schemas.openxmlformats.org/officeDocument/2006/relationships/image" Target="../media/image33.wmf"/><Relationship Id="rId2" Type="http://schemas.openxmlformats.org/officeDocument/2006/relationships/notesSlide" Target="../notesSlides/notesSlide18.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image" Target="../media/image34.wmf"/><Relationship Id="rId10" Type="http://schemas.openxmlformats.org/officeDocument/2006/relationships/image" Target="../media/image40.wmf"/><Relationship Id="rId4" Type="http://schemas.openxmlformats.org/officeDocument/2006/relationships/image" Target="../media/image39.wmf"/><Relationship Id="rId9" Type="http://schemas.openxmlformats.org/officeDocument/2006/relationships/image" Target="../media/image38.png"/></Relationships>
</file>

<file path=ppt/slides/_rels/slide63.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4.wmf"/><Relationship Id="rId7" Type="http://schemas.openxmlformats.org/officeDocument/2006/relationships/image" Target="../media/image33.wmf"/><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39.wmf"/><Relationship Id="rId5" Type="http://schemas.openxmlformats.org/officeDocument/2006/relationships/image" Target="../media/image37.wmf"/><Relationship Id="rId10" Type="http://schemas.openxmlformats.org/officeDocument/2006/relationships/image" Target="../media/image40.wmf"/><Relationship Id="rId4" Type="http://schemas.openxmlformats.org/officeDocument/2006/relationships/image" Target="../media/image36.png"/><Relationship Id="rId9" Type="http://schemas.openxmlformats.org/officeDocument/2006/relationships/image" Target="../media/image38.png"/></Relationships>
</file>

<file path=ppt/slides/_rels/slide64.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6.png"/><Relationship Id="rId7" Type="http://schemas.openxmlformats.org/officeDocument/2006/relationships/image" Target="../media/image33.wmf"/><Relationship Id="rId2" Type="http://schemas.openxmlformats.org/officeDocument/2006/relationships/notesSlide" Target="../notesSlides/notesSlide20.xml"/><Relationship Id="rId1" Type="http://schemas.openxmlformats.org/officeDocument/2006/relationships/slideLayout" Target="../slideLayouts/slideLayout1.xml"/><Relationship Id="rId6" Type="http://schemas.openxmlformats.org/officeDocument/2006/relationships/image" Target="../media/image39.wmf"/><Relationship Id="rId5" Type="http://schemas.openxmlformats.org/officeDocument/2006/relationships/image" Target="../media/image37.wmf"/><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8.png"/></Relationships>
</file>

<file path=ppt/slides/_rels/slide65.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4.wmf"/><Relationship Id="rId7" Type="http://schemas.openxmlformats.org/officeDocument/2006/relationships/image" Target="../media/image33.wmf"/><Relationship Id="rId2" Type="http://schemas.openxmlformats.org/officeDocument/2006/relationships/notesSlide" Target="../notesSlides/notesSlide21.xml"/><Relationship Id="rId1" Type="http://schemas.openxmlformats.org/officeDocument/2006/relationships/slideLayout" Target="../slideLayouts/slideLayout1.xml"/><Relationship Id="rId6" Type="http://schemas.openxmlformats.org/officeDocument/2006/relationships/image" Target="../media/image39.wmf"/><Relationship Id="rId5" Type="http://schemas.openxmlformats.org/officeDocument/2006/relationships/image" Target="../media/image37.wmf"/><Relationship Id="rId10" Type="http://schemas.openxmlformats.org/officeDocument/2006/relationships/image" Target="../media/image40.wmf"/><Relationship Id="rId4" Type="http://schemas.openxmlformats.org/officeDocument/2006/relationships/image" Target="../media/image36.png"/><Relationship Id="rId9" Type="http://schemas.openxmlformats.org/officeDocument/2006/relationships/image" Target="../media/image38.png"/></Relationships>
</file>

<file path=ppt/slides/_rels/slide66.xml.rels><?xml version="1.0" encoding="UTF-8" standalone="yes"?>
<Relationships xmlns="http://schemas.openxmlformats.org/package/2006/relationships"><Relationship Id="rId8" Type="http://schemas.openxmlformats.org/officeDocument/2006/relationships/image" Target="../media/image39.wmf"/><Relationship Id="rId3" Type="http://schemas.openxmlformats.org/officeDocument/2006/relationships/image" Target="../media/image33.wmf"/><Relationship Id="rId7" Type="http://schemas.openxmlformats.org/officeDocument/2006/relationships/image" Target="../media/image38.png"/><Relationship Id="rId2" Type="http://schemas.openxmlformats.org/officeDocument/2006/relationships/notesSlide" Target="../notesSlides/notesSlide22.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4" Type="http://schemas.openxmlformats.org/officeDocument/2006/relationships/image" Target="../media/image34.wmf"/><Relationship Id="rId9" Type="http://schemas.openxmlformats.org/officeDocument/2006/relationships/image" Target="../media/image40.wmf"/></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0.png"/></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image" Target="../media/image41.wmf"/><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42.wmf"/><Relationship Id="rId2" Type="http://schemas.openxmlformats.org/officeDocument/2006/relationships/image" Target="../media/image41.wmf"/><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image" Target="../media/image41.wmf"/><Relationship Id="rId2" Type="http://schemas.openxmlformats.org/officeDocument/2006/relationships/image" Target="../media/image42.wmf"/><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43.wmf"/><Relationship Id="rId7" Type="http://schemas.openxmlformats.org/officeDocument/2006/relationships/image" Target="../media/image42.wmf"/><Relationship Id="rId2" Type="http://schemas.openxmlformats.org/officeDocument/2006/relationships/image" Target="../media/image41.wmf"/><Relationship Id="rId1" Type="http://schemas.openxmlformats.org/officeDocument/2006/relationships/slideLayout" Target="../slideLayouts/slideLayout1.xml"/><Relationship Id="rId6" Type="http://schemas.openxmlformats.org/officeDocument/2006/relationships/image" Target="../media/image46.wmf"/><Relationship Id="rId5" Type="http://schemas.openxmlformats.org/officeDocument/2006/relationships/image" Target="../media/image45.wmf"/><Relationship Id="rId4" Type="http://schemas.openxmlformats.org/officeDocument/2006/relationships/image" Target="../media/image44.wmf"/></Relationships>
</file>

<file path=ppt/slides/_rels/slide75.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image" Target="../media/image48.wmf"/><Relationship Id="rId7" Type="http://schemas.openxmlformats.org/officeDocument/2006/relationships/image" Target="../media/image43.wmf"/><Relationship Id="rId2" Type="http://schemas.openxmlformats.org/officeDocument/2006/relationships/image" Target="../media/image47.wmf"/><Relationship Id="rId1" Type="http://schemas.openxmlformats.org/officeDocument/2006/relationships/slideLayout" Target="../slideLayouts/slideLayout1.xml"/><Relationship Id="rId6" Type="http://schemas.openxmlformats.org/officeDocument/2006/relationships/image" Target="../media/image51.wmf"/><Relationship Id="rId11" Type="http://schemas.openxmlformats.org/officeDocument/2006/relationships/image" Target="../media/image42.wmf"/><Relationship Id="rId5" Type="http://schemas.openxmlformats.org/officeDocument/2006/relationships/image" Target="../media/image50.wmf"/><Relationship Id="rId10" Type="http://schemas.openxmlformats.org/officeDocument/2006/relationships/image" Target="../media/image46.wmf"/><Relationship Id="rId4" Type="http://schemas.openxmlformats.org/officeDocument/2006/relationships/image" Target="../media/image49.wmf"/><Relationship Id="rId9" Type="http://schemas.openxmlformats.org/officeDocument/2006/relationships/image" Target="../media/image45.wmf"/></Relationships>
</file>

<file path=ppt/slides/_rels/slide76.xml.rels><?xml version="1.0" encoding="UTF-8" standalone="yes"?>
<Relationships xmlns="http://schemas.openxmlformats.org/package/2006/relationships"><Relationship Id="rId3" Type="http://schemas.openxmlformats.org/officeDocument/2006/relationships/image" Target="../media/image47.wmf"/><Relationship Id="rId7" Type="http://schemas.openxmlformats.org/officeDocument/2006/relationships/image" Target="../media/image55.wmf"/><Relationship Id="rId2" Type="http://schemas.openxmlformats.org/officeDocument/2006/relationships/notesSlide" Target="../notesSlides/notesSlide26.xml"/><Relationship Id="rId1" Type="http://schemas.openxmlformats.org/officeDocument/2006/relationships/slideLayout" Target="../slideLayouts/slideLayout1.xml"/><Relationship Id="rId6" Type="http://schemas.openxmlformats.org/officeDocument/2006/relationships/image" Target="../media/image54.wmf"/><Relationship Id="rId5" Type="http://schemas.openxmlformats.org/officeDocument/2006/relationships/image" Target="../media/image53.wmf"/><Relationship Id="rId4" Type="http://schemas.openxmlformats.org/officeDocument/2006/relationships/image" Target="../media/image52.wmf"/></Relationships>
</file>

<file path=ppt/slides/_rels/slide77.xml.rels><?xml version="1.0" encoding="UTF-8" standalone="yes"?>
<Relationships xmlns="http://schemas.openxmlformats.org/package/2006/relationships"><Relationship Id="rId3" Type="http://schemas.openxmlformats.org/officeDocument/2006/relationships/image" Target="../media/image56.wmf"/><Relationship Id="rId7" Type="http://schemas.openxmlformats.org/officeDocument/2006/relationships/image" Target="../media/image47.wmf"/><Relationship Id="rId2" Type="http://schemas.openxmlformats.org/officeDocument/2006/relationships/image" Target="../media/image48.wmf"/><Relationship Id="rId1" Type="http://schemas.openxmlformats.org/officeDocument/2006/relationships/slideLayout" Target="../slideLayouts/slideLayout1.xml"/><Relationship Id="rId6" Type="http://schemas.openxmlformats.org/officeDocument/2006/relationships/image" Target="../media/image59.wmf"/><Relationship Id="rId5" Type="http://schemas.openxmlformats.org/officeDocument/2006/relationships/image" Target="../media/image58.wmf"/><Relationship Id="rId4" Type="http://schemas.openxmlformats.org/officeDocument/2006/relationships/image" Target="../media/image57.wmf"/></Relationships>
</file>

<file path=ppt/slides/_rels/slide78.xml.rels><?xml version="1.0" encoding="UTF-8" standalone="yes"?>
<Relationships xmlns="http://schemas.openxmlformats.org/package/2006/relationships"><Relationship Id="rId8" Type="http://schemas.openxmlformats.org/officeDocument/2006/relationships/image" Target="../media/image48.wmf"/><Relationship Id="rId3" Type="http://schemas.openxmlformats.org/officeDocument/2006/relationships/image" Target="../media/image49.wmf"/><Relationship Id="rId7" Type="http://schemas.openxmlformats.org/officeDocument/2006/relationships/image" Target="../media/image63.wmf"/><Relationship Id="rId2" Type="http://schemas.openxmlformats.org/officeDocument/2006/relationships/notesSlide" Target="../notesSlides/notesSlide27.xml"/><Relationship Id="rId1" Type="http://schemas.openxmlformats.org/officeDocument/2006/relationships/slideLayout" Target="../slideLayouts/slideLayout1.xml"/><Relationship Id="rId6" Type="http://schemas.openxmlformats.org/officeDocument/2006/relationships/image" Target="../media/image62.wmf"/><Relationship Id="rId5" Type="http://schemas.openxmlformats.org/officeDocument/2006/relationships/image" Target="../media/image61.wmf"/><Relationship Id="rId4" Type="http://schemas.openxmlformats.org/officeDocument/2006/relationships/image" Target="../media/image60.wmf"/><Relationship Id="rId9" Type="http://schemas.openxmlformats.org/officeDocument/2006/relationships/image" Target="../media/image47.wmf"/></Relationships>
</file>

<file path=ppt/slides/_rels/slide79.xml.rels><?xml version="1.0" encoding="UTF-8" standalone="yes"?>
<Relationships xmlns="http://schemas.openxmlformats.org/package/2006/relationships"><Relationship Id="rId8" Type="http://schemas.openxmlformats.org/officeDocument/2006/relationships/image" Target="../media/image62.wmf"/><Relationship Id="rId13" Type="http://schemas.openxmlformats.org/officeDocument/2006/relationships/image" Target="../media/image48.wmf"/><Relationship Id="rId3" Type="http://schemas.openxmlformats.org/officeDocument/2006/relationships/image" Target="../media/image64.wmf"/><Relationship Id="rId7" Type="http://schemas.openxmlformats.org/officeDocument/2006/relationships/image" Target="../media/image60.wmf"/><Relationship Id="rId12" Type="http://schemas.openxmlformats.org/officeDocument/2006/relationships/image" Target="../media/image47.wmf"/><Relationship Id="rId2" Type="http://schemas.openxmlformats.org/officeDocument/2006/relationships/image" Target="../media/image50.wmf"/><Relationship Id="rId1" Type="http://schemas.openxmlformats.org/officeDocument/2006/relationships/slideLayout" Target="../slideLayouts/slideLayout1.xml"/><Relationship Id="rId6" Type="http://schemas.openxmlformats.org/officeDocument/2006/relationships/image" Target="../media/image67.wmf"/><Relationship Id="rId11" Type="http://schemas.openxmlformats.org/officeDocument/2006/relationships/image" Target="../media/image49.wmf"/><Relationship Id="rId5" Type="http://schemas.openxmlformats.org/officeDocument/2006/relationships/image" Target="../media/image66.wmf"/><Relationship Id="rId10" Type="http://schemas.openxmlformats.org/officeDocument/2006/relationships/image" Target="../media/image61.wmf"/><Relationship Id="rId4" Type="http://schemas.openxmlformats.org/officeDocument/2006/relationships/image" Target="../media/image65.wmf"/><Relationship Id="rId9" Type="http://schemas.openxmlformats.org/officeDocument/2006/relationships/image" Target="../media/image63.wmf"/></Relationships>
</file>

<file path=ppt/slides/_rels/slide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8" Type="http://schemas.openxmlformats.org/officeDocument/2006/relationships/image" Target="../media/image47.wmf"/><Relationship Id="rId13" Type="http://schemas.openxmlformats.org/officeDocument/2006/relationships/image" Target="../media/image65.wmf"/><Relationship Id="rId3" Type="http://schemas.openxmlformats.org/officeDocument/2006/relationships/image" Target="../media/image68.wmf"/><Relationship Id="rId7" Type="http://schemas.openxmlformats.org/officeDocument/2006/relationships/image" Target="../media/image72.wmf"/><Relationship Id="rId12" Type="http://schemas.openxmlformats.org/officeDocument/2006/relationships/image" Target="../media/image64.wmf"/><Relationship Id="rId2" Type="http://schemas.openxmlformats.org/officeDocument/2006/relationships/image" Target="../media/image51.wmf"/><Relationship Id="rId1" Type="http://schemas.openxmlformats.org/officeDocument/2006/relationships/slideLayout" Target="../slideLayouts/slideLayout1.xml"/><Relationship Id="rId6" Type="http://schemas.openxmlformats.org/officeDocument/2006/relationships/image" Target="../media/image71.wmf"/><Relationship Id="rId11" Type="http://schemas.openxmlformats.org/officeDocument/2006/relationships/image" Target="../media/image50.wmf"/><Relationship Id="rId5" Type="http://schemas.openxmlformats.org/officeDocument/2006/relationships/image" Target="../media/image70.wmf"/><Relationship Id="rId15" Type="http://schemas.openxmlformats.org/officeDocument/2006/relationships/image" Target="../media/image67.wmf"/><Relationship Id="rId10" Type="http://schemas.openxmlformats.org/officeDocument/2006/relationships/image" Target="../media/image49.wmf"/><Relationship Id="rId4" Type="http://schemas.openxmlformats.org/officeDocument/2006/relationships/image" Target="../media/image69.wmf"/><Relationship Id="rId9" Type="http://schemas.openxmlformats.org/officeDocument/2006/relationships/image" Target="../media/image48.wmf"/><Relationship Id="rId14" Type="http://schemas.openxmlformats.org/officeDocument/2006/relationships/image" Target="../media/image66.wmf"/></Relationships>
</file>

<file path=ppt/slides/_rels/slide81.xml.rels><?xml version="1.0" encoding="UTF-8" standalone="yes"?>
<Relationships xmlns="http://schemas.openxmlformats.org/package/2006/relationships"><Relationship Id="rId3" Type="http://schemas.openxmlformats.org/officeDocument/2006/relationships/image" Target="../media/image74.wmf"/><Relationship Id="rId2" Type="http://schemas.openxmlformats.org/officeDocument/2006/relationships/image" Target="../media/image73.wmf"/><Relationship Id="rId1" Type="http://schemas.openxmlformats.org/officeDocument/2006/relationships/slideLayout" Target="../slideLayouts/slideLayout1.xml"/><Relationship Id="rId5" Type="http://schemas.openxmlformats.org/officeDocument/2006/relationships/image" Target="../media/image47.wmf"/><Relationship Id="rId4" Type="http://schemas.openxmlformats.org/officeDocument/2006/relationships/image" Target="../media/image75.wmf"/></Relationships>
</file>

<file path=ppt/slides/_rels/slide82.xml.rels><?xml version="1.0" encoding="UTF-8" standalone="yes"?>
<Relationships xmlns="http://schemas.openxmlformats.org/package/2006/relationships"><Relationship Id="rId3" Type="http://schemas.openxmlformats.org/officeDocument/2006/relationships/image" Target="../media/image77.wmf"/><Relationship Id="rId2" Type="http://schemas.openxmlformats.org/officeDocument/2006/relationships/image" Target="../media/image76.wmf"/><Relationship Id="rId1" Type="http://schemas.openxmlformats.org/officeDocument/2006/relationships/slideLayout" Target="../slideLayouts/slideLayout1.xml"/><Relationship Id="rId6" Type="http://schemas.openxmlformats.org/officeDocument/2006/relationships/image" Target="../media/image48.wmf"/><Relationship Id="rId5" Type="http://schemas.openxmlformats.org/officeDocument/2006/relationships/image" Target="../media/image47.wmf"/><Relationship Id="rId4" Type="http://schemas.openxmlformats.org/officeDocument/2006/relationships/image" Target="../media/image78.wmf"/></Relationships>
</file>

<file path=ppt/slides/_rels/slide83.xml.rels><?xml version="1.0" encoding="UTF-8" standalone="yes"?>
<Relationships xmlns="http://schemas.openxmlformats.org/package/2006/relationships"><Relationship Id="rId8" Type="http://schemas.openxmlformats.org/officeDocument/2006/relationships/image" Target="../media/image62.wmf"/><Relationship Id="rId3" Type="http://schemas.openxmlformats.org/officeDocument/2006/relationships/image" Target="../media/image79.wmf"/><Relationship Id="rId7" Type="http://schemas.openxmlformats.org/officeDocument/2006/relationships/image" Target="../media/image60.wmf"/><Relationship Id="rId12" Type="http://schemas.openxmlformats.org/officeDocument/2006/relationships/image" Target="../media/image47.wmf"/><Relationship Id="rId2" Type="http://schemas.openxmlformats.org/officeDocument/2006/relationships/notesSlide" Target="../notesSlides/notesSlide28.xml"/><Relationship Id="rId1" Type="http://schemas.openxmlformats.org/officeDocument/2006/relationships/slideLayout" Target="../slideLayouts/slideLayout1.xml"/><Relationship Id="rId6" Type="http://schemas.openxmlformats.org/officeDocument/2006/relationships/image" Target="../media/image48.wmf"/><Relationship Id="rId11" Type="http://schemas.openxmlformats.org/officeDocument/2006/relationships/image" Target="../media/image49.wmf"/><Relationship Id="rId5" Type="http://schemas.openxmlformats.org/officeDocument/2006/relationships/image" Target="../media/image81.wmf"/><Relationship Id="rId10" Type="http://schemas.openxmlformats.org/officeDocument/2006/relationships/image" Target="../media/image61.wmf"/><Relationship Id="rId4" Type="http://schemas.openxmlformats.org/officeDocument/2006/relationships/image" Target="../media/image80.wmf"/><Relationship Id="rId9" Type="http://schemas.openxmlformats.org/officeDocument/2006/relationships/image" Target="../media/image63.wmf"/></Relationships>
</file>

<file path=ppt/slides/_rels/slide84.xml.rels><?xml version="1.0" encoding="UTF-8" standalone="yes"?>
<Relationships xmlns="http://schemas.openxmlformats.org/package/2006/relationships"><Relationship Id="rId8" Type="http://schemas.openxmlformats.org/officeDocument/2006/relationships/image" Target="../media/image64.wmf"/><Relationship Id="rId13" Type="http://schemas.openxmlformats.org/officeDocument/2006/relationships/image" Target="../media/image49.wmf"/><Relationship Id="rId3" Type="http://schemas.openxmlformats.org/officeDocument/2006/relationships/image" Target="../media/image82.wmf"/><Relationship Id="rId7" Type="http://schemas.openxmlformats.org/officeDocument/2006/relationships/image" Target="../media/image47.wmf"/><Relationship Id="rId12" Type="http://schemas.openxmlformats.org/officeDocument/2006/relationships/image" Target="../media/image50.wmf"/><Relationship Id="rId2" Type="http://schemas.openxmlformats.org/officeDocument/2006/relationships/notesSlide" Target="../notesSlides/notesSlide29.xml"/><Relationship Id="rId1" Type="http://schemas.openxmlformats.org/officeDocument/2006/relationships/slideLayout" Target="../slideLayouts/slideLayout1.xml"/><Relationship Id="rId6" Type="http://schemas.openxmlformats.org/officeDocument/2006/relationships/image" Target="../media/image48.wmf"/><Relationship Id="rId11" Type="http://schemas.openxmlformats.org/officeDocument/2006/relationships/image" Target="../media/image67.wmf"/><Relationship Id="rId5" Type="http://schemas.openxmlformats.org/officeDocument/2006/relationships/image" Target="../media/image84.wmf"/><Relationship Id="rId10" Type="http://schemas.openxmlformats.org/officeDocument/2006/relationships/image" Target="../media/image66.wmf"/><Relationship Id="rId4" Type="http://schemas.openxmlformats.org/officeDocument/2006/relationships/image" Target="../media/image83.wmf"/><Relationship Id="rId9" Type="http://schemas.openxmlformats.org/officeDocument/2006/relationships/image" Target="../media/image65.wmf"/></Relationships>
</file>

<file path=ppt/slides/_rels/slide85.xml.rels><?xml version="1.0" encoding="UTF-8" standalone="yes"?>
<Relationships xmlns="http://schemas.openxmlformats.org/package/2006/relationships"><Relationship Id="rId8" Type="http://schemas.openxmlformats.org/officeDocument/2006/relationships/image" Target="../media/image50.wmf"/><Relationship Id="rId13" Type="http://schemas.openxmlformats.org/officeDocument/2006/relationships/image" Target="../media/image82.wmf"/><Relationship Id="rId18" Type="http://schemas.openxmlformats.org/officeDocument/2006/relationships/image" Target="../media/image70.wmf"/><Relationship Id="rId3" Type="http://schemas.openxmlformats.org/officeDocument/2006/relationships/image" Target="../media/image85.wmf"/><Relationship Id="rId7" Type="http://schemas.openxmlformats.org/officeDocument/2006/relationships/image" Target="../media/image49.wmf"/><Relationship Id="rId12" Type="http://schemas.openxmlformats.org/officeDocument/2006/relationships/image" Target="../media/image67.wmf"/><Relationship Id="rId17" Type="http://schemas.openxmlformats.org/officeDocument/2006/relationships/image" Target="../media/image69.wmf"/><Relationship Id="rId2" Type="http://schemas.openxmlformats.org/officeDocument/2006/relationships/notesSlide" Target="../notesSlides/notesSlide30.xml"/><Relationship Id="rId16" Type="http://schemas.openxmlformats.org/officeDocument/2006/relationships/image" Target="../media/image71.wmf"/><Relationship Id="rId20" Type="http://schemas.openxmlformats.org/officeDocument/2006/relationships/image" Target="../media/image51.wmf"/><Relationship Id="rId1" Type="http://schemas.openxmlformats.org/officeDocument/2006/relationships/slideLayout" Target="../slideLayouts/slideLayout1.xml"/><Relationship Id="rId6" Type="http://schemas.openxmlformats.org/officeDocument/2006/relationships/image" Target="../media/image47.wmf"/><Relationship Id="rId11" Type="http://schemas.openxmlformats.org/officeDocument/2006/relationships/image" Target="../media/image66.wmf"/><Relationship Id="rId5" Type="http://schemas.openxmlformats.org/officeDocument/2006/relationships/image" Target="../media/image48.wmf"/><Relationship Id="rId15" Type="http://schemas.openxmlformats.org/officeDocument/2006/relationships/image" Target="../media/image84.wmf"/><Relationship Id="rId10" Type="http://schemas.openxmlformats.org/officeDocument/2006/relationships/image" Target="../media/image65.wmf"/><Relationship Id="rId19" Type="http://schemas.openxmlformats.org/officeDocument/2006/relationships/image" Target="../media/image72.wmf"/><Relationship Id="rId4" Type="http://schemas.openxmlformats.org/officeDocument/2006/relationships/image" Target="../media/image86.wmf"/><Relationship Id="rId9" Type="http://schemas.openxmlformats.org/officeDocument/2006/relationships/image" Target="../media/image64.wmf"/><Relationship Id="rId14" Type="http://schemas.openxmlformats.org/officeDocument/2006/relationships/image" Target="../media/image83.wmf"/></Relationships>
</file>

<file path=ppt/slides/_rels/slide86.xml.rels><?xml version="1.0" encoding="UTF-8" standalone="yes"?>
<Relationships xmlns="http://schemas.openxmlformats.org/package/2006/relationships"><Relationship Id="rId8" Type="http://schemas.openxmlformats.org/officeDocument/2006/relationships/image" Target="../media/image72.wmf"/><Relationship Id="rId13" Type="http://schemas.openxmlformats.org/officeDocument/2006/relationships/image" Target="../media/image67.wmf"/><Relationship Id="rId18" Type="http://schemas.openxmlformats.org/officeDocument/2006/relationships/image" Target="../media/image62.wmf"/><Relationship Id="rId26" Type="http://schemas.openxmlformats.org/officeDocument/2006/relationships/image" Target="../media/image47.wmf"/><Relationship Id="rId3" Type="http://schemas.openxmlformats.org/officeDocument/2006/relationships/image" Target="../media/image85.wmf"/><Relationship Id="rId21" Type="http://schemas.openxmlformats.org/officeDocument/2006/relationships/image" Target="../media/image49.wmf"/><Relationship Id="rId7" Type="http://schemas.openxmlformats.org/officeDocument/2006/relationships/image" Target="../media/image70.wmf"/><Relationship Id="rId12" Type="http://schemas.openxmlformats.org/officeDocument/2006/relationships/image" Target="../media/image66.wmf"/><Relationship Id="rId17" Type="http://schemas.openxmlformats.org/officeDocument/2006/relationships/image" Target="../media/image60.wmf"/><Relationship Id="rId25" Type="http://schemas.openxmlformats.org/officeDocument/2006/relationships/image" Target="../media/image48.wmf"/><Relationship Id="rId2" Type="http://schemas.openxmlformats.org/officeDocument/2006/relationships/notesSlide" Target="../notesSlides/notesSlide31.xml"/><Relationship Id="rId16" Type="http://schemas.openxmlformats.org/officeDocument/2006/relationships/image" Target="../media/image84.wmf"/><Relationship Id="rId20" Type="http://schemas.openxmlformats.org/officeDocument/2006/relationships/image" Target="../media/image61.wmf"/><Relationship Id="rId1" Type="http://schemas.openxmlformats.org/officeDocument/2006/relationships/slideLayout" Target="../slideLayouts/slideLayout1.xml"/><Relationship Id="rId6" Type="http://schemas.openxmlformats.org/officeDocument/2006/relationships/image" Target="../media/image69.wmf"/><Relationship Id="rId11" Type="http://schemas.openxmlformats.org/officeDocument/2006/relationships/image" Target="../media/image65.wmf"/><Relationship Id="rId24" Type="http://schemas.openxmlformats.org/officeDocument/2006/relationships/image" Target="../media/image80.wmf"/><Relationship Id="rId5" Type="http://schemas.openxmlformats.org/officeDocument/2006/relationships/image" Target="../media/image71.wmf"/><Relationship Id="rId15" Type="http://schemas.openxmlformats.org/officeDocument/2006/relationships/image" Target="../media/image83.wmf"/><Relationship Id="rId23" Type="http://schemas.openxmlformats.org/officeDocument/2006/relationships/image" Target="../media/image79.wmf"/><Relationship Id="rId10" Type="http://schemas.openxmlformats.org/officeDocument/2006/relationships/image" Target="../media/image64.wmf"/><Relationship Id="rId19" Type="http://schemas.openxmlformats.org/officeDocument/2006/relationships/image" Target="../media/image63.wmf"/><Relationship Id="rId4" Type="http://schemas.openxmlformats.org/officeDocument/2006/relationships/image" Target="../media/image86.wmf"/><Relationship Id="rId9" Type="http://schemas.openxmlformats.org/officeDocument/2006/relationships/image" Target="../media/image51.wmf"/><Relationship Id="rId14" Type="http://schemas.openxmlformats.org/officeDocument/2006/relationships/image" Target="../media/image82.wmf"/><Relationship Id="rId22" Type="http://schemas.openxmlformats.org/officeDocument/2006/relationships/image" Target="../media/image81.wmf"/><Relationship Id="rId27" Type="http://schemas.openxmlformats.org/officeDocument/2006/relationships/image" Target="../media/image50.wmf"/></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p:cNvSpPr txBox="1"/>
          <p:nvPr/>
        </p:nvSpPr>
        <p:spPr>
          <a:xfrm>
            <a:off x="3557484" y="379394"/>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nvGrpSpPr>
          <p:cNvPr id="9" name="Group 8"/>
          <p:cNvGrpSpPr/>
          <p:nvPr/>
        </p:nvGrpSpPr>
        <p:grpSpPr>
          <a:xfrm>
            <a:off x="8276839" y="2747099"/>
            <a:ext cx="3746323" cy="3671988"/>
            <a:chOff x="4318782" y="2655660"/>
            <a:chExt cx="3746323" cy="3671988"/>
          </a:xfrm>
        </p:grpSpPr>
        <p:sp>
          <p:nvSpPr>
            <p:cNvPr id="10" name="Oval 9"/>
            <p:cNvSpPr/>
            <p:nvPr/>
          </p:nvSpPr>
          <p:spPr>
            <a:xfrm>
              <a:off x="4318782" y="2655660"/>
              <a:ext cx="3746323" cy="3671988"/>
            </a:xfrm>
            <a:prstGeom prst="ellipse">
              <a:avLst/>
            </a:prstGeom>
            <a:no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5723425" y="4440145"/>
              <a:ext cx="1059906" cy="369332"/>
            </a:xfrm>
            <a:prstGeom prst="rect">
              <a:avLst/>
            </a:prstGeom>
            <a:noFill/>
            <a:ln w="12700">
              <a:noFill/>
            </a:ln>
          </p:spPr>
          <p:txBody>
            <a:bodyPr wrap="none" rtlCol="0">
              <a:spAutoFit/>
            </a:bodyPr>
            <a:lstStyle/>
            <a:p>
              <a:r>
                <a:rPr lang="en-US" spc="-100" dirty="0">
                  <a:solidFill>
                    <a:srgbClr val="00B050"/>
                  </a:solidFill>
                  <a:latin typeface="Century Gothic" panose="020B0502020202020204" pitchFamily="34" charset="0"/>
                </a:rPr>
                <a:t>INTERNET</a:t>
              </a:r>
            </a:p>
          </p:txBody>
        </p:sp>
      </p:grpSp>
      <p:grpSp>
        <p:nvGrpSpPr>
          <p:cNvPr id="12" name="Group 11"/>
          <p:cNvGrpSpPr/>
          <p:nvPr/>
        </p:nvGrpSpPr>
        <p:grpSpPr>
          <a:xfrm>
            <a:off x="4781472" y="2899959"/>
            <a:ext cx="3366267" cy="3366268"/>
            <a:chOff x="4126896" y="2884910"/>
            <a:chExt cx="3116959" cy="3116956"/>
          </a:xfrm>
        </p:grpSpPr>
        <p:sp>
          <p:nvSpPr>
            <p:cNvPr id="13" name="TextBox 12"/>
            <p:cNvSpPr txBox="1"/>
            <p:nvPr/>
          </p:nvSpPr>
          <p:spPr>
            <a:xfrm>
              <a:off x="5257155" y="4271469"/>
              <a:ext cx="958161" cy="286959"/>
            </a:xfrm>
            <a:prstGeom prst="rect">
              <a:avLst/>
            </a:prstGeom>
            <a:noFill/>
            <a:ln w="12700">
              <a:noFill/>
            </a:ln>
          </p:spPr>
          <p:txBody>
            <a:bodyPr wrap="none" rtlCol="0">
              <a:spAutoFit/>
            </a:bodyPr>
            <a:lstStyle/>
            <a:p>
              <a:r>
                <a:rPr lang="en-US" sz="1600" spc="-100" dirty="0">
                  <a:solidFill>
                    <a:srgbClr val="FF0000"/>
                  </a:solidFill>
                  <a:latin typeface="Century Gothic" panose="020B0502020202020204" pitchFamily="34" charset="0"/>
                </a:rPr>
                <a:t>TELEVISION</a:t>
              </a:r>
            </a:p>
          </p:txBody>
        </p:sp>
        <p:sp>
          <p:nvSpPr>
            <p:cNvPr id="14" name="Oval 13"/>
            <p:cNvSpPr/>
            <p:nvPr/>
          </p:nvSpPr>
          <p:spPr>
            <a:xfrm>
              <a:off x="4126896" y="2884910"/>
              <a:ext cx="3116959" cy="3116956"/>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p:cNvGrpSpPr/>
          <p:nvPr/>
        </p:nvGrpSpPr>
        <p:grpSpPr>
          <a:xfrm>
            <a:off x="2645106" y="3573357"/>
            <a:ext cx="2019471" cy="2019472"/>
            <a:chOff x="4248065" y="3002655"/>
            <a:chExt cx="1687390" cy="1687389"/>
          </a:xfrm>
        </p:grpSpPr>
        <p:sp>
          <p:nvSpPr>
            <p:cNvPr id="16" name="Oval 15"/>
            <p:cNvSpPr/>
            <p:nvPr/>
          </p:nvSpPr>
          <p:spPr>
            <a:xfrm>
              <a:off x="4248065" y="3002655"/>
              <a:ext cx="1687390" cy="1687389"/>
            </a:xfrm>
            <a:prstGeom prst="ellipse">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4726374" y="3648474"/>
              <a:ext cx="647201" cy="282882"/>
            </a:xfrm>
            <a:prstGeom prst="rect">
              <a:avLst/>
            </a:prstGeom>
            <a:noFill/>
            <a:ln w="12700">
              <a:noFill/>
            </a:ln>
          </p:spPr>
          <p:txBody>
            <a:bodyPr wrap="none" rtlCol="0">
              <a:spAutoFit/>
            </a:bodyPr>
            <a:lstStyle/>
            <a:p>
              <a:r>
                <a:rPr lang="en-US" sz="1600" spc="-100" dirty="0">
                  <a:solidFill>
                    <a:srgbClr val="7030A0"/>
                  </a:solidFill>
                  <a:latin typeface="Century Gothic" panose="020B0502020202020204" pitchFamily="34" charset="0"/>
                </a:rPr>
                <a:t>RADIO</a:t>
              </a:r>
            </a:p>
          </p:txBody>
        </p:sp>
      </p:grpSp>
      <p:grpSp>
        <p:nvGrpSpPr>
          <p:cNvPr id="18" name="Group 17"/>
          <p:cNvGrpSpPr/>
          <p:nvPr/>
        </p:nvGrpSpPr>
        <p:grpSpPr>
          <a:xfrm>
            <a:off x="1127347" y="3882474"/>
            <a:ext cx="1401238" cy="1401238"/>
            <a:chOff x="4132782" y="4466868"/>
            <a:chExt cx="1085778" cy="1085777"/>
          </a:xfrm>
        </p:grpSpPr>
        <p:sp>
          <p:nvSpPr>
            <p:cNvPr id="19" name="Oval 18"/>
            <p:cNvSpPr/>
            <p:nvPr/>
          </p:nvSpPr>
          <p:spPr>
            <a:xfrm>
              <a:off x="4132782" y="4466868"/>
              <a:ext cx="1085778" cy="1085777"/>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4235851" y="4941153"/>
              <a:ext cx="861037" cy="238487"/>
            </a:xfrm>
            <a:prstGeom prst="rect">
              <a:avLst/>
            </a:prstGeom>
            <a:noFill/>
            <a:ln w="12700">
              <a:noFill/>
            </a:ln>
          </p:spPr>
          <p:txBody>
            <a:bodyPr wrap="none" rtlCol="0">
              <a:spAutoFit/>
            </a:bodyPr>
            <a:lstStyle/>
            <a:p>
              <a:r>
                <a:rPr lang="en-US" sz="1400" spc="-100" dirty="0">
                  <a:solidFill>
                    <a:srgbClr val="0070C0"/>
                  </a:solidFill>
                  <a:latin typeface="Century Gothic" panose="020B0502020202020204" pitchFamily="34" charset="0"/>
                </a:rPr>
                <a:t>NEWSPAPER</a:t>
              </a:r>
            </a:p>
          </p:txBody>
        </p:sp>
      </p:grpSp>
      <p:grpSp>
        <p:nvGrpSpPr>
          <p:cNvPr id="21" name="Group 20"/>
          <p:cNvGrpSpPr/>
          <p:nvPr/>
        </p:nvGrpSpPr>
        <p:grpSpPr>
          <a:xfrm>
            <a:off x="85817" y="4102471"/>
            <a:ext cx="961244" cy="961244"/>
            <a:chOff x="5314023" y="2535847"/>
            <a:chExt cx="1085778" cy="1085777"/>
          </a:xfrm>
        </p:grpSpPr>
        <p:sp>
          <p:nvSpPr>
            <p:cNvPr id="22" name="Oval 21"/>
            <p:cNvSpPr/>
            <p:nvPr/>
          </p:nvSpPr>
          <p:spPr>
            <a:xfrm>
              <a:off x="5314023" y="2535847"/>
              <a:ext cx="1085778" cy="1085777"/>
            </a:xfrm>
            <a:prstGeom prst="ellipse">
              <a:avLst/>
            </a:prstGeom>
            <a:noFill/>
            <a:ln w="190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5433772" y="2894069"/>
              <a:ext cx="929241" cy="295503"/>
            </a:xfrm>
            <a:prstGeom prst="rect">
              <a:avLst/>
            </a:prstGeom>
            <a:noFill/>
            <a:ln w="12700">
              <a:noFill/>
            </a:ln>
          </p:spPr>
          <p:txBody>
            <a:bodyPr wrap="none" rtlCol="0">
              <a:spAutoFit/>
            </a:bodyPr>
            <a:lstStyle/>
            <a:p>
              <a:r>
                <a:rPr lang="en-US" sz="1100" spc="-100" dirty="0">
                  <a:solidFill>
                    <a:schemeClr val="accent4">
                      <a:lumMod val="75000"/>
                    </a:schemeClr>
                  </a:solidFill>
                  <a:latin typeface="Century Gothic" panose="020B0502020202020204" pitchFamily="34" charset="0"/>
                  <a:ea typeface="Segoe UI" panose="020B0502040204020203" pitchFamily="34" charset="0"/>
                  <a:cs typeface="Segoe UI" panose="020B0502040204020203" pitchFamily="34" charset="0"/>
                </a:rPr>
                <a:t>MAGAZINE</a:t>
              </a:r>
            </a:p>
          </p:txBody>
        </p:sp>
      </p:grpSp>
      <p:sp>
        <p:nvSpPr>
          <p:cNvPr id="2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779810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14:presetBounceEnd="37000">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14:bounceEnd="37000">
                                          <p:cBhvr additive="base">
                                            <p:cTn id="7" dur="2000" fill="hold"/>
                                            <p:tgtEl>
                                              <p:spTgt spid="21"/>
                                            </p:tgtEl>
                                            <p:attrNameLst>
                                              <p:attrName>ppt_x</p:attrName>
                                            </p:attrNameLst>
                                          </p:cBhvr>
                                          <p:tavLst>
                                            <p:tav tm="0">
                                              <p:val>
                                                <p:strVal val="0-#ppt_w/2"/>
                                              </p:val>
                                            </p:tav>
                                            <p:tav tm="100000">
                                              <p:val>
                                                <p:strVal val="#ppt_x"/>
                                              </p:val>
                                            </p:tav>
                                          </p:tavLst>
                                        </p:anim>
                                        <p:anim calcmode="lin" valueType="num" p14:bounceEnd="37000">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37000">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14:bounceEnd="37000">
                                          <p:cBhvr additive="base">
                                            <p:cTn id="11" dur="2000" fill="hold"/>
                                            <p:tgtEl>
                                              <p:spTgt spid="18"/>
                                            </p:tgtEl>
                                            <p:attrNameLst>
                                              <p:attrName>ppt_x</p:attrName>
                                            </p:attrNameLst>
                                          </p:cBhvr>
                                          <p:tavLst>
                                            <p:tav tm="0">
                                              <p:val>
                                                <p:strVal val="0-#ppt_w/2"/>
                                              </p:val>
                                            </p:tav>
                                            <p:tav tm="100000">
                                              <p:val>
                                                <p:strVal val="#ppt_x"/>
                                              </p:val>
                                            </p:tav>
                                          </p:tavLst>
                                        </p:anim>
                                        <p:anim calcmode="lin" valueType="num" p14:bounceEnd="37000">
                                          <p:cBhvr additive="base">
                                            <p:cTn id="12" dur="2000" fill="hold"/>
                                            <p:tgtEl>
                                              <p:spTgt spid="1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37000">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14:bounceEnd="37000">
                                          <p:cBhvr additive="base">
                                            <p:cTn id="15" dur="2000" fill="hold"/>
                                            <p:tgtEl>
                                              <p:spTgt spid="15"/>
                                            </p:tgtEl>
                                            <p:attrNameLst>
                                              <p:attrName>ppt_x</p:attrName>
                                            </p:attrNameLst>
                                          </p:cBhvr>
                                          <p:tavLst>
                                            <p:tav tm="0">
                                              <p:val>
                                                <p:strVal val="0-#ppt_w/2"/>
                                              </p:val>
                                            </p:tav>
                                            <p:tav tm="100000">
                                              <p:val>
                                                <p:strVal val="#ppt_x"/>
                                              </p:val>
                                            </p:tav>
                                          </p:tavLst>
                                        </p:anim>
                                        <p:anim calcmode="lin" valueType="num" p14:bounceEnd="37000">
                                          <p:cBhvr additive="base">
                                            <p:cTn id="16" dur="20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37000">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14:bounceEnd="37000">
                                          <p:cBhvr additive="base">
                                            <p:cTn id="19" dur="2000" fill="hold"/>
                                            <p:tgtEl>
                                              <p:spTgt spid="12"/>
                                            </p:tgtEl>
                                            <p:attrNameLst>
                                              <p:attrName>ppt_x</p:attrName>
                                            </p:attrNameLst>
                                          </p:cBhvr>
                                          <p:tavLst>
                                            <p:tav tm="0">
                                              <p:val>
                                                <p:strVal val="0-#ppt_w/2"/>
                                              </p:val>
                                            </p:tav>
                                            <p:tav tm="100000">
                                              <p:val>
                                                <p:strVal val="#ppt_x"/>
                                              </p:val>
                                            </p:tav>
                                          </p:tavLst>
                                        </p:anim>
                                        <p:anim calcmode="lin" valueType="num" p14:bounceEnd="37000">
                                          <p:cBhvr additive="base">
                                            <p:cTn id="20" dur="2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14:presetBounceEnd="37000">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14:bounceEnd="37000">
                                          <p:cBhvr additive="base">
                                            <p:cTn id="23" dur="2000" fill="hold"/>
                                            <p:tgtEl>
                                              <p:spTgt spid="9"/>
                                            </p:tgtEl>
                                            <p:attrNameLst>
                                              <p:attrName>ppt_x</p:attrName>
                                            </p:attrNameLst>
                                          </p:cBhvr>
                                          <p:tavLst>
                                            <p:tav tm="0">
                                              <p:val>
                                                <p:strVal val="0-#ppt_w/2"/>
                                              </p:val>
                                            </p:tav>
                                            <p:tav tm="100000">
                                              <p:val>
                                                <p:strVal val="#ppt_x"/>
                                              </p:val>
                                            </p:tav>
                                          </p:tavLst>
                                        </p:anim>
                                        <p:anim calcmode="lin" valueType="num" p14:bounceEnd="37000">
                                          <p:cBhvr additive="base">
                                            <p:cTn id="24" dur="2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2000" fill="hold"/>
                                            <p:tgtEl>
                                              <p:spTgt spid="18"/>
                                            </p:tgtEl>
                                            <p:attrNameLst>
                                              <p:attrName>ppt_x</p:attrName>
                                            </p:attrNameLst>
                                          </p:cBhvr>
                                          <p:tavLst>
                                            <p:tav tm="0">
                                              <p:val>
                                                <p:strVal val="0-#ppt_w/2"/>
                                              </p:val>
                                            </p:tav>
                                            <p:tav tm="100000">
                                              <p:val>
                                                <p:strVal val="#ppt_x"/>
                                              </p:val>
                                            </p:tav>
                                          </p:tavLst>
                                        </p:anim>
                                        <p:anim calcmode="lin" valueType="num">
                                          <p:cBhvr additive="base">
                                            <p:cTn id="12" dur="2000" fill="hold"/>
                                            <p:tgtEl>
                                              <p:spTgt spid="1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000" fill="hold"/>
                                            <p:tgtEl>
                                              <p:spTgt spid="15"/>
                                            </p:tgtEl>
                                            <p:attrNameLst>
                                              <p:attrName>ppt_x</p:attrName>
                                            </p:attrNameLst>
                                          </p:cBhvr>
                                          <p:tavLst>
                                            <p:tav tm="0">
                                              <p:val>
                                                <p:strVal val="0-#ppt_w/2"/>
                                              </p:val>
                                            </p:tav>
                                            <p:tav tm="100000">
                                              <p:val>
                                                <p:strVal val="#ppt_x"/>
                                              </p:val>
                                            </p:tav>
                                          </p:tavLst>
                                        </p:anim>
                                        <p:anim calcmode="lin" valueType="num">
                                          <p:cBhvr additive="base">
                                            <p:cTn id="16" dur="20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2000" fill="hold"/>
                                            <p:tgtEl>
                                              <p:spTgt spid="12"/>
                                            </p:tgtEl>
                                            <p:attrNameLst>
                                              <p:attrName>ppt_x</p:attrName>
                                            </p:attrNameLst>
                                          </p:cBhvr>
                                          <p:tavLst>
                                            <p:tav tm="0">
                                              <p:val>
                                                <p:strVal val="0-#ppt_w/2"/>
                                              </p:val>
                                            </p:tav>
                                            <p:tav tm="100000">
                                              <p:val>
                                                <p:strVal val="#ppt_x"/>
                                              </p:val>
                                            </p:tav>
                                          </p:tavLst>
                                        </p:anim>
                                        <p:anim calcmode="lin" valueType="num">
                                          <p:cBhvr additive="base">
                                            <p:cTn id="20" dur="2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000" fill="hold"/>
                                            <p:tgtEl>
                                              <p:spTgt spid="9"/>
                                            </p:tgtEl>
                                            <p:attrNameLst>
                                              <p:attrName>ppt_x</p:attrName>
                                            </p:attrNameLst>
                                          </p:cBhvr>
                                          <p:tavLst>
                                            <p:tav tm="0">
                                              <p:val>
                                                <p:strVal val="0-#ppt_w/2"/>
                                              </p:val>
                                            </p:tav>
                                            <p:tav tm="100000">
                                              <p:val>
                                                <p:strVal val="#ppt_x"/>
                                              </p:val>
                                            </p:tav>
                                          </p:tavLst>
                                        </p:anim>
                                        <p:anim calcmode="lin" valueType="num">
                                          <p:cBhvr additive="base">
                                            <p:cTn id="24" dur="2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394492" y="2321073"/>
            <a:ext cx="10270866" cy="1205771"/>
            <a:chOff x="394492" y="2237943"/>
            <a:chExt cx="10270866" cy="1205771"/>
          </a:xfrm>
        </p:grpSpPr>
        <p:grpSp>
          <p:nvGrpSpPr>
            <p:cNvPr id="142" name="Group 141"/>
            <p:cNvGrpSpPr/>
            <p:nvPr/>
          </p:nvGrpSpPr>
          <p:grpSpPr>
            <a:xfrm>
              <a:off x="754987" y="2237943"/>
              <a:ext cx="9910371" cy="1205771"/>
              <a:chOff x="-11669486" y="-1545133"/>
              <a:chExt cx="2993572" cy="4438942"/>
            </a:xfrm>
          </p:grpSpPr>
          <p:cxnSp>
            <p:nvCxnSpPr>
              <p:cNvPr id="144" name="Straight Connector 143"/>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156" name="TextBox 155"/>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157" name="TextBox 156"/>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sp>
        <p:nvSpPr>
          <p:cNvPr id="143" name="Freeform 142"/>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7" name="Group 16"/>
          <p:cNvGrpSpPr/>
          <p:nvPr/>
        </p:nvGrpSpPr>
        <p:grpSpPr>
          <a:xfrm>
            <a:off x="2222847" y="-142117"/>
            <a:ext cx="3529096" cy="3229843"/>
            <a:chOff x="2629529" y="144411"/>
            <a:chExt cx="3529096" cy="3229843"/>
          </a:xfrm>
        </p:grpSpPr>
        <p:cxnSp>
          <p:nvCxnSpPr>
            <p:cNvPr id="115" name="Straight Connector 114"/>
            <p:cNvCxnSpPr/>
            <p:nvPr/>
          </p:nvCxnSpPr>
          <p:spPr>
            <a:xfrm flipH="1">
              <a:off x="3807582" y="2314626"/>
              <a:ext cx="122370" cy="1059628"/>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16" name="Group 115"/>
            <p:cNvGrpSpPr/>
            <p:nvPr/>
          </p:nvGrpSpPr>
          <p:grpSpPr>
            <a:xfrm rot="252816">
              <a:off x="2629529" y="144411"/>
              <a:ext cx="3529096" cy="2211643"/>
              <a:chOff x="5666907" y="809258"/>
              <a:chExt cx="3529096" cy="2211643"/>
            </a:xfrm>
          </p:grpSpPr>
          <p:grpSp>
            <p:nvGrpSpPr>
              <p:cNvPr id="117" name="Group 116"/>
              <p:cNvGrpSpPr/>
              <p:nvPr/>
            </p:nvGrpSpPr>
            <p:grpSpPr>
              <a:xfrm>
                <a:off x="5828828" y="809258"/>
                <a:ext cx="3251510" cy="2144322"/>
                <a:chOff x="6296626" y="1378368"/>
                <a:chExt cx="2576477" cy="1650539"/>
              </a:xfrm>
            </p:grpSpPr>
            <p:pic>
              <p:nvPicPr>
                <p:cNvPr id="120" name="Picture 119"/>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21" name="Rectangle 120"/>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TextBox 117"/>
              <p:cNvSpPr txBox="1"/>
              <p:nvPr/>
            </p:nvSpPr>
            <p:spPr>
              <a:xfrm>
                <a:off x="5666907" y="2713124"/>
                <a:ext cx="3529096" cy="307777"/>
              </a:xfrm>
              <a:prstGeom prst="rect">
                <a:avLst/>
              </a:prstGeom>
              <a:noFill/>
            </p:spPr>
            <p:txBody>
              <a:bodyPr wrap="square" rtlCol="0">
                <a:spAutoFit/>
              </a:bodyPr>
              <a:lstStyle/>
              <a:p>
                <a:pPr algn="ctr"/>
                <a:r>
                  <a:rPr lang="en-US" sz="1400" i="1" dirty="0">
                    <a:solidFill>
                      <a:srgbClr val="0070C0"/>
                    </a:solidFill>
                  </a:rPr>
                  <a:t>End of 1</a:t>
                </a:r>
                <a:r>
                  <a:rPr lang="en-US" sz="1400" i="1" baseline="30000" dirty="0">
                    <a:solidFill>
                      <a:srgbClr val="0070C0"/>
                    </a:solidFill>
                  </a:rPr>
                  <a:t>st</a:t>
                </a:r>
                <a:r>
                  <a:rPr lang="en-US" sz="1400" i="1" dirty="0">
                    <a:solidFill>
                      <a:srgbClr val="0070C0"/>
                    </a:solidFill>
                  </a:rPr>
                  <a:t> set – “THE STORM”</a:t>
                </a:r>
              </a:p>
            </p:txBody>
          </p:sp>
          <p:pic>
            <p:nvPicPr>
              <p:cNvPr id="119" name="Picture 118"/>
              <p:cNvPicPr>
                <a:picLocks noChangeAspect="1"/>
              </p:cNvPicPr>
              <p:nvPr/>
            </p:nvPicPr>
            <p:blipFill rotWithShape="1">
              <a:blip r:embed="rId3"/>
              <a:srcRect t="15000" b="14843"/>
              <a:stretch/>
            </p:blipFill>
            <p:spPr>
              <a:xfrm>
                <a:off x="5912614" y="855087"/>
                <a:ext cx="3083939" cy="1842796"/>
              </a:xfrm>
              <a:prstGeom prst="rect">
                <a:avLst/>
              </a:prstGeom>
            </p:spPr>
          </p:pic>
        </p:grpSp>
      </p:grpSp>
      <p:grpSp>
        <p:nvGrpSpPr>
          <p:cNvPr id="3" name="Group 2"/>
          <p:cNvGrpSpPr/>
          <p:nvPr/>
        </p:nvGrpSpPr>
        <p:grpSpPr>
          <a:xfrm>
            <a:off x="1634281" y="3691924"/>
            <a:ext cx="1762854" cy="2873982"/>
            <a:chOff x="1634281" y="3691924"/>
            <a:chExt cx="1762854" cy="2873982"/>
          </a:xfrm>
        </p:grpSpPr>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634281" y="3691924"/>
              <a:ext cx="1762854" cy="2873982"/>
              <a:chOff x="1634281" y="3691924"/>
              <a:chExt cx="1762854" cy="2873982"/>
            </a:xfrm>
          </p:grpSpPr>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grpSp>
      <p:sp>
        <p:nvSpPr>
          <p:cNvPr id="136" name="TextBox 13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137" name="TextBox 13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138" name="Picture 137"/>
          <p:cNvPicPr>
            <a:picLocks noChangeAspect="1"/>
          </p:cNvPicPr>
          <p:nvPr/>
        </p:nvPicPr>
        <p:blipFill>
          <a:blip r:embed="rId4"/>
          <a:stretch>
            <a:fillRect/>
          </a:stretch>
        </p:blipFill>
        <p:spPr>
          <a:xfrm>
            <a:off x="19250" y="0"/>
            <a:ext cx="1690410" cy="390930"/>
          </a:xfrm>
          <a:prstGeom prst="rect">
            <a:avLst/>
          </a:prstGeom>
        </p:spPr>
      </p:pic>
      <p:sp>
        <p:nvSpPr>
          <p:cNvPr id="9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2" name="Isosceles Triangle 91"/>
          <p:cNvSpPr/>
          <p:nvPr/>
        </p:nvSpPr>
        <p:spPr>
          <a:xfrm>
            <a:off x="1417876"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2" name="Freeform 151"/>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52"/>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53"/>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154"/>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13631297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8.33333E-7 -3.33333E-6 L 0.15313 -3.33333E-6 " pathEditMode="relative" rAng="0" ptsTypes="AA" p14:bounceEnd="46000">
                                          <p:cBhvr>
                                            <p:cTn id="6" dur="1000" fill="hold"/>
                                            <p:tgtEl>
                                              <p:spTgt spid="92"/>
                                            </p:tgtEl>
                                            <p:attrNameLst>
                                              <p:attrName>ppt_x</p:attrName>
                                              <p:attrName>ppt_y</p:attrName>
                                            </p:attrNameLst>
                                          </p:cBhvr>
                                          <p:rCtr x="7656"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down)">
                                          <p:cBhvr>
                                            <p:cTn id="10" dur="1000"/>
                                            <p:tgtEl>
                                              <p:spTgt spid="3"/>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43"/>
                                            </p:tgtEl>
                                            <p:attrNameLst>
                                              <p:attrName>style.visibility</p:attrName>
                                            </p:attrNameLst>
                                          </p:cBhvr>
                                          <p:to>
                                            <p:strVal val="visible"/>
                                          </p:to>
                                        </p:set>
                                        <p:animEffect transition="in" filter="wipe(left)">
                                          <p:cBhvr>
                                            <p:cTn id="14" dur="1000"/>
                                            <p:tgtEl>
                                              <p:spTgt spid="143"/>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P spid="9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8.33333E-7 -3.33333E-6 L 0.15313 -3.33333E-6 " pathEditMode="relative" rAng="0" ptsTypes="AA">
                                          <p:cBhvr>
                                            <p:cTn id="6" dur="1000" fill="hold"/>
                                            <p:tgtEl>
                                              <p:spTgt spid="92"/>
                                            </p:tgtEl>
                                            <p:attrNameLst>
                                              <p:attrName>ppt_x</p:attrName>
                                              <p:attrName>ppt_y</p:attrName>
                                            </p:attrNameLst>
                                          </p:cBhvr>
                                          <p:rCtr x="7656"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down)">
                                          <p:cBhvr>
                                            <p:cTn id="10" dur="1000"/>
                                            <p:tgtEl>
                                              <p:spTgt spid="3"/>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43"/>
                                            </p:tgtEl>
                                            <p:attrNameLst>
                                              <p:attrName>style.visibility</p:attrName>
                                            </p:attrNameLst>
                                          </p:cBhvr>
                                          <p:to>
                                            <p:strVal val="visible"/>
                                          </p:to>
                                        </p:set>
                                        <p:animEffect transition="in" filter="wipe(left)">
                                          <p:cBhvr>
                                            <p:cTn id="14" dur="1000"/>
                                            <p:tgtEl>
                                              <p:spTgt spid="143"/>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P spid="92" grpId="0" animBg="1"/>
        </p:bldLst>
      </p:timing>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grpSp>
        <p:nvGrpSpPr>
          <p:cNvPr id="54" name="Group 53"/>
          <p:cNvGrpSpPr/>
          <p:nvPr/>
        </p:nvGrpSpPr>
        <p:grpSpPr>
          <a:xfrm>
            <a:off x="3287548" y="838063"/>
            <a:ext cx="506704" cy="453410"/>
            <a:chOff x="3287548" y="838063"/>
            <a:chExt cx="506704" cy="453410"/>
          </a:xfrm>
        </p:grpSpPr>
        <p:sp>
          <p:nvSpPr>
            <p:cNvPr id="58" name="Rectangle 7"/>
            <p:cNvSpPr txBox="1">
              <a:spLocks noChangeArrowheads="1"/>
            </p:cNvSpPr>
            <p:nvPr/>
          </p:nvSpPr>
          <p:spPr bwMode="auto">
            <a:xfrm>
              <a:off x="3287548" y="838063"/>
              <a:ext cx="506704" cy="304694"/>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43</a:t>
              </a:r>
              <a:endParaRPr lang="en-US" sz="1800" b="1" dirty="0">
                <a:solidFill>
                  <a:srgbClr val="C15811"/>
                </a:solidFill>
                <a:latin typeface="Century Gothic" panose="020B0502020202020204" pitchFamily="34" charset="0"/>
                <a:cs typeface="Arial" pitchFamily="34" charset="0"/>
              </a:endParaRPr>
            </a:p>
          </p:txBody>
        </p:sp>
        <p:sp>
          <p:nvSpPr>
            <p:cNvPr id="59" name="Rectangle 58"/>
            <p:cNvSpPr/>
            <p:nvPr/>
          </p:nvSpPr>
          <p:spPr bwMode="auto">
            <a:xfrm rot="16200000">
              <a:off x="3445650" y="1068093"/>
              <a:ext cx="152400" cy="294360"/>
            </a:xfrm>
            <a:prstGeom prst="rect">
              <a:avLst/>
            </a:prstGeom>
            <a:solidFill>
              <a:srgbClr val="FFC000"/>
            </a:solidFill>
            <a:ln w="3175" cap="flat" cmpd="sng" algn="ctr">
              <a:solidFill>
                <a:srgbClr val="C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1" name="Group 10"/>
          <p:cNvGrpSpPr/>
          <p:nvPr/>
        </p:nvGrpSpPr>
        <p:grpSpPr>
          <a:xfrm>
            <a:off x="3856292" y="398043"/>
            <a:ext cx="4473939" cy="757044"/>
            <a:chOff x="4207837" y="534429"/>
            <a:chExt cx="4473939" cy="757044"/>
          </a:xfrm>
        </p:grpSpPr>
        <p:grpSp>
          <p:nvGrpSpPr>
            <p:cNvPr id="60" name="Group 59"/>
            <p:cNvGrpSpPr/>
            <p:nvPr/>
          </p:nvGrpSpPr>
          <p:grpSpPr>
            <a:xfrm>
              <a:off x="4207837" y="534429"/>
              <a:ext cx="4473939" cy="757044"/>
              <a:chOff x="4207837" y="534429"/>
              <a:chExt cx="4473939" cy="757044"/>
            </a:xfrm>
          </p:grpSpPr>
          <p:sp>
            <p:nvSpPr>
              <p:cNvPr id="61" name="Rectangle 60"/>
              <p:cNvSpPr/>
              <p:nvPr/>
            </p:nvSpPr>
            <p:spPr bwMode="auto">
              <a:xfrm>
                <a:off x="5326380" y="551455"/>
                <a:ext cx="3355396" cy="740018"/>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2" name="TextBox 61"/>
              <p:cNvSpPr txBox="1"/>
              <p:nvPr/>
            </p:nvSpPr>
            <p:spPr>
              <a:xfrm>
                <a:off x="5478779" y="534429"/>
                <a:ext cx="3062369" cy="338554"/>
              </a:xfrm>
              <a:prstGeom prst="rect">
                <a:avLst/>
              </a:prstGeom>
              <a:noFill/>
            </p:spPr>
            <p:txBody>
              <a:bodyPr wrap="square" rtlCol="0">
                <a:spAutoFit/>
              </a:bodyPr>
              <a:lstStyle/>
              <a:p>
                <a:pPr algn="ctr"/>
                <a:r>
                  <a:rPr lang="en-US" sz="1600" b="1" kern="500" spc="-50" dirty="0">
                    <a:solidFill>
                      <a:srgbClr val="CE3702"/>
                    </a:solidFill>
                    <a:latin typeface="Century Gothic" panose="020B0502020202020204" pitchFamily="34" charset="0"/>
                    <a:cs typeface="Vijaya" pitchFamily="34" charset="0"/>
                  </a:rPr>
                  <a:t>Wearables</a:t>
                </a:r>
                <a:endParaRPr lang="en-US" sz="1200" b="1" kern="500" spc="-50" dirty="0">
                  <a:solidFill>
                    <a:srgbClr val="CE3702"/>
                  </a:solidFill>
                  <a:latin typeface="Century Gothic" panose="020B0502020202020204" pitchFamily="34" charset="0"/>
                  <a:cs typeface="Vijaya" pitchFamily="34" charset="0"/>
                </a:endParaRPr>
              </a:p>
            </p:txBody>
          </p:sp>
          <p:cxnSp>
            <p:nvCxnSpPr>
              <p:cNvPr id="63" name="Straight Connector 62"/>
              <p:cNvCxnSpPr>
                <a:stCxn id="61" idx="1"/>
              </p:cNvCxnSpPr>
              <p:nvPr/>
            </p:nvCxnSpPr>
            <p:spPr>
              <a:xfrm flipH="1">
                <a:off x="4207837" y="921464"/>
                <a:ext cx="1118543" cy="163661"/>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64" name="TextBox 63"/>
            <p:cNvSpPr txBox="1"/>
            <p:nvPr/>
          </p:nvSpPr>
          <p:spPr>
            <a:xfrm>
              <a:off x="5326380" y="837697"/>
              <a:ext cx="3355396" cy="361637"/>
            </a:xfrm>
            <a:prstGeom prst="rect">
              <a:avLst/>
            </a:prstGeom>
            <a:noFill/>
          </p:spPr>
          <p:txBody>
            <a:bodyPr wrap="square" rtlCol="0">
              <a:spAutoFit/>
            </a:bodyPr>
            <a:lstStyle/>
            <a:p>
              <a:pPr algn="r">
                <a:lnSpc>
                  <a:spcPts val="2100"/>
                </a:lnSpc>
              </a:pPr>
              <a:r>
                <a:rPr lang="en-US" sz="1600" kern="500" spc="-50" dirty="0">
                  <a:solidFill>
                    <a:srgbClr val="CE3702"/>
                  </a:solidFill>
                  <a:latin typeface="Century Gothic" panose="020B0502020202020204" pitchFamily="34" charset="0"/>
                  <a:cs typeface="Vijaya" pitchFamily="34" charset="0"/>
                </a:rPr>
                <a:t>7% of Mobile, Non-Video minutes</a:t>
              </a:r>
            </a:p>
          </p:txBody>
        </p:sp>
      </p:grpSp>
      <p:sp>
        <p:nvSpPr>
          <p:cNvPr id="69" name="Rectangle 7"/>
          <p:cNvSpPr txBox="1">
            <a:spLocks noChangeArrowheads="1"/>
          </p:cNvSpPr>
          <p:nvPr/>
        </p:nvSpPr>
        <p:spPr bwMode="auto">
          <a:xfrm>
            <a:off x="10603623" y="1058041"/>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43</a:t>
            </a:r>
            <a:endParaRPr lang="en-US" sz="1800" b="1" dirty="0">
              <a:solidFill>
                <a:srgbClr val="FF0000"/>
              </a:solidFill>
              <a:latin typeface="Century Gothic" panose="020B0502020202020204" pitchFamily="34" charset="0"/>
              <a:cs typeface="Arial" pitchFamily="34" charset="0"/>
            </a:endParaRPr>
          </a:p>
        </p:txBody>
      </p:sp>
      <p:sp>
        <p:nvSpPr>
          <p:cNvPr id="70" name="Rectangle 7"/>
          <p:cNvSpPr txBox="1">
            <a:spLocks noChangeArrowheads="1"/>
          </p:cNvSpPr>
          <p:nvPr/>
        </p:nvSpPr>
        <p:spPr bwMode="auto">
          <a:xfrm>
            <a:off x="11272478" y="1062872"/>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1,890</a:t>
            </a:r>
            <a:endParaRPr lang="en-US" sz="1800" b="1" dirty="0">
              <a:solidFill>
                <a:srgbClr val="197EC6"/>
              </a:solidFill>
              <a:latin typeface="Century Gothic" panose="020B0502020202020204" pitchFamily="34" charset="0"/>
              <a:cs typeface="Arial" pitchFamily="34" charset="0"/>
            </a:endParaRPr>
          </a:p>
        </p:txBody>
      </p:sp>
      <p:sp>
        <p:nvSpPr>
          <p:cNvPr id="5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5" name="Rectangle 7"/>
          <p:cNvSpPr txBox="1">
            <a:spLocks noChangeArrowheads="1"/>
          </p:cNvSpPr>
          <p:nvPr/>
        </p:nvSpPr>
        <p:spPr bwMode="auto">
          <a:xfrm>
            <a:off x="3042628" y="1526282"/>
            <a:ext cx="84357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25</a:t>
            </a:r>
            <a:endParaRPr lang="en-US" sz="1800" b="1" dirty="0">
              <a:solidFill>
                <a:srgbClr val="C15811"/>
              </a:solidFill>
              <a:latin typeface="Century Gothic" panose="020B0502020202020204" pitchFamily="34" charset="0"/>
              <a:cs typeface="Arial" pitchFamily="34" charset="0"/>
            </a:endParaRPr>
          </a:p>
        </p:txBody>
      </p:sp>
      <p:sp>
        <p:nvSpPr>
          <p:cNvPr id="56" name="Rectangle 55"/>
          <p:cNvSpPr/>
          <p:nvPr/>
        </p:nvSpPr>
        <p:spPr bwMode="auto">
          <a:xfrm rot="16200000">
            <a:off x="3374670" y="1841859"/>
            <a:ext cx="152400" cy="152400"/>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7" name="Rectangle 7"/>
          <p:cNvSpPr txBox="1">
            <a:spLocks noChangeArrowheads="1"/>
          </p:cNvSpPr>
          <p:nvPr/>
        </p:nvSpPr>
        <p:spPr bwMode="auto">
          <a:xfrm>
            <a:off x="10603623" y="1765658"/>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25</a:t>
            </a:r>
            <a:endParaRPr lang="en-US" sz="1800" b="1" dirty="0">
              <a:solidFill>
                <a:srgbClr val="FF0000"/>
              </a:solidFill>
              <a:latin typeface="Century Gothic" panose="020B0502020202020204" pitchFamily="34" charset="0"/>
              <a:cs typeface="Arial" pitchFamily="34" charset="0"/>
            </a:endParaRPr>
          </a:p>
        </p:txBody>
      </p:sp>
      <p:sp>
        <p:nvSpPr>
          <p:cNvPr id="65" name="Rectangle 7"/>
          <p:cNvSpPr txBox="1">
            <a:spLocks noChangeArrowheads="1"/>
          </p:cNvSpPr>
          <p:nvPr/>
        </p:nvSpPr>
        <p:spPr bwMode="auto">
          <a:xfrm>
            <a:off x="11272476" y="176565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1,847</a:t>
            </a:r>
            <a:endParaRPr lang="en-US" sz="1800" b="1" dirty="0">
              <a:solidFill>
                <a:srgbClr val="197EC6"/>
              </a:solidFill>
              <a:latin typeface="Century Gothic" panose="020B0502020202020204" pitchFamily="34" charset="0"/>
              <a:cs typeface="Arial" pitchFamily="34" charset="0"/>
            </a:endParaRPr>
          </a:p>
        </p:txBody>
      </p:sp>
      <p:sp>
        <p:nvSpPr>
          <p:cNvPr id="67" name="Rectangle 7"/>
          <p:cNvSpPr txBox="1">
            <a:spLocks noChangeArrowheads="1"/>
          </p:cNvSpPr>
          <p:nvPr/>
        </p:nvSpPr>
        <p:spPr bwMode="auto">
          <a:xfrm>
            <a:off x="3005489" y="2242000"/>
            <a:ext cx="1104121"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68</a:t>
            </a:r>
            <a:endParaRPr lang="en-US" sz="1800" b="1" dirty="0">
              <a:solidFill>
                <a:srgbClr val="C15811"/>
              </a:solidFill>
              <a:latin typeface="Century Gothic" panose="020B0502020202020204" pitchFamily="34" charset="0"/>
              <a:cs typeface="Arial" pitchFamily="34" charset="0"/>
            </a:endParaRPr>
          </a:p>
        </p:txBody>
      </p:sp>
      <p:sp>
        <p:nvSpPr>
          <p:cNvPr id="68" name="Rectangle 67"/>
          <p:cNvSpPr/>
          <p:nvPr/>
        </p:nvSpPr>
        <p:spPr bwMode="auto">
          <a:xfrm rot="16200000">
            <a:off x="3510724" y="2412721"/>
            <a:ext cx="152400" cy="442438"/>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1" name="Rectangle 7"/>
          <p:cNvSpPr txBox="1">
            <a:spLocks noChangeArrowheads="1"/>
          </p:cNvSpPr>
          <p:nvPr/>
        </p:nvSpPr>
        <p:spPr bwMode="auto">
          <a:xfrm>
            <a:off x="10622312" y="2481539"/>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68</a:t>
            </a:r>
            <a:endParaRPr lang="en-US" sz="1800" b="1" dirty="0">
              <a:solidFill>
                <a:srgbClr val="FF0000"/>
              </a:solidFill>
              <a:latin typeface="Century Gothic" panose="020B0502020202020204" pitchFamily="34" charset="0"/>
              <a:cs typeface="Arial" pitchFamily="34" charset="0"/>
            </a:endParaRPr>
          </a:p>
        </p:txBody>
      </p:sp>
      <p:sp>
        <p:nvSpPr>
          <p:cNvPr id="76"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180</a:t>
            </a:r>
            <a:endParaRPr lang="en-US" sz="1800" b="1" dirty="0">
              <a:solidFill>
                <a:srgbClr val="FF0000"/>
              </a:solidFill>
              <a:latin typeface="Century Gothic" panose="020B0502020202020204" pitchFamily="34" charset="0"/>
              <a:cs typeface="Arial" pitchFamily="34" charset="0"/>
            </a:endParaRPr>
          </a:p>
        </p:txBody>
      </p:sp>
      <p:sp>
        <p:nvSpPr>
          <p:cNvPr id="79"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80" name="Rectangle 79"/>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6"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97"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sp>
        <p:nvSpPr>
          <p:cNvPr id="98"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grpSp>
        <p:nvGrpSpPr>
          <p:cNvPr id="66" name="Group 65"/>
          <p:cNvGrpSpPr/>
          <p:nvPr/>
        </p:nvGrpSpPr>
        <p:grpSpPr>
          <a:xfrm>
            <a:off x="3348187" y="4900120"/>
            <a:ext cx="1642916" cy="632013"/>
            <a:chOff x="3348187" y="4910268"/>
            <a:chExt cx="1642916" cy="632013"/>
          </a:xfrm>
        </p:grpSpPr>
        <p:sp>
          <p:nvSpPr>
            <p:cNvPr id="73"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78" name="Rectangle 77"/>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81" name="Group 80"/>
          <p:cNvGrpSpPr/>
          <p:nvPr/>
        </p:nvGrpSpPr>
        <p:grpSpPr>
          <a:xfrm>
            <a:off x="5079395" y="4900121"/>
            <a:ext cx="1424278" cy="632012"/>
            <a:chOff x="4859685" y="4910269"/>
            <a:chExt cx="1424278" cy="632012"/>
          </a:xfrm>
        </p:grpSpPr>
        <p:sp>
          <p:nvSpPr>
            <p:cNvPr id="84"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85" name="Rectangle 84"/>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88" name="Group 87"/>
          <p:cNvGrpSpPr/>
          <p:nvPr/>
        </p:nvGrpSpPr>
        <p:grpSpPr>
          <a:xfrm>
            <a:off x="3374670" y="4179144"/>
            <a:ext cx="3823341" cy="649487"/>
            <a:chOff x="3374670" y="4179144"/>
            <a:chExt cx="3823341" cy="649487"/>
          </a:xfrm>
        </p:grpSpPr>
        <p:sp>
          <p:nvSpPr>
            <p:cNvPr id="91"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100" name="Rectangle 99"/>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01"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102"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grpSp>
        <p:nvGrpSpPr>
          <p:cNvPr id="103" name="Group 102"/>
          <p:cNvGrpSpPr/>
          <p:nvPr/>
        </p:nvGrpSpPr>
        <p:grpSpPr>
          <a:xfrm>
            <a:off x="7280826" y="4179144"/>
            <a:ext cx="2488353" cy="649487"/>
            <a:chOff x="7029729" y="4179144"/>
            <a:chExt cx="2488353" cy="649487"/>
          </a:xfrm>
        </p:grpSpPr>
        <p:sp>
          <p:nvSpPr>
            <p:cNvPr id="104" name="Rectangle 103"/>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05"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sp>
        <p:nvSpPr>
          <p:cNvPr id="107"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1,574</a:t>
            </a:r>
            <a:endParaRPr lang="en-US" sz="1800" b="1" dirty="0">
              <a:solidFill>
                <a:srgbClr val="0070C0"/>
              </a:solidFill>
              <a:latin typeface="Century Gothic" panose="020B0502020202020204" pitchFamily="34" charset="0"/>
              <a:cs typeface="Arial" pitchFamily="34" charset="0"/>
            </a:endParaRPr>
          </a:p>
        </p:txBody>
      </p:sp>
      <p:sp>
        <p:nvSpPr>
          <p:cNvPr id="108"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1,754</a:t>
            </a:r>
            <a:endParaRPr lang="en-US" sz="1800" b="1" dirty="0">
              <a:solidFill>
                <a:srgbClr val="0070C0"/>
              </a:solidFill>
              <a:latin typeface="Century Gothic" panose="020B0502020202020204" pitchFamily="34" charset="0"/>
              <a:cs typeface="Arial" pitchFamily="34" charset="0"/>
            </a:endParaRPr>
          </a:p>
        </p:txBody>
      </p:sp>
      <p:sp>
        <p:nvSpPr>
          <p:cNvPr id="109" name="Rectangle 7"/>
          <p:cNvSpPr txBox="1">
            <a:spLocks noChangeArrowheads="1"/>
          </p:cNvSpPr>
          <p:nvPr/>
        </p:nvSpPr>
        <p:spPr bwMode="auto">
          <a:xfrm>
            <a:off x="11291165" y="2481539"/>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1,822</a:t>
            </a:r>
            <a:endParaRPr lang="en-US" sz="1800" b="1" dirty="0">
              <a:solidFill>
                <a:srgbClr val="197EC6"/>
              </a:solidFill>
              <a:latin typeface="Century Gothic" panose="020B0502020202020204" pitchFamily="34" charset="0"/>
              <a:cs typeface="Arial" pitchFamily="34" charset="0"/>
            </a:endParaRPr>
          </a:p>
        </p:txBody>
      </p:sp>
      <p:grpSp>
        <p:nvGrpSpPr>
          <p:cNvPr id="110" name="Group 109"/>
          <p:cNvGrpSpPr/>
          <p:nvPr/>
        </p:nvGrpSpPr>
        <p:grpSpPr>
          <a:xfrm>
            <a:off x="3374670" y="2940204"/>
            <a:ext cx="1115683" cy="470761"/>
            <a:chOff x="3374670" y="2940204"/>
            <a:chExt cx="1115683" cy="470761"/>
          </a:xfrm>
        </p:grpSpPr>
        <p:sp>
          <p:nvSpPr>
            <p:cNvPr id="111" name="Rectangle 7"/>
            <p:cNvSpPr txBox="1">
              <a:spLocks noChangeArrowheads="1"/>
            </p:cNvSpPr>
            <p:nvPr/>
          </p:nvSpPr>
          <p:spPr bwMode="auto">
            <a:xfrm>
              <a:off x="361512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180</a:t>
              </a:r>
              <a:endParaRPr lang="en-US" sz="1800" b="1" dirty="0">
                <a:solidFill>
                  <a:srgbClr val="C15811"/>
                </a:solidFill>
                <a:latin typeface="Century Gothic" panose="020B0502020202020204" pitchFamily="34" charset="0"/>
                <a:cs typeface="Arial" pitchFamily="34" charset="0"/>
              </a:endParaRPr>
            </a:p>
          </p:txBody>
        </p:sp>
        <p:sp>
          <p:nvSpPr>
            <p:cNvPr id="112" name="Rectangle 111"/>
            <p:cNvSpPr/>
            <p:nvPr/>
          </p:nvSpPr>
          <p:spPr bwMode="auto">
            <a:xfrm rot="16200000">
              <a:off x="3856312" y="2776923"/>
              <a:ext cx="152400" cy="111568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13" name="Group 112"/>
          <p:cNvGrpSpPr/>
          <p:nvPr/>
        </p:nvGrpSpPr>
        <p:grpSpPr>
          <a:xfrm>
            <a:off x="243840" y="6240613"/>
            <a:ext cx="2693909" cy="338554"/>
            <a:chOff x="2850697" y="5827079"/>
            <a:chExt cx="2693909" cy="338554"/>
          </a:xfrm>
        </p:grpSpPr>
        <p:sp>
          <p:nvSpPr>
            <p:cNvPr id="114" name="Rectangle 113"/>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5" name="TextBox 114"/>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116" name="Group 115"/>
          <p:cNvGrpSpPr/>
          <p:nvPr/>
        </p:nvGrpSpPr>
        <p:grpSpPr>
          <a:xfrm>
            <a:off x="477520" y="6455475"/>
            <a:ext cx="2458117" cy="338554"/>
            <a:chOff x="1658279" y="6025822"/>
            <a:chExt cx="2458117" cy="338554"/>
          </a:xfrm>
        </p:grpSpPr>
        <p:sp>
          <p:nvSpPr>
            <p:cNvPr id="117" name="Rectangle 116"/>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8" name="TextBox 117"/>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
        <p:nvSpPr>
          <p:cNvPr id="72" name="Rectangle 7"/>
          <p:cNvSpPr txBox="1">
            <a:spLocks noChangeArrowheads="1"/>
          </p:cNvSpPr>
          <p:nvPr/>
        </p:nvSpPr>
        <p:spPr bwMode="auto">
          <a:xfrm>
            <a:off x="3733874" y="834212"/>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43</a:t>
            </a:r>
          </a:p>
        </p:txBody>
      </p:sp>
      <p:sp>
        <p:nvSpPr>
          <p:cNvPr id="74" name="Rectangle 7"/>
          <p:cNvSpPr txBox="1">
            <a:spLocks noChangeArrowheads="1"/>
          </p:cNvSpPr>
          <p:nvPr/>
        </p:nvSpPr>
        <p:spPr bwMode="auto">
          <a:xfrm>
            <a:off x="10697619" y="1284101"/>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43</a:t>
            </a:r>
          </a:p>
        </p:txBody>
      </p:sp>
      <p:sp>
        <p:nvSpPr>
          <p:cNvPr id="75" name="Rectangle 7"/>
          <p:cNvSpPr txBox="1">
            <a:spLocks noChangeArrowheads="1"/>
          </p:cNvSpPr>
          <p:nvPr/>
        </p:nvSpPr>
        <p:spPr bwMode="auto">
          <a:xfrm>
            <a:off x="11264316" y="1284101"/>
            <a:ext cx="657926"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2,009</a:t>
            </a:r>
          </a:p>
        </p:txBody>
      </p:sp>
    </p:spTree>
    <p:extLst>
      <p:ext uri="{BB962C8B-B14F-4D97-AF65-F5344CB8AC3E}">
        <p14:creationId xmlns:p14="http://schemas.microsoft.com/office/powerpoint/2010/main" val="3298922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11"/>
                                        </p:tgtEl>
                                      </p:cBhvr>
                                    </p:animEffect>
                                    <p:set>
                                      <p:cBhvr>
                                        <p:cTn id="16" dur="1" fill="hold">
                                          <p:stCondLst>
                                            <p:cond delay="499"/>
                                          </p:stCondLst>
                                        </p:cTn>
                                        <p:tgtEl>
                                          <p:spTgt spid="11"/>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72"/>
                                        </p:tgtEl>
                                        <p:attrNameLst>
                                          <p:attrName>style.visibility</p:attrName>
                                        </p:attrNameLst>
                                      </p:cBhvr>
                                      <p:to>
                                        <p:strVal val="visible"/>
                                      </p:to>
                                    </p:set>
                                    <p:animEffect transition="in" filter="fade">
                                      <p:cBhvr>
                                        <p:cTn id="20" dur="500"/>
                                        <p:tgtEl>
                                          <p:spTgt spid="7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72"/>
                                        </p:tgtEl>
                                      </p:cBhvr>
                                    </p:animEffect>
                                    <p:set>
                                      <p:cBhvr>
                                        <p:cTn id="25" dur="1" fill="hold">
                                          <p:stCondLst>
                                            <p:cond delay="499"/>
                                          </p:stCondLst>
                                        </p:cTn>
                                        <p:tgtEl>
                                          <p:spTgt spid="72"/>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69"/>
                                        </p:tgtEl>
                                        <p:attrNameLst>
                                          <p:attrName>style.visibility</p:attrName>
                                        </p:attrNameLst>
                                      </p:cBhvr>
                                      <p:to>
                                        <p:strVal val="visible"/>
                                      </p:to>
                                    </p:set>
                                    <p:animEffect transition="in" filter="wipe(left)">
                                      <p:cBhvr>
                                        <p:cTn id="29" dur="500"/>
                                        <p:tgtEl>
                                          <p:spTgt spid="69"/>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70"/>
                                        </p:tgtEl>
                                        <p:attrNameLst>
                                          <p:attrName>style.visibility</p:attrName>
                                        </p:attrNameLst>
                                      </p:cBhvr>
                                      <p:to>
                                        <p:strVal val="visible"/>
                                      </p:to>
                                    </p:set>
                                    <p:animEffect transition="in" filter="wipe(left)">
                                      <p:cBhvr>
                                        <p:cTn id="33" dur="500"/>
                                        <p:tgtEl>
                                          <p:spTgt spid="70"/>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74"/>
                                        </p:tgtEl>
                                        <p:attrNameLst>
                                          <p:attrName>style.visibility</p:attrName>
                                        </p:attrNameLst>
                                      </p:cBhvr>
                                      <p:to>
                                        <p:strVal val="visible"/>
                                      </p:to>
                                    </p:set>
                                    <p:animEffect transition="in" filter="fade">
                                      <p:cBhvr>
                                        <p:cTn id="37" dur="500"/>
                                        <p:tgtEl>
                                          <p:spTgt spid="74"/>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75"/>
                                        </p:tgtEl>
                                        <p:attrNameLst>
                                          <p:attrName>style.visibility</p:attrName>
                                        </p:attrNameLst>
                                      </p:cBhvr>
                                      <p:to>
                                        <p:strVal val="visible"/>
                                      </p:to>
                                    </p:set>
                                    <p:animEffect transition="in" filter="fade">
                                      <p:cBhvr>
                                        <p:cTn id="40"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0" grpId="0"/>
      <p:bldP spid="72" grpId="0"/>
      <p:bldP spid="72" grpId="1"/>
      <p:bldP spid="74" grpId="0"/>
      <p:bldP spid="75"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138" name="TextBox 137"/>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grpSp>
        <p:nvGrpSpPr>
          <p:cNvPr id="15" name="Group 14"/>
          <p:cNvGrpSpPr/>
          <p:nvPr/>
        </p:nvGrpSpPr>
        <p:grpSpPr>
          <a:xfrm>
            <a:off x="328416" y="126868"/>
            <a:ext cx="8148274" cy="6780392"/>
            <a:chOff x="328416" y="126868"/>
            <a:chExt cx="8148274" cy="6780392"/>
          </a:xfrm>
        </p:grpSpPr>
        <p:pic>
          <p:nvPicPr>
            <p:cNvPr id="201" name="Picture 200"/>
            <p:cNvPicPr>
              <a:picLocks noChangeAspect="1"/>
            </p:cNvPicPr>
            <p:nvPr/>
          </p:nvPicPr>
          <p:blipFill>
            <a:blip r:embed="rId3"/>
            <a:stretch>
              <a:fillRect/>
            </a:stretch>
          </p:blipFill>
          <p:spPr>
            <a:xfrm>
              <a:off x="702960" y="4289455"/>
              <a:ext cx="302918" cy="356804"/>
            </a:xfrm>
            <a:prstGeom prst="rect">
              <a:avLst/>
            </a:prstGeom>
          </p:spPr>
        </p:pic>
        <p:grpSp>
          <p:nvGrpSpPr>
            <p:cNvPr id="14" name="Group 13"/>
            <p:cNvGrpSpPr/>
            <p:nvPr/>
          </p:nvGrpSpPr>
          <p:grpSpPr>
            <a:xfrm>
              <a:off x="328416" y="126868"/>
              <a:ext cx="8148274" cy="6780392"/>
              <a:chOff x="328416" y="126868"/>
              <a:chExt cx="8148274" cy="6780392"/>
            </a:xfrm>
          </p:grpSpPr>
          <p:pic>
            <p:nvPicPr>
              <p:cNvPr id="229" name="Picture 228"/>
              <p:cNvPicPr>
                <a:picLocks noChangeAspect="1"/>
              </p:cNvPicPr>
              <p:nvPr/>
            </p:nvPicPr>
            <p:blipFill>
              <a:blip r:embed="rId4"/>
              <a:stretch>
                <a:fillRect/>
              </a:stretch>
            </p:blipFill>
            <p:spPr>
              <a:xfrm>
                <a:off x="4353025" y="1091651"/>
                <a:ext cx="313852" cy="369686"/>
              </a:xfrm>
              <a:prstGeom prst="rect">
                <a:avLst/>
              </a:prstGeom>
            </p:spPr>
          </p:pic>
          <p:pic>
            <p:nvPicPr>
              <p:cNvPr id="244" name="Picture 243"/>
              <p:cNvPicPr>
                <a:picLocks noChangeAspect="1"/>
              </p:cNvPicPr>
              <p:nvPr/>
            </p:nvPicPr>
            <p:blipFill>
              <a:blip r:embed="rId5"/>
              <a:stretch>
                <a:fillRect/>
              </a:stretch>
            </p:blipFill>
            <p:spPr>
              <a:xfrm>
                <a:off x="8159770" y="126868"/>
                <a:ext cx="316920" cy="373296"/>
              </a:xfrm>
              <a:prstGeom prst="rect">
                <a:avLst/>
              </a:prstGeom>
            </p:spPr>
          </p:pic>
          <p:grpSp>
            <p:nvGrpSpPr>
              <p:cNvPr id="250" name="Group 249"/>
              <p:cNvGrpSpPr/>
              <p:nvPr/>
            </p:nvGrpSpPr>
            <p:grpSpPr>
              <a:xfrm>
                <a:off x="6970325" y="158707"/>
                <a:ext cx="352425" cy="444500"/>
                <a:chOff x="9323388" y="5980113"/>
                <a:chExt cx="352425" cy="444500"/>
              </a:xfrm>
            </p:grpSpPr>
            <p:sp>
              <p:nvSpPr>
                <p:cNvPr id="251"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4"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0" name="Group 9"/>
              <p:cNvGrpSpPr/>
              <p:nvPr/>
            </p:nvGrpSpPr>
            <p:grpSpPr>
              <a:xfrm>
                <a:off x="328416" y="1122140"/>
                <a:ext cx="4038344" cy="5785120"/>
                <a:chOff x="328416" y="1122140"/>
                <a:chExt cx="4038344" cy="5785120"/>
              </a:xfrm>
            </p:grpSpPr>
            <p:grpSp>
              <p:nvGrpSpPr>
                <p:cNvPr id="232" name="Group 231"/>
                <p:cNvGrpSpPr/>
                <p:nvPr/>
              </p:nvGrpSpPr>
              <p:grpSpPr>
                <a:xfrm>
                  <a:off x="4014335" y="1122140"/>
                  <a:ext cx="352425" cy="444500"/>
                  <a:chOff x="9323388" y="5980113"/>
                  <a:chExt cx="352425" cy="444500"/>
                </a:xfrm>
              </p:grpSpPr>
              <p:sp>
                <p:nvSpPr>
                  <p:cNvPr id="236"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7" name="Group 6"/>
                <p:cNvGrpSpPr/>
                <p:nvPr/>
              </p:nvGrpSpPr>
              <p:grpSpPr>
                <a:xfrm>
                  <a:off x="328416" y="3764576"/>
                  <a:ext cx="711737" cy="3142684"/>
                  <a:chOff x="328416" y="3764576"/>
                  <a:chExt cx="711737" cy="3142684"/>
                </a:xfrm>
              </p:grpSpPr>
              <p:grpSp>
                <p:nvGrpSpPr>
                  <p:cNvPr id="3" name="Group 2"/>
                  <p:cNvGrpSpPr/>
                  <p:nvPr/>
                </p:nvGrpSpPr>
                <p:grpSpPr>
                  <a:xfrm>
                    <a:off x="570732" y="3764576"/>
                    <a:ext cx="469421" cy="1428214"/>
                    <a:chOff x="570732" y="3764576"/>
                    <a:chExt cx="469421" cy="1428214"/>
                  </a:xfrm>
                </p:grpSpPr>
                <p:pic>
                  <p:nvPicPr>
                    <p:cNvPr id="202" name="Picture 201"/>
                    <p:cNvPicPr>
                      <a:picLocks noChangeAspect="1"/>
                    </p:cNvPicPr>
                    <p:nvPr/>
                  </p:nvPicPr>
                  <p:blipFill>
                    <a:blip r:embed="rId6"/>
                    <a:stretch>
                      <a:fillRect/>
                    </a:stretch>
                  </p:blipFill>
                  <p:spPr>
                    <a:xfrm>
                      <a:off x="610570" y="4180084"/>
                      <a:ext cx="334732" cy="412886"/>
                    </a:xfrm>
                    <a:prstGeom prst="rect">
                      <a:avLst/>
                    </a:prstGeom>
                  </p:spPr>
                </p:pic>
                <p:grpSp>
                  <p:nvGrpSpPr>
                    <p:cNvPr id="2" name="Group 1"/>
                    <p:cNvGrpSpPr/>
                    <p:nvPr/>
                  </p:nvGrpSpPr>
                  <p:grpSpPr>
                    <a:xfrm>
                      <a:off x="570732" y="3764576"/>
                      <a:ext cx="469421" cy="1428214"/>
                      <a:chOff x="570732" y="3764576"/>
                      <a:chExt cx="469421" cy="1428214"/>
                    </a:xfrm>
                  </p:grpSpPr>
                  <p:grpSp>
                    <p:nvGrpSpPr>
                      <p:cNvPr id="196" name="Group 195"/>
                      <p:cNvGrpSpPr/>
                      <p:nvPr/>
                    </p:nvGrpSpPr>
                    <p:grpSpPr>
                      <a:xfrm>
                        <a:off x="576229" y="3899528"/>
                        <a:ext cx="463924" cy="1293262"/>
                        <a:chOff x="576229" y="3899528"/>
                        <a:chExt cx="463924" cy="1293262"/>
                      </a:xfrm>
                    </p:grpSpPr>
                    <p:pic>
                      <p:nvPicPr>
                        <p:cNvPr id="197" name="Picture 196"/>
                        <p:cNvPicPr>
                          <a:picLocks noChangeAspect="1"/>
                        </p:cNvPicPr>
                        <p:nvPr/>
                      </p:nvPicPr>
                      <p:blipFill>
                        <a:blip r:embed="rId7"/>
                        <a:stretch>
                          <a:fillRect/>
                        </a:stretch>
                      </p:blipFill>
                      <p:spPr>
                        <a:xfrm>
                          <a:off x="628136" y="4963264"/>
                          <a:ext cx="229526" cy="229526"/>
                        </a:xfrm>
                        <a:prstGeom prst="rect">
                          <a:avLst/>
                        </a:prstGeom>
                      </p:spPr>
                    </p:pic>
                    <p:pic>
                      <p:nvPicPr>
                        <p:cNvPr id="198" name="Picture 197"/>
                        <p:cNvPicPr>
                          <a:picLocks noChangeAspect="1"/>
                        </p:cNvPicPr>
                        <p:nvPr/>
                      </p:nvPicPr>
                      <p:blipFill>
                        <a:blip r:embed="rId8"/>
                        <a:stretch>
                          <a:fillRect/>
                        </a:stretch>
                      </p:blipFill>
                      <p:spPr>
                        <a:xfrm>
                          <a:off x="801259" y="3899528"/>
                          <a:ext cx="238894" cy="238894"/>
                        </a:xfrm>
                        <a:prstGeom prst="rect">
                          <a:avLst/>
                        </a:prstGeom>
                      </p:spPr>
                    </p:pic>
                    <p:pic>
                      <p:nvPicPr>
                        <p:cNvPr id="199" name="Picture 198"/>
                        <p:cNvPicPr>
                          <a:picLocks noChangeAspect="1"/>
                        </p:cNvPicPr>
                        <p:nvPr/>
                      </p:nvPicPr>
                      <p:blipFill>
                        <a:blip r:embed="rId9"/>
                        <a:stretch>
                          <a:fillRect/>
                        </a:stretch>
                      </p:blipFill>
                      <p:spPr>
                        <a:xfrm>
                          <a:off x="622692" y="4658166"/>
                          <a:ext cx="224578" cy="226116"/>
                        </a:xfrm>
                        <a:prstGeom prst="rect">
                          <a:avLst/>
                        </a:prstGeom>
                      </p:spPr>
                    </p:pic>
                    <p:pic>
                      <p:nvPicPr>
                        <p:cNvPr id="200" name="Picture 199"/>
                        <p:cNvPicPr>
                          <a:picLocks noChangeAspect="1"/>
                        </p:cNvPicPr>
                        <p:nvPr/>
                      </p:nvPicPr>
                      <p:blipFill>
                        <a:blip r:embed="rId10"/>
                        <a:stretch>
                          <a:fillRect/>
                        </a:stretch>
                      </p:blipFill>
                      <p:spPr>
                        <a:xfrm>
                          <a:off x="576229" y="4333619"/>
                          <a:ext cx="227964" cy="229526"/>
                        </a:xfrm>
                        <a:prstGeom prst="rect">
                          <a:avLst/>
                        </a:prstGeom>
                      </p:spPr>
                    </p:pic>
                  </p:grpSp>
                  <p:pic>
                    <p:nvPicPr>
                      <p:cNvPr id="203" name="Picture 202"/>
                      <p:cNvPicPr>
                        <a:picLocks noChangeAspect="1"/>
                      </p:cNvPicPr>
                      <p:nvPr/>
                    </p:nvPicPr>
                    <p:blipFill>
                      <a:blip r:embed="rId11"/>
                      <a:stretch>
                        <a:fillRect/>
                      </a:stretch>
                    </p:blipFill>
                    <p:spPr>
                      <a:xfrm>
                        <a:off x="619759" y="3764576"/>
                        <a:ext cx="353902" cy="361274"/>
                      </a:xfrm>
                      <a:prstGeom prst="rect">
                        <a:avLst/>
                      </a:prstGeom>
                    </p:spPr>
                  </p:pic>
                  <p:pic>
                    <p:nvPicPr>
                      <p:cNvPr id="214" name="Picture 213"/>
                      <p:cNvPicPr>
                        <a:picLocks noChangeAspect="1"/>
                      </p:cNvPicPr>
                      <p:nvPr/>
                    </p:nvPicPr>
                    <p:blipFill>
                      <a:blip r:embed="rId12"/>
                      <a:stretch>
                        <a:fillRect/>
                      </a:stretch>
                    </p:blipFill>
                    <p:spPr>
                      <a:xfrm>
                        <a:off x="570732" y="4606514"/>
                        <a:ext cx="359800" cy="361272"/>
                      </a:xfrm>
                      <a:prstGeom prst="rect">
                        <a:avLst/>
                      </a:prstGeom>
                    </p:spPr>
                  </p:pic>
                  <p:grpSp>
                    <p:nvGrpSpPr>
                      <p:cNvPr id="224" name="Group 223"/>
                      <p:cNvGrpSpPr/>
                      <p:nvPr/>
                    </p:nvGrpSpPr>
                    <p:grpSpPr>
                      <a:xfrm>
                        <a:off x="601114" y="4617830"/>
                        <a:ext cx="352425" cy="444500"/>
                        <a:chOff x="9323388" y="5980113"/>
                        <a:chExt cx="352425" cy="444500"/>
                      </a:xfrm>
                    </p:grpSpPr>
                    <p:sp>
                      <p:nvSpPr>
                        <p:cNvPr id="225"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grpSp>
                <p:nvGrpSpPr>
                  <p:cNvPr id="211" name="Group 210"/>
                  <p:cNvGrpSpPr/>
                  <p:nvPr/>
                </p:nvGrpSpPr>
                <p:grpSpPr>
                  <a:xfrm>
                    <a:off x="328416" y="4952500"/>
                    <a:ext cx="480650" cy="1954760"/>
                    <a:chOff x="328416" y="4952500"/>
                    <a:chExt cx="480650" cy="1954760"/>
                  </a:xfrm>
                </p:grpSpPr>
                <p:grpSp>
                  <p:nvGrpSpPr>
                    <p:cNvPr id="212" name="Group 211"/>
                    <p:cNvGrpSpPr/>
                    <p:nvPr/>
                  </p:nvGrpSpPr>
                  <p:grpSpPr>
                    <a:xfrm>
                      <a:off x="511389" y="4973592"/>
                      <a:ext cx="286707" cy="1933668"/>
                      <a:chOff x="511389" y="4973592"/>
                      <a:chExt cx="286707" cy="1933668"/>
                    </a:xfrm>
                  </p:grpSpPr>
                  <p:pic>
                    <p:nvPicPr>
                      <p:cNvPr id="222" name="Picture 221"/>
                      <p:cNvPicPr>
                        <a:picLocks noChangeAspect="1"/>
                      </p:cNvPicPr>
                      <p:nvPr/>
                    </p:nvPicPr>
                    <p:blipFill>
                      <a:blip r:embed="rId13"/>
                      <a:stretch>
                        <a:fillRect/>
                      </a:stretch>
                    </p:blipFill>
                    <p:spPr>
                      <a:xfrm>
                        <a:off x="511389" y="6675818"/>
                        <a:ext cx="231442" cy="231442"/>
                      </a:xfrm>
                      <a:prstGeom prst="rect">
                        <a:avLst/>
                      </a:prstGeom>
                    </p:spPr>
                  </p:pic>
                  <p:pic>
                    <p:nvPicPr>
                      <p:cNvPr id="223" name="Picture 222"/>
                      <p:cNvPicPr>
                        <a:picLocks noChangeAspect="1"/>
                      </p:cNvPicPr>
                      <p:nvPr/>
                    </p:nvPicPr>
                    <p:blipFill>
                      <a:blip r:embed="rId14"/>
                      <a:stretch>
                        <a:fillRect/>
                      </a:stretch>
                    </p:blipFill>
                    <p:spPr>
                      <a:xfrm>
                        <a:off x="521568" y="6359977"/>
                        <a:ext cx="231442" cy="231442"/>
                      </a:xfrm>
                      <a:prstGeom prst="rect">
                        <a:avLst/>
                      </a:prstGeom>
                    </p:spPr>
                  </p:pic>
                  <p:pic>
                    <p:nvPicPr>
                      <p:cNvPr id="259" name="Picture 258"/>
                      <p:cNvPicPr>
                        <a:picLocks noChangeAspect="1"/>
                      </p:cNvPicPr>
                      <p:nvPr/>
                    </p:nvPicPr>
                    <p:blipFill>
                      <a:blip r:embed="rId15"/>
                      <a:stretch>
                        <a:fillRect/>
                      </a:stretch>
                    </p:blipFill>
                    <p:spPr>
                      <a:xfrm>
                        <a:off x="545134" y="5392899"/>
                        <a:ext cx="233026" cy="231442"/>
                      </a:xfrm>
                      <a:prstGeom prst="rect">
                        <a:avLst/>
                      </a:prstGeom>
                    </p:spPr>
                  </p:pic>
                  <p:pic>
                    <p:nvPicPr>
                      <p:cNvPr id="260" name="Picture 259"/>
                      <p:cNvPicPr>
                        <a:picLocks noChangeAspect="1"/>
                      </p:cNvPicPr>
                      <p:nvPr/>
                    </p:nvPicPr>
                    <p:blipFill>
                      <a:blip r:embed="rId16"/>
                      <a:stretch>
                        <a:fillRect/>
                      </a:stretch>
                    </p:blipFill>
                    <p:spPr>
                      <a:xfrm>
                        <a:off x="557144" y="4973592"/>
                        <a:ext cx="240952" cy="240952"/>
                      </a:xfrm>
                      <a:prstGeom prst="rect">
                        <a:avLst/>
                      </a:prstGeom>
                    </p:spPr>
                  </p:pic>
                </p:grpSp>
                <p:pic>
                  <p:nvPicPr>
                    <p:cNvPr id="213" name="Picture 212"/>
                    <p:cNvPicPr>
                      <a:picLocks noChangeAspect="1"/>
                    </p:cNvPicPr>
                    <p:nvPr/>
                  </p:nvPicPr>
                  <p:blipFill>
                    <a:blip r:embed="rId17"/>
                    <a:stretch>
                      <a:fillRect/>
                    </a:stretch>
                  </p:blipFill>
                  <p:spPr>
                    <a:xfrm>
                      <a:off x="395068" y="5996446"/>
                      <a:ext cx="383786" cy="391782"/>
                    </a:xfrm>
                    <a:prstGeom prst="rect">
                      <a:avLst/>
                    </a:prstGeom>
                  </p:spPr>
                </p:pic>
                <p:grpSp>
                  <p:nvGrpSpPr>
                    <p:cNvPr id="215" name="Group 214"/>
                    <p:cNvGrpSpPr/>
                    <p:nvPr/>
                  </p:nvGrpSpPr>
                  <p:grpSpPr>
                    <a:xfrm>
                      <a:off x="417147" y="4952500"/>
                      <a:ext cx="352425" cy="444500"/>
                      <a:chOff x="9323388" y="5980113"/>
                      <a:chExt cx="352425" cy="444500"/>
                    </a:xfrm>
                  </p:grpSpPr>
                  <p:sp>
                    <p:nvSpPr>
                      <p:cNvPr id="218"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F6000"/>
                      </a:solidFill>
                      <a:ln w="12700">
                        <a:solidFill>
                          <a:srgbClr val="7F6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216" name="Picture 215"/>
                    <p:cNvPicPr>
                      <a:picLocks noChangeAspect="1"/>
                    </p:cNvPicPr>
                    <p:nvPr/>
                  </p:nvPicPr>
                  <p:blipFill>
                    <a:blip r:embed="rId18"/>
                    <a:stretch>
                      <a:fillRect/>
                    </a:stretch>
                  </p:blipFill>
                  <p:spPr>
                    <a:xfrm>
                      <a:off x="418884" y="5241494"/>
                      <a:ext cx="390182" cy="391782"/>
                    </a:xfrm>
                    <a:prstGeom prst="rect">
                      <a:avLst/>
                    </a:prstGeom>
                  </p:spPr>
                </p:pic>
                <p:pic>
                  <p:nvPicPr>
                    <p:cNvPr id="217" name="Picture 216"/>
                    <p:cNvPicPr>
                      <a:picLocks noChangeAspect="1"/>
                    </p:cNvPicPr>
                    <p:nvPr/>
                  </p:nvPicPr>
                  <p:blipFill>
                    <a:blip r:embed="rId19"/>
                    <a:stretch>
                      <a:fillRect/>
                    </a:stretch>
                  </p:blipFill>
                  <p:spPr>
                    <a:xfrm>
                      <a:off x="328416" y="5168672"/>
                      <a:ext cx="362998" cy="447752"/>
                    </a:xfrm>
                    <a:prstGeom prst="rect">
                      <a:avLst/>
                    </a:prstGeom>
                  </p:spPr>
                </p:pic>
              </p:grpSp>
            </p:grpSp>
          </p:grpSp>
        </p:grpSp>
        <p:pic>
          <p:nvPicPr>
            <p:cNvPr id="261" name="Picture 260"/>
            <p:cNvPicPr>
              <a:picLocks noChangeAspect="1"/>
            </p:cNvPicPr>
            <p:nvPr/>
          </p:nvPicPr>
          <p:blipFill>
            <a:blip r:embed="rId20"/>
            <a:stretch>
              <a:fillRect/>
            </a:stretch>
          </p:blipFill>
          <p:spPr>
            <a:xfrm>
              <a:off x="527179" y="5664146"/>
              <a:ext cx="329724" cy="388374"/>
            </a:xfrm>
            <a:prstGeom prst="rect">
              <a:avLst/>
            </a:prstGeom>
          </p:spPr>
        </p:pic>
      </p:grpSp>
      <p:grpSp>
        <p:nvGrpSpPr>
          <p:cNvPr id="4" name="Group 3"/>
          <p:cNvGrpSpPr/>
          <p:nvPr/>
        </p:nvGrpSpPr>
        <p:grpSpPr>
          <a:xfrm>
            <a:off x="2700222" y="55201"/>
            <a:ext cx="3785147" cy="3653687"/>
            <a:chOff x="2700222" y="55201"/>
            <a:chExt cx="3785147" cy="3653687"/>
          </a:xfrm>
        </p:grpSpPr>
        <p:pic>
          <p:nvPicPr>
            <p:cNvPr id="143" name="Picture 142"/>
            <p:cNvPicPr>
              <a:picLocks noChangeAspect="1"/>
            </p:cNvPicPr>
            <p:nvPr/>
          </p:nvPicPr>
          <p:blipFill>
            <a:blip r:embed="rId21"/>
            <a:stretch>
              <a:fillRect/>
            </a:stretch>
          </p:blipFill>
          <p:spPr>
            <a:xfrm>
              <a:off x="5225242" y="213559"/>
              <a:ext cx="372238" cy="379994"/>
            </a:xfrm>
            <a:prstGeom prst="rect">
              <a:avLst/>
            </a:prstGeom>
          </p:spPr>
        </p:pic>
        <p:pic>
          <p:nvPicPr>
            <p:cNvPr id="144" name="Picture 143"/>
            <p:cNvPicPr>
              <a:picLocks noChangeAspect="1"/>
            </p:cNvPicPr>
            <p:nvPr/>
          </p:nvPicPr>
          <p:blipFill>
            <a:blip r:embed="rId22"/>
            <a:stretch>
              <a:fillRect/>
            </a:stretch>
          </p:blipFill>
          <p:spPr>
            <a:xfrm>
              <a:off x="3990100" y="1920524"/>
              <a:ext cx="378444" cy="379996"/>
            </a:xfrm>
            <a:prstGeom prst="rect">
              <a:avLst/>
            </a:prstGeom>
          </p:spPr>
        </p:pic>
        <p:grpSp>
          <p:nvGrpSpPr>
            <p:cNvPr id="145" name="Group 144"/>
            <p:cNvGrpSpPr/>
            <p:nvPr/>
          </p:nvGrpSpPr>
          <p:grpSpPr>
            <a:xfrm>
              <a:off x="2700222" y="55201"/>
              <a:ext cx="3785147" cy="3653687"/>
              <a:chOff x="2700222" y="55201"/>
              <a:chExt cx="3785147" cy="3653687"/>
            </a:xfrm>
          </p:grpSpPr>
          <p:pic>
            <p:nvPicPr>
              <p:cNvPr id="146" name="Picture 145"/>
              <p:cNvPicPr>
                <a:picLocks noChangeAspect="1"/>
              </p:cNvPicPr>
              <p:nvPr/>
            </p:nvPicPr>
            <p:blipFill>
              <a:blip r:embed="rId23"/>
              <a:stretch>
                <a:fillRect/>
              </a:stretch>
            </p:blipFill>
            <p:spPr>
              <a:xfrm>
                <a:off x="2700222" y="3448368"/>
                <a:ext cx="258816" cy="260520"/>
              </a:xfrm>
              <a:prstGeom prst="rect">
                <a:avLst/>
              </a:prstGeom>
            </p:spPr>
          </p:pic>
          <p:pic>
            <p:nvPicPr>
              <p:cNvPr id="147" name="Picture 146"/>
              <p:cNvPicPr>
                <a:picLocks noChangeAspect="1"/>
              </p:cNvPicPr>
              <p:nvPr/>
            </p:nvPicPr>
            <p:blipFill>
              <a:blip r:embed="rId24"/>
              <a:stretch>
                <a:fillRect/>
              </a:stretch>
            </p:blipFill>
            <p:spPr>
              <a:xfrm>
                <a:off x="5965644" y="56931"/>
                <a:ext cx="248602" cy="248602"/>
              </a:xfrm>
              <a:prstGeom prst="rect">
                <a:avLst/>
              </a:prstGeom>
            </p:spPr>
          </p:pic>
          <p:pic>
            <p:nvPicPr>
              <p:cNvPr id="148" name="Picture 147"/>
              <p:cNvPicPr>
                <a:picLocks noChangeAspect="1"/>
              </p:cNvPicPr>
              <p:nvPr/>
            </p:nvPicPr>
            <p:blipFill>
              <a:blip r:embed="rId25"/>
              <a:stretch>
                <a:fillRect/>
              </a:stretch>
            </p:blipFill>
            <p:spPr>
              <a:xfrm>
                <a:off x="5659230" y="467590"/>
                <a:ext cx="250306" cy="248602"/>
              </a:xfrm>
              <a:prstGeom prst="rect">
                <a:avLst/>
              </a:prstGeom>
            </p:spPr>
          </p:pic>
          <p:pic>
            <p:nvPicPr>
              <p:cNvPr id="149" name="Picture 148"/>
              <p:cNvPicPr>
                <a:picLocks noChangeAspect="1"/>
              </p:cNvPicPr>
              <p:nvPr/>
            </p:nvPicPr>
            <p:blipFill>
              <a:blip r:embed="rId26"/>
              <a:stretch>
                <a:fillRect/>
              </a:stretch>
            </p:blipFill>
            <p:spPr>
              <a:xfrm>
                <a:off x="6228347" y="55201"/>
                <a:ext cx="257022" cy="255276"/>
              </a:xfrm>
              <a:prstGeom prst="rect">
                <a:avLst/>
              </a:prstGeom>
            </p:spPr>
          </p:pic>
        </p:grpSp>
        <p:grpSp>
          <p:nvGrpSpPr>
            <p:cNvPr id="150" name="Group 149"/>
            <p:cNvGrpSpPr/>
            <p:nvPr/>
          </p:nvGrpSpPr>
          <p:grpSpPr>
            <a:xfrm>
              <a:off x="4789261" y="1636150"/>
              <a:ext cx="352425" cy="444500"/>
              <a:chOff x="9323388" y="5980113"/>
              <a:chExt cx="352425" cy="444500"/>
            </a:xfrm>
          </p:grpSpPr>
          <p:sp>
            <p:nvSpPr>
              <p:cNvPr id="151"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548235"/>
              </a:solidFill>
              <a:ln w="12700">
                <a:solidFill>
                  <a:srgbClr val="54823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55" name="Picture 154"/>
            <p:cNvPicPr>
              <a:picLocks noChangeAspect="1"/>
            </p:cNvPicPr>
            <p:nvPr/>
          </p:nvPicPr>
          <p:blipFill>
            <a:blip r:embed="rId27"/>
            <a:stretch>
              <a:fillRect/>
            </a:stretch>
          </p:blipFill>
          <p:spPr>
            <a:xfrm>
              <a:off x="4688087" y="854500"/>
              <a:ext cx="354170" cy="417172"/>
            </a:xfrm>
            <a:prstGeom prst="rect">
              <a:avLst/>
            </a:prstGeom>
          </p:spPr>
        </p:pic>
      </p:grpSp>
      <p:sp>
        <p:nvSpPr>
          <p:cNvPr id="157" name="Rectangle 156"/>
          <p:cNvSpPr/>
          <p:nvPr/>
        </p:nvSpPr>
        <p:spPr>
          <a:xfrm>
            <a:off x="8730053" y="5741430"/>
            <a:ext cx="3024044" cy="698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err="1">
                <a:solidFill>
                  <a:srgbClr val="FFFF00"/>
                </a:solidFill>
              </a:rPr>
              <a:t>Numeris</a:t>
            </a:r>
            <a:r>
              <a:rPr lang="en-CA" sz="800" b="1" u="sng" dirty="0">
                <a:solidFill>
                  <a:srgbClr val="FFFF00"/>
                </a:solidFill>
              </a:rPr>
              <a:t> data in this report version, consists of adults 18+ only for Total and French Canada; </a:t>
            </a:r>
            <a:r>
              <a:rPr lang="en-CA" sz="800" b="1" dirty="0"/>
              <a:t>For the report with additional TV and Radio demos, please contact IAB Canada. To qualify to receive this additional </a:t>
            </a:r>
            <a:r>
              <a:rPr lang="en-CA" sz="800" b="1" dirty="0" err="1"/>
              <a:t>Numeris</a:t>
            </a:r>
            <a:r>
              <a:rPr lang="en-CA" sz="800" b="1" dirty="0"/>
              <a:t> data, your company and/or its media agency of record must be both an IAB member AND a </a:t>
            </a:r>
            <a:r>
              <a:rPr lang="en-CA" sz="800" b="1" dirty="0" err="1"/>
              <a:t>Numeris</a:t>
            </a:r>
            <a:r>
              <a:rPr lang="en-CA" sz="800" b="1" dirty="0"/>
              <a:t> subscriber.</a:t>
            </a:r>
          </a:p>
        </p:txBody>
      </p:sp>
    </p:spTree>
    <p:extLst>
      <p:ext uri="{BB962C8B-B14F-4D97-AF65-F5344CB8AC3E}">
        <p14:creationId xmlns:p14="http://schemas.microsoft.com/office/powerpoint/2010/main" val="3976778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138" name="TextBox 137"/>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57" name="Rectangle 156"/>
          <p:cNvSpPr/>
          <p:nvPr/>
        </p:nvSpPr>
        <p:spPr>
          <a:xfrm>
            <a:off x="7130815" y="3220674"/>
            <a:ext cx="3399918" cy="311575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TextBox 157"/>
          <p:cNvSpPr txBox="1"/>
          <p:nvPr/>
        </p:nvSpPr>
        <p:spPr>
          <a:xfrm>
            <a:off x="7572140" y="3320867"/>
            <a:ext cx="2517268" cy="677108"/>
          </a:xfrm>
          <a:prstGeom prst="rect">
            <a:avLst/>
          </a:prstGeom>
          <a:noFill/>
          <a:ln w="3175">
            <a:noFill/>
          </a:ln>
        </p:spPr>
        <p:txBody>
          <a:bodyPr wrap="square" rtlCol="0">
            <a:spAutoFit/>
          </a:bodyPr>
          <a:lstStyle/>
          <a:p>
            <a:pPr algn="ctr"/>
            <a:r>
              <a:rPr lang="en-US" sz="1200" dirty="0">
                <a:solidFill>
                  <a:srgbClr val="548235"/>
                </a:solidFill>
                <a:latin typeface="Century Gothic" panose="020B0502020202020204" pitchFamily="34" charset="0"/>
              </a:rPr>
              <a:t>Adults 18+ </a:t>
            </a:r>
            <a:r>
              <a:rPr lang="en-US" sz="1200" b="1" u="sng" dirty="0">
                <a:solidFill>
                  <a:srgbClr val="548235"/>
                </a:solidFill>
                <a:latin typeface="Century Gothic" panose="020B0502020202020204" pitchFamily="34" charset="0"/>
              </a:rPr>
              <a:t>2016</a:t>
            </a:r>
            <a:r>
              <a:rPr lang="en-US" sz="1200" dirty="0">
                <a:solidFill>
                  <a:srgbClr val="548235"/>
                </a:solidFill>
                <a:latin typeface="Century Gothic" panose="020B0502020202020204" pitchFamily="34" charset="0"/>
              </a:rPr>
              <a:t> Weekly Reach/Minutes</a:t>
            </a:r>
          </a:p>
          <a:p>
            <a:pPr algn="ctr"/>
            <a:r>
              <a:rPr lang="en-US" sz="1400" b="1" dirty="0">
                <a:solidFill>
                  <a:srgbClr val="548235"/>
                </a:solidFill>
                <a:latin typeface="Century Gothic" panose="020B0502020202020204" pitchFamily="34" charset="0"/>
              </a:rPr>
              <a:t>INTERNET UNEARTHED</a:t>
            </a:r>
          </a:p>
        </p:txBody>
      </p:sp>
      <p:sp>
        <p:nvSpPr>
          <p:cNvPr id="159" name="TextBox 158"/>
          <p:cNvSpPr txBox="1"/>
          <p:nvPr/>
        </p:nvSpPr>
        <p:spPr>
          <a:xfrm>
            <a:off x="8943414" y="3988093"/>
            <a:ext cx="1202346"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94%  1,890</a:t>
            </a:r>
          </a:p>
        </p:txBody>
      </p:sp>
      <p:sp>
        <p:nvSpPr>
          <p:cNvPr id="160" name="TextBox 159"/>
          <p:cNvSpPr txBox="1"/>
          <p:nvPr/>
        </p:nvSpPr>
        <p:spPr>
          <a:xfrm>
            <a:off x="7356885" y="3988093"/>
            <a:ext cx="1259453"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Ad 18+</a:t>
            </a:r>
          </a:p>
        </p:txBody>
      </p:sp>
      <p:grpSp>
        <p:nvGrpSpPr>
          <p:cNvPr id="161" name="Group 160"/>
          <p:cNvGrpSpPr/>
          <p:nvPr/>
        </p:nvGrpSpPr>
        <p:grpSpPr>
          <a:xfrm>
            <a:off x="7194465" y="4215078"/>
            <a:ext cx="2949369" cy="2041585"/>
            <a:chOff x="6492135" y="4773377"/>
            <a:chExt cx="2949369" cy="2041585"/>
          </a:xfrm>
        </p:grpSpPr>
        <p:sp>
          <p:nvSpPr>
            <p:cNvPr id="162" name="TextBox 161"/>
            <p:cNvSpPr txBox="1"/>
            <p:nvPr/>
          </p:nvSpPr>
          <p:spPr>
            <a:xfrm>
              <a:off x="8181549" y="4773377"/>
              <a:ext cx="1259955" cy="2041585"/>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100%  3,028</a:t>
              </a:r>
            </a:p>
            <a:p>
              <a:pPr algn="r">
                <a:lnSpc>
                  <a:spcPts val="1900"/>
                </a:lnSpc>
              </a:pPr>
              <a:r>
                <a:rPr lang="en-US" sz="1400" dirty="0">
                  <a:solidFill>
                    <a:srgbClr val="548235"/>
                  </a:solidFill>
                  <a:latin typeface="Century Gothic" panose="020B0502020202020204" pitchFamily="34" charset="0"/>
                </a:rPr>
                <a:t>100%  2,783</a:t>
              </a:r>
            </a:p>
            <a:p>
              <a:pPr algn="r">
                <a:lnSpc>
                  <a:spcPts val="1900"/>
                </a:lnSpc>
              </a:pPr>
              <a:r>
                <a:rPr lang="en-US" sz="1400" dirty="0">
                  <a:solidFill>
                    <a:srgbClr val="548235"/>
                  </a:solidFill>
                  <a:latin typeface="Century Gothic" panose="020B0502020202020204" pitchFamily="34" charset="0"/>
                </a:rPr>
                <a:t>98%  2,264</a:t>
              </a:r>
            </a:p>
            <a:p>
              <a:pPr algn="r">
                <a:lnSpc>
                  <a:spcPts val="1900"/>
                </a:lnSpc>
              </a:pPr>
              <a:r>
                <a:rPr lang="en-US" sz="1400" dirty="0">
                  <a:solidFill>
                    <a:srgbClr val="548235"/>
                  </a:solidFill>
                  <a:latin typeface="Century Gothic" panose="020B0502020202020204" pitchFamily="34" charset="0"/>
                </a:rPr>
                <a:t>72%     944</a:t>
              </a:r>
            </a:p>
            <a:p>
              <a:pPr algn="r">
                <a:lnSpc>
                  <a:spcPts val="1900"/>
                </a:lnSpc>
              </a:pPr>
              <a:r>
                <a:rPr lang="en-US" sz="1400" dirty="0">
                  <a:solidFill>
                    <a:srgbClr val="548235"/>
                  </a:solidFill>
                  <a:latin typeface="Century Gothic" panose="020B0502020202020204" pitchFamily="34" charset="0"/>
                </a:rPr>
                <a:t>100%  2,453</a:t>
              </a:r>
            </a:p>
            <a:p>
              <a:pPr algn="r">
                <a:lnSpc>
                  <a:spcPts val="1900"/>
                </a:lnSpc>
              </a:pPr>
              <a:r>
                <a:rPr lang="en-US" sz="1400" dirty="0">
                  <a:solidFill>
                    <a:srgbClr val="548235"/>
                  </a:solidFill>
                  <a:latin typeface="Century Gothic" panose="020B0502020202020204" pitchFamily="34" charset="0"/>
                </a:rPr>
                <a:t>86%  1,436</a:t>
              </a:r>
            </a:p>
            <a:p>
              <a:pPr algn="r">
                <a:lnSpc>
                  <a:spcPts val="1900"/>
                </a:lnSpc>
              </a:pPr>
              <a:r>
                <a:rPr lang="en-US" sz="1400" dirty="0" err="1">
                  <a:solidFill>
                    <a:srgbClr val="548235"/>
                  </a:solidFill>
                  <a:latin typeface="Century Gothic" panose="020B0502020202020204" pitchFamily="34" charset="0"/>
                </a:rPr>
                <a:t>na</a:t>
              </a:r>
              <a:r>
                <a:rPr lang="en-US" sz="1400" dirty="0">
                  <a:solidFill>
                    <a:srgbClr val="548235"/>
                  </a:solidFill>
                  <a:latin typeface="Century Gothic" panose="020B0502020202020204" pitchFamily="34" charset="0"/>
                </a:rPr>
                <a:t>      </a:t>
              </a:r>
              <a:r>
                <a:rPr lang="en-US" sz="1400" dirty="0" err="1">
                  <a:solidFill>
                    <a:srgbClr val="548235"/>
                  </a:solidFill>
                  <a:latin typeface="Century Gothic" panose="020B0502020202020204" pitchFamily="34" charset="0"/>
                </a:rPr>
                <a:t>na</a:t>
              </a:r>
              <a:endParaRPr lang="en-US" sz="1400" dirty="0">
                <a:solidFill>
                  <a:srgbClr val="548235"/>
                </a:solidFill>
                <a:latin typeface="Century Gothic" panose="020B0502020202020204" pitchFamily="34" charset="0"/>
              </a:endParaRPr>
            </a:p>
            <a:p>
              <a:pPr algn="r">
                <a:lnSpc>
                  <a:spcPts val="1900"/>
                </a:lnSpc>
              </a:pPr>
              <a:r>
                <a:rPr lang="en-US" sz="1400" dirty="0">
                  <a:solidFill>
                    <a:srgbClr val="548235"/>
                  </a:solidFill>
                  <a:latin typeface="Century Gothic" panose="020B0502020202020204" pitchFamily="34" charset="0"/>
                </a:rPr>
                <a:t>94%  2,009</a:t>
              </a:r>
            </a:p>
          </p:txBody>
        </p:sp>
        <p:sp>
          <p:nvSpPr>
            <p:cNvPr id="163" name="TextBox 162"/>
            <p:cNvSpPr txBox="1"/>
            <p:nvPr/>
          </p:nvSpPr>
          <p:spPr>
            <a:xfrm>
              <a:off x="6492135" y="4773377"/>
              <a:ext cx="1419947" cy="2041585"/>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18-24</a:t>
              </a:r>
            </a:p>
            <a:p>
              <a:pPr algn="r">
                <a:lnSpc>
                  <a:spcPts val="1900"/>
                </a:lnSpc>
              </a:pPr>
              <a:r>
                <a:rPr lang="en-US" sz="1400" dirty="0">
                  <a:solidFill>
                    <a:srgbClr val="548235"/>
                  </a:solidFill>
                  <a:latin typeface="Century Gothic" panose="020B0502020202020204" pitchFamily="34" charset="0"/>
                </a:rPr>
                <a:t>25-34</a:t>
              </a:r>
            </a:p>
            <a:p>
              <a:pPr algn="r">
                <a:lnSpc>
                  <a:spcPts val="1900"/>
                </a:lnSpc>
              </a:pPr>
              <a:r>
                <a:rPr lang="en-US" sz="1400" dirty="0">
                  <a:solidFill>
                    <a:srgbClr val="548235"/>
                  </a:solidFill>
                  <a:latin typeface="Century Gothic" panose="020B0502020202020204" pitchFamily="34" charset="0"/>
                </a:rPr>
                <a:t>35-54</a:t>
              </a:r>
            </a:p>
            <a:p>
              <a:pPr algn="r">
                <a:lnSpc>
                  <a:spcPts val="1900"/>
                </a:lnSpc>
              </a:pPr>
              <a:r>
                <a:rPr lang="en-US" sz="1400" dirty="0">
                  <a:solidFill>
                    <a:srgbClr val="548235"/>
                  </a:solidFill>
                  <a:latin typeface="Century Gothic" panose="020B0502020202020204" pitchFamily="34" charset="0"/>
                </a:rPr>
                <a:t>55+</a:t>
              </a:r>
            </a:p>
            <a:p>
              <a:pPr algn="r">
                <a:lnSpc>
                  <a:spcPts val="1900"/>
                </a:lnSpc>
              </a:pPr>
              <a:r>
                <a:rPr lang="en-US" sz="1400" dirty="0">
                  <a:solidFill>
                    <a:srgbClr val="548235"/>
                  </a:solidFill>
                  <a:latin typeface="Century Gothic" panose="020B0502020202020204" pitchFamily="34" charset="0"/>
                </a:rPr>
                <a:t>Men 18+</a:t>
              </a:r>
            </a:p>
            <a:p>
              <a:pPr algn="r">
                <a:lnSpc>
                  <a:spcPts val="1900"/>
                </a:lnSpc>
              </a:pPr>
              <a:r>
                <a:rPr lang="en-US" sz="1400" dirty="0">
                  <a:solidFill>
                    <a:srgbClr val="548235"/>
                  </a:solidFill>
                  <a:latin typeface="Century Gothic" panose="020B0502020202020204" pitchFamily="34" charset="0"/>
                </a:rPr>
                <a:t>Women 18+</a:t>
              </a:r>
            </a:p>
            <a:p>
              <a:pPr algn="r">
                <a:lnSpc>
                  <a:spcPts val="1900"/>
                </a:lnSpc>
              </a:pPr>
              <a:r>
                <a:rPr lang="en-US" sz="1400" dirty="0">
                  <a:solidFill>
                    <a:srgbClr val="548235"/>
                  </a:solidFill>
                  <a:latin typeface="Century Gothic" panose="020B0502020202020204" pitchFamily="34" charset="0"/>
                </a:rPr>
                <a:t>$75m+HI</a:t>
              </a:r>
            </a:p>
            <a:p>
              <a:pPr algn="r">
                <a:lnSpc>
                  <a:spcPts val="1900"/>
                </a:lnSpc>
              </a:pPr>
              <a:r>
                <a:rPr lang="en-US" sz="1400" dirty="0">
                  <a:solidFill>
                    <a:srgbClr val="548235"/>
                  </a:solidFill>
                  <a:latin typeface="Century Gothic" panose="020B0502020202020204" pitchFamily="34" charset="0"/>
                </a:rPr>
                <a:t>Total Ad 18+</a:t>
              </a:r>
            </a:p>
          </p:txBody>
        </p:sp>
      </p:grpSp>
      <p:pic>
        <p:nvPicPr>
          <p:cNvPr id="164" name="Picture 163"/>
          <p:cNvPicPr>
            <a:picLocks noChangeAspect="1"/>
          </p:cNvPicPr>
          <p:nvPr/>
        </p:nvPicPr>
        <p:blipFill>
          <a:blip r:embed="rId3"/>
          <a:stretch>
            <a:fillRect/>
          </a:stretch>
        </p:blipFill>
        <p:spPr>
          <a:xfrm>
            <a:off x="8734047" y="3974927"/>
            <a:ext cx="323930" cy="381556"/>
          </a:xfrm>
          <a:prstGeom prst="rect">
            <a:avLst/>
          </a:prstGeom>
        </p:spPr>
      </p:pic>
      <p:pic>
        <p:nvPicPr>
          <p:cNvPr id="165" name="Picture 164"/>
          <p:cNvPicPr>
            <a:picLocks noChangeAspect="1"/>
          </p:cNvPicPr>
          <p:nvPr/>
        </p:nvPicPr>
        <p:blipFill>
          <a:blip r:embed="rId4"/>
          <a:stretch>
            <a:fillRect/>
          </a:stretch>
        </p:blipFill>
        <p:spPr>
          <a:xfrm>
            <a:off x="8775111" y="4258678"/>
            <a:ext cx="241802" cy="240158"/>
          </a:xfrm>
          <a:prstGeom prst="rect">
            <a:avLst/>
          </a:prstGeom>
        </p:spPr>
      </p:pic>
      <p:pic>
        <p:nvPicPr>
          <p:cNvPr id="166" name="Picture 165"/>
          <p:cNvPicPr>
            <a:picLocks noChangeAspect="1"/>
          </p:cNvPicPr>
          <p:nvPr/>
        </p:nvPicPr>
        <p:blipFill>
          <a:blip r:embed="rId5"/>
          <a:stretch>
            <a:fillRect/>
          </a:stretch>
        </p:blipFill>
        <p:spPr>
          <a:xfrm>
            <a:off x="8775934" y="4497933"/>
            <a:ext cx="240156" cy="240156"/>
          </a:xfrm>
          <a:prstGeom prst="rect">
            <a:avLst/>
          </a:prstGeom>
        </p:spPr>
      </p:pic>
      <p:pic>
        <p:nvPicPr>
          <p:cNvPr id="167" name="Picture 166"/>
          <p:cNvPicPr>
            <a:picLocks noChangeAspect="1"/>
          </p:cNvPicPr>
          <p:nvPr/>
        </p:nvPicPr>
        <p:blipFill>
          <a:blip r:embed="rId6"/>
          <a:stretch>
            <a:fillRect/>
          </a:stretch>
        </p:blipFill>
        <p:spPr>
          <a:xfrm>
            <a:off x="8775111" y="4740893"/>
            <a:ext cx="241802" cy="240158"/>
          </a:xfrm>
          <a:prstGeom prst="rect">
            <a:avLst/>
          </a:prstGeom>
        </p:spPr>
      </p:pic>
      <p:pic>
        <p:nvPicPr>
          <p:cNvPr id="168" name="Picture 167"/>
          <p:cNvPicPr>
            <a:picLocks noChangeAspect="1"/>
          </p:cNvPicPr>
          <p:nvPr/>
        </p:nvPicPr>
        <p:blipFill>
          <a:blip r:embed="rId7"/>
          <a:stretch>
            <a:fillRect/>
          </a:stretch>
        </p:blipFill>
        <p:spPr>
          <a:xfrm>
            <a:off x="8777653" y="4985124"/>
            <a:ext cx="236718" cy="238274"/>
          </a:xfrm>
          <a:prstGeom prst="rect">
            <a:avLst/>
          </a:prstGeom>
        </p:spPr>
      </p:pic>
      <p:pic>
        <p:nvPicPr>
          <p:cNvPr id="169" name="Picture 168"/>
          <p:cNvPicPr>
            <a:picLocks noChangeAspect="1"/>
          </p:cNvPicPr>
          <p:nvPr/>
        </p:nvPicPr>
        <p:blipFill>
          <a:blip r:embed="rId8"/>
          <a:stretch>
            <a:fillRect/>
          </a:stretch>
        </p:blipFill>
        <p:spPr>
          <a:xfrm>
            <a:off x="8705883" y="5174322"/>
            <a:ext cx="380258" cy="388184"/>
          </a:xfrm>
          <a:prstGeom prst="rect">
            <a:avLst/>
          </a:prstGeom>
        </p:spPr>
      </p:pic>
      <p:pic>
        <p:nvPicPr>
          <p:cNvPr id="170" name="Picture 169"/>
          <p:cNvPicPr>
            <a:picLocks noChangeAspect="1"/>
          </p:cNvPicPr>
          <p:nvPr/>
        </p:nvPicPr>
        <p:blipFill>
          <a:blip r:embed="rId9"/>
          <a:stretch>
            <a:fillRect/>
          </a:stretch>
        </p:blipFill>
        <p:spPr>
          <a:xfrm>
            <a:off x="8702713" y="5415090"/>
            <a:ext cx="386598" cy="388184"/>
          </a:xfrm>
          <a:prstGeom prst="rect">
            <a:avLst/>
          </a:prstGeom>
        </p:spPr>
      </p:pic>
      <p:sp>
        <p:nvSpPr>
          <p:cNvPr id="173" name="Oval 172"/>
          <p:cNvSpPr/>
          <p:nvPr/>
        </p:nvSpPr>
        <p:spPr>
          <a:xfrm>
            <a:off x="7579947" y="597454"/>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Oval 173"/>
          <p:cNvSpPr/>
          <p:nvPr/>
        </p:nvSpPr>
        <p:spPr>
          <a:xfrm>
            <a:off x="11843545" y="13077"/>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Oval 174"/>
          <p:cNvSpPr/>
          <p:nvPr/>
        </p:nvSpPr>
        <p:spPr>
          <a:xfrm>
            <a:off x="10898282" y="16611"/>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p:cNvSpPr/>
          <p:nvPr/>
        </p:nvSpPr>
        <p:spPr>
          <a:xfrm>
            <a:off x="8990091" y="205415"/>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p:cNvSpPr/>
          <p:nvPr/>
        </p:nvSpPr>
        <p:spPr>
          <a:xfrm>
            <a:off x="3964857" y="2982232"/>
            <a:ext cx="361100" cy="361100"/>
          </a:xfrm>
          <a:prstGeom prst="ellipse">
            <a:avLst/>
          </a:prstGeom>
          <a:solidFill>
            <a:schemeClr val="bg1"/>
          </a:solidFill>
          <a:ln w="127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Oval 177"/>
          <p:cNvSpPr/>
          <p:nvPr/>
        </p:nvSpPr>
        <p:spPr>
          <a:xfrm>
            <a:off x="9735945" y="37953"/>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Oval 178"/>
          <p:cNvSpPr/>
          <p:nvPr/>
        </p:nvSpPr>
        <p:spPr>
          <a:xfrm>
            <a:off x="5824869" y="147412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p:cNvSpPr/>
          <p:nvPr/>
        </p:nvSpPr>
        <p:spPr>
          <a:xfrm>
            <a:off x="8359834" y="612449"/>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7" name="Picture 146"/>
          <p:cNvPicPr>
            <a:picLocks noChangeAspect="1"/>
          </p:cNvPicPr>
          <p:nvPr/>
        </p:nvPicPr>
        <p:blipFill>
          <a:blip r:embed="rId7"/>
          <a:stretch>
            <a:fillRect/>
          </a:stretch>
        </p:blipFill>
        <p:spPr>
          <a:xfrm>
            <a:off x="2700222" y="3448368"/>
            <a:ext cx="258816" cy="260520"/>
          </a:xfrm>
          <a:prstGeom prst="rect">
            <a:avLst/>
          </a:prstGeom>
        </p:spPr>
      </p:pic>
      <p:pic>
        <p:nvPicPr>
          <p:cNvPr id="156" name="Picture 155"/>
          <p:cNvPicPr>
            <a:picLocks noChangeAspect="1"/>
          </p:cNvPicPr>
          <p:nvPr/>
        </p:nvPicPr>
        <p:blipFill>
          <a:blip r:embed="rId3"/>
          <a:stretch>
            <a:fillRect/>
          </a:stretch>
        </p:blipFill>
        <p:spPr>
          <a:xfrm>
            <a:off x="4688087" y="854500"/>
            <a:ext cx="354170" cy="417172"/>
          </a:xfrm>
          <a:prstGeom prst="rect">
            <a:avLst/>
          </a:prstGeom>
        </p:spPr>
      </p:pic>
      <p:pic>
        <p:nvPicPr>
          <p:cNvPr id="150" name="Picture 149"/>
          <p:cNvPicPr>
            <a:picLocks noChangeAspect="1"/>
          </p:cNvPicPr>
          <p:nvPr/>
        </p:nvPicPr>
        <p:blipFill>
          <a:blip r:embed="rId10"/>
          <a:stretch>
            <a:fillRect/>
          </a:stretch>
        </p:blipFill>
        <p:spPr>
          <a:xfrm>
            <a:off x="6228347" y="55201"/>
            <a:ext cx="257022" cy="255276"/>
          </a:xfrm>
          <a:prstGeom prst="rect">
            <a:avLst/>
          </a:prstGeom>
        </p:spPr>
      </p:pic>
      <p:pic>
        <p:nvPicPr>
          <p:cNvPr id="144" name="Picture 143"/>
          <p:cNvPicPr>
            <a:picLocks noChangeAspect="1"/>
          </p:cNvPicPr>
          <p:nvPr/>
        </p:nvPicPr>
        <p:blipFill>
          <a:blip r:embed="rId8"/>
          <a:stretch>
            <a:fillRect/>
          </a:stretch>
        </p:blipFill>
        <p:spPr>
          <a:xfrm>
            <a:off x="5225242" y="213559"/>
            <a:ext cx="372238" cy="379994"/>
          </a:xfrm>
          <a:prstGeom prst="rect">
            <a:avLst/>
          </a:prstGeom>
        </p:spPr>
      </p:pic>
      <p:grpSp>
        <p:nvGrpSpPr>
          <p:cNvPr id="151" name="Group 150"/>
          <p:cNvGrpSpPr/>
          <p:nvPr/>
        </p:nvGrpSpPr>
        <p:grpSpPr>
          <a:xfrm>
            <a:off x="4789261" y="1636150"/>
            <a:ext cx="352425" cy="444500"/>
            <a:chOff x="9323388" y="5980113"/>
            <a:chExt cx="352425" cy="444500"/>
          </a:xfrm>
        </p:grpSpPr>
        <p:sp>
          <p:nvSpPr>
            <p:cNvPr id="15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548235"/>
            </a:solidFill>
            <a:ln w="12700">
              <a:solidFill>
                <a:srgbClr val="54823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48" name="Picture 147"/>
          <p:cNvPicPr>
            <a:picLocks noChangeAspect="1"/>
          </p:cNvPicPr>
          <p:nvPr/>
        </p:nvPicPr>
        <p:blipFill>
          <a:blip r:embed="rId5"/>
          <a:stretch>
            <a:fillRect/>
          </a:stretch>
        </p:blipFill>
        <p:spPr>
          <a:xfrm>
            <a:off x="5965644" y="56931"/>
            <a:ext cx="248602" cy="248602"/>
          </a:xfrm>
          <a:prstGeom prst="rect">
            <a:avLst/>
          </a:prstGeom>
        </p:spPr>
      </p:pic>
      <p:pic>
        <p:nvPicPr>
          <p:cNvPr id="149" name="Picture 148"/>
          <p:cNvPicPr>
            <a:picLocks noChangeAspect="1"/>
          </p:cNvPicPr>
          <p:nvPr/>
        </p:nvPicPr>
        <p:blipFill>
          <a:blip r:embed="rId6"/>
          <a:stretch>
            <a:fillRect/>
          </a:stretch>
        </p:blipFill>
        <p:spPr>
          <a:xfrm>
            <a:off x="5659230" y="467590"/>
            <a:ext cx="250306" cy="248602"/>
          </a:xfrm>
          <a:prstGeom prst="rect">
            <a:avLst/>
          </a:prstGeom>
        </p:spPr>
      </p:pic>
      <p:pic>
        <p:nvPicPr>
          <p:cNvPr id="145" name="Picture 144"/>
          <p:cNvPicPr>
            <a:picLocks noChangeAspect="1"/>
          </p:cNvPicPr>
          <p:nvPr/>
        </p:nvPicPr>
        <p:blipFill>
          <a:blip r:embed="rId9"/>
          <a:stretch>
            <a:fillRect/>
          </a:stretch>
        </p:blipFill>
        <p:spPr>
          <a:xfrm>
            <a:off x="3990100" y="1920524"/>
            <a:ext cx="378444" cy="379996"/>
          </a:xfrm>
          <a:prstGeom prst="rect">
            <a:avLst/>
          </a:prstGeom>
        </p:spPr>
      </p:pic>
      <p:grpSp>
        <p:nvGrpSpPr>
          <p:cNvPr id="4" name="Group 4"/>
          <p:cNvGrpSpPr>
            <a:grpSpLocks noChangeAspect="1"/>
          </p:cNvGrpSpPr>
          <p:nvPr/>
        </p:nvGrpSpPr>
        <p:grpSpPr bwMode="auto">
          <a:xfrm>
            <a:off x="8721725" y="5875338"/>
            <a:ext cx="349250" cy="442912"/>
            <a:chOff x="5494" y="3701"/>
            <a:chExt cx="220" cy="279"/>
          </a:xfrm>
        </p:grpSpPr>
        <p:sp>
          <p:nvSpPr>
            <p:cNvPr id="5" name="AutoShape 3"/>
            <p:cNvSpPr>
              <a:spLocks noChangeAspect="1" noChangeArrowheads="1" noTextEdit="1"/>
            </p:cNvSpPr>
            <p:nvPr/>
          </p:nvSpPr>
          <p:spPr bwMode="auto">
            <a:xfrm>
              <a:off x="5494" y="3701"/>
              <a:ext cx="220" cy="2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5"/>
            <p:cNvSpPr>
              <a:spLocks/>
            </p:cNvSpPr>
            <p:nvPr/>
          </p:nvSpPr>
          <p:spPr bwMode="auto">
            <a:xfrm>
              <a:off x="5533" y="3748"/>
              <a:ext cx="144" cy="145"/>
            </a:xfrm>
            <a:custGeom>
              <a:avLst/>
              <a:gdLst>
                <a:gd name="T0" fmla="*/ 0 w 288"/>
                <a:gd name="T1" fmla="*/ 145 h 291"/>
                <a:gd name="T2" fmla="*/ 2 w 288"/>
                <a:gd name="T3" fmla="*/ 115 h 291"/>
                <a:gd name="T4" fmla="*/ 10 w 288"/>
                <a:gd name="T5" fmla="*/ 87 h 291"/>
                <a:gd name="T6" fmla="*/ 24 w 288"/>
                <a:gd name="T7" fmla="*/ 63 h 291"/>
                <a:gd name="T8" fmla="*/ 41 w 288"/>
                <a:gd name="T9" fmla="*/ 42 h 291"/>
                <a:gd name="T10" fmla="*/ 63 w 288"/>
                <a:gd name="T11" fmla="*/ 24 h 291"/>
                <a:gd name="T12" fmla="*/ 87 w 288"/>
                <a:gd name="T13" fmla="*/ 10 h 291"/>
                <a:gd name="T14" fmla="*/ 113 w 288"/>
                <a:gd name="T15" fmla="*/ 2 h 291"/>
                <a:gd name="T16" fmla="*/ 143 w 288"/>
                <a:gd name="T17" fmla="*/ 0 h 291"/>
                <a:gd name="T18" fmla="*/ 173 w 288"/>
                <a:gd name="T19" fmla="*/ 2 h 291"/>
                <a:gd name="T20" fmla="*/ 199 w 288"/>
                <a:gd name="T21" fmla="*/ 10 h 291"/>
                <a:gd name="T22" fmla="*/ 225 w 288"/>
                <a:gd name="T23" fmla="*/ 24 h 291"/>
                <a:gd name="T24" fmla="*/ 245 w 288"/>
                <a:gd name="T25" fmla="*/ 42 h 291"/>
                <a:gd name="T26" fmla="*/ 262 w 288"/>
                <a:gd name="T27" fmla="*/ 63 h 291"/>
                <a:gd name="T28" fmla="*/ 276 w 288"/>
                <a:gd name="T29" fmla="*/ 87 h 291"/>
                <a:gd name="T30" fmla="*/ 284 w 288"/>
                <a:gd name="T31" fmla="*/ 115 h 291"/>
                <a:gd name="T32" fmla="*/ 288 w 288"/>
                <a:gd name="T33" fmla="*/ 145 h 291"/>
                <a:gd name="T34" fmla="*/ 284 w 288"/>
                <a:gd name="T35" fmla="*/ 173 h 291"/>
                <a:gd name="T36" fmla="*/ 276 w 288"/>
                <a:gd name="T37" fmla="*/ 201 h 291"/>
                <a:gd name="T38" fmla="*/ 262 w 288"/>
                <a:gd name="T39" fmla="*/ 225 h 291"/>
                <a:gd name="T40" fmla="*/ 245 w 288"/>
                <a:gd name="T41" fmla="*/ 247 h 291"/>
                <a:gd name="T42" fmla="*/ 225 w 288"/>
                <a:gd name="T43" fmla="*/ 265 h 291"/>
                <a:gd name="T44" fmla="*/ 199 w 288"/>
                <a:gd name="T45" fmla="*/ 279 h 291"/>
                <a:gd name="T46" fmla="*/ 173 w 288"/>
                <a:gd name="T47" fmla="*/ 287 h 291"/>
                <a:gd name="T48" fmla="*/ 143 w 288"/>
                <a:gd name="T49" fmla="*/ 291 h 291"/>
                <a:gd name="T50" fmla="*/ 113 w 288"/>
                <a:gd name="T51" fmla="*/ 287 h 291"/>
                <a:gd name="T52" fmla="*/ 87 w 288"/>
                <a:gd name="T53" fmla="*/ 279 h 291"/>
                <a:gd name="T54" fmla="*/ 63 w 288"/>
                <a:gd name="T55" fmla="*/ 265 h 291"/>
                <a:gd name="T56" fmla="*/ 41 w 288"/>
                <a:gd name="T57" fmla="*/ 247 h 291"/>
                <a:gd name="T58" fmla="*/ 24 w 288"/>
                <a:gd name="T59" fmla="*/ 225 h 291"/>
                <a:gd name="T60" fmla="*/ 10 w 288"/>
                <a:gd name="T61" fmla="*/ 201 h 291"/>
                <a:gd name="T62" fmla="*/ 2 w 288"/>
                <a:gd name="T63" fmla="*/ 173 h 291"/>
                <a:gd name="T64" fmla="*/ 0 w 288"/>
                <a:gd name="T65" fmla="*/ 1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8" h="291">
                  <a:moveTo>
                    <a:pt x="0" y="145"/>
                  </a:moveTo>
                  <a:lnTo>
                    <a:pt x="2" y="115"/>
                  </a:lnTo>
                  <a:lnTo>
                    <a:pt x="10" y="87"/>
                  </a:lnTo>
                  <a:lnTo>
                    <a:pt x="24" y="63"/>
                  </a:lnTo>
                  <a:lnTo>
                    <a:pt x="41" y="42"/>
                  </a:lnTo>
                  <a:lnTo>
                    <a:pt x="63" y="24"/>
                  </a:lnTo>
                  <a:lnTo>
                    <a:pt x="87" y="10"/>
                  </a:lnTo>
                  <a:lnTo>
                    <a:pt x="113" y="2"/>
                  </a:lnTo>
                  <a:lnTo>
                    <a:pt x="143" y="0"/>
                  </a:lnTo>
                  <a:lnTo>
                    <a:pt x="173" y="2"/>
                  </a:lnTo>
                  <a:lnTo>
                    <a:pt x="199" y="10"/>
                  </a:lnTo>
                  <a:lnTo>
                    <a:pt x="225" y="24"/>
                  </a:lnTo>
                  <a:lnTo>
                    <a:pt x="245" y="42"/>
                  </a:lnTo>
                  <a:lnTo>
                    <a:pt x="262" y="63"/>
                  </a:lnTo>
                  <a:lnTo>
                    <a:pt x="276" y="87"/>
                  </a:lnTo>
                  <a:lnTo>
                    <a:pt x="284" y="115"/>
                  </a:lnTo>
                  <a:lnTo>
                    <a:pt x="288" y="145"/>
                  </a:lnTo>
                  <a:lnTo>
                    <a:pt x="284" y="173"/>
                  </a:lnTo>
                  <a:lnTo>
                    <a:pt x="276" y="201"/>
                  </a:lnTo>
                  <a:lnTo>
                    <a:pt x="262" y="225"/>
                  </a:lnTo>
                  <a:lnTo>
                    <a:pt x="245" y="247"/>
                  </a:lnTo>
                  <a:lnTo>
                    <a:pt x="225" y="265"/>
                  </a:lnTo>
                  <a:lnTo>
                    <a:pt x="199" y="279"/>
                  </a:lnTo>
                  <a:lnTo>
                    <a:pt x="173" y="287"/>
                  </a:lnTo>
                  <a:lnTo>
                    <a:pt x="143" y="291"/>
                  </a:lnTo>
                  <a:lnTo>
                    <a:pt x="113" y="287"/>
                  </a:lnTo>
                  <a:lnTo>
                    <a:pt x="87" y="279"/>
                  </a:lnTo>
                  <a:lnTo>
                    <a:pt x="63" y="265"/>
                  </a:lnTo>
                  <a:lnTo>
                    <a:pt x="41" y="247"/>
                  </a:lnTo>
                  <a:lnTo>
                    <a:pt x="24" y="225"/>
                  </a:lnTo>
                  <a:lnTo>
                    <a:pt x="10" y="201"/>
                  </a:lnTo>
                  <a:lnTo>
                    <a:pt x="2" y="173"/>
                  </a:lnTo>
                  <a:lnTo>
                    <a:pt x="0" y="145"/>
                  </a:lnTo>
                  <a:close/>
                </a:path>
              </a:pathLst>
            </a:custGeom>
            <a:solidFill>
              <a:srgbClr val="5482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p:cNvSpPr>
            <p:nvPr/>
          </p:nvSpPr>
          <p:spPr bwMode="auto">
            <a:xfrm>
              <a:off x="5533" y="3748"/>
              <a:ext cx="144" cy="145"/>
            </a:xfrm>
            <a:custGeom>
              <a:avLst/>
              <a:gdLst>
                <a:gd name="T0" fmla="*/ 0 w 288"/>
                <a:gd name="T1" fmla="*/ 145 h 291"/>
                <a:gd name="T2" fmla="*/ 2 w 288"/>
                <a:gd name="T3" fmla="*/ 115 h 291"/>
                <a:gd name="T4" fmla="*/ 10 w 288"/>
                <a:gd name="T5" fmla="*/ 87 h 291"/>
                <a:gd name="T6" fmla="*/ 24 w 288"/>
                <a:gd name="T7" fmla="*/ 63 h 291"/>
                <a:gd name="T8" fmla="*/ 41 w 288"/>
                <a:gd name="T9" fmla="*/ 42 h 291"/>
                <a:gd name="T10" fmla="*/ 63 w 288"/>
                <a:gd name="T11" fmla="*/ 24 h 291"/>
                <a:gd name="T12" fmla="*/ 87 w 288"/>
                <a:gd name="T13" fmla="*/ 10 h 291"/>
                <a:gd name="T14" fmla="*/ 113 w 288"/>
                <a:gd name="T15" fmla="*/ 2 h 291"/>
                <a:gd name="T16" fmla="*/ 143 w 288"/>
                <a:gd name="T17" fmla="*/ 0 h 291"/>
                <a:gd name="T18" fmla="*/ 173 w 288"/>
                <a:gd name="T19" fmla="*/ 2 h 291"/>
                <a:gd name="T20" fmla="*/ 199 w 288"/>
                <a:gd name="T21" fmla="*/ 10 h 291"/>
                <a:gd name="T22" fmla="*/ 225 w 288"/>
                <a:gd name="T23" fmla="*/ 24 h 291"/>
                <a:gd name="T24" fmla="*/ 245 w 288"/>
                <a:gd name="T25" fmla="*/ 42 h 291"/>
                <a:gd name="T26" fmla="*/ 262 w 288"/>
                <a:gd name="T27" fmla="*/ 63 h 291"/>
                <a:gd name="T28" fmla="*/ 276 w 288"/>
                <a:gd name="T29" fmla="*/ 87 h 291"/>
                <a:gd name="T30" fmla="*/ 284 w 288"/>
                <a:gd name="T31" fmla="*/ 115 h 291"/>
                <a:gd name="T32" fmla="*/ 288 w 288"/>
                <a:gd name="T33" fmla="*/ 145 h 291"/>
                <a:gd name="T34" fmla="*/ 284 w 288"/>
                <a:gd name="T35" fmla="*/ 173 h 291"/>
                <a:gd name="T36" fmla="*/ 276 w 288"/>
                <a:gd name="T37" fmla="*/ 201 h 291"/>
                <a:gd name="T38" fmla="*/ 262 w 288"/>
                <a:gd name="T39" fmla="*/ 225 h 291"/>
                <a:gd name="T40" fmla="*/ 245 w 288"/>
                <a:gd name="T41" fmla="*/ 247 h 291"/>
                <a:gd name="T42" fmla="*/ 225 w 288"/>
                <a:gd name="T43" fmla="*/ 265 h 291"/>
                <a:gd name="T44" fmla="*/ 199 w 288"/>
                <a:gd name="T45" fmla="*/ 279 h 291"/>
                <a:gd name="T46" fmla="*/ 173 w 288"/>
                <a:gd name="T47" fmla="*/ 287 h 291"/>
                <a:gd name="T48" fmla="*/ 143 w 288"/>
                <a:gd name="T49" fmla="*/ 291 h 291"/>
                <a:gd name="T50" fmla="*/ 113 w 288"/>
                <a:gd name="T51" fmla="*/ 287 h 291"/>
                <a:gd name="T52" fmla="*/ 87 w 288"/>
                <a:gd name="T53" fmla="*/ 279 h 291"/>
                <a:gd name="T54" fmla="*/ 63 w 288"/>
                <a:gd name="T55" fmla="*/ 265 h 291"/>
                <a:gd name="T56" fmla="*/ 41 w 288"/>
                <a:gd name="T57" fmla="*/ 247 h 291"/>
                <a:gd name="T58" fmla="*/ 24 w 288"/>
                <a:gd name="T59" fmla="*/ 225 h 291"/>
                <a:gd name="T60" fmla="*/ 10 w 288"/>
                <a:gd name="T61" fmla="*/ 201 h 291"/>
                <a:gd name="T62" fmla="*/ 2 w 288"/>
                <a:gd name="T63" fmla="*/ 173 h 291"/>
                <a:gd name="T64" fmla="*/ 0 w 288"/>
                <a:gd name="T65" fmla="*/ 1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8" h="291">
                  <a:moveTo>
                    <a:pt x="0" y="145"/>
                  </a:moveTo>
                  <a:lnTo>
                    <a:pt x="2" y="115"/>
                  </a:lnTo>
                  <a:lnTo>
                    <a:pt x="10" y="87"/>
                  </a:lnTo>
                  <a:lnTo>
                    <a:pt x="24" y="63"/>
                  </a:lnTo>
                  <a:lnTo>
                    <a:pt x="41" y="42"/>
                  </a:lnTo>
                  <a:lnTo>
                    <a:pt x="63" y="24"/>
                  </a:lnTo>
                  <a:lnTo>
                    <a:pt x="87" y="10"/>
                  </a:lnTo>
                  <a:lnTo>
                    <a:pt x="113" y="2"/>
                  </a:lnTo>
                  <a:lnTo>
                    <a:pt x="143" y="0"/>
                  </a:lnTo>
                  <a:lnTo>
                    <a:pt x="173" y="2"/>
                  </a:lnTo>
                  <a:lnTo>
                    <a:pt x="199" y="10"/>
                  </a:lnTo>
                  <a:lnTo>
                    <a:pt x="225" y="24"/>
                  </a:lnTo>
                  <a:lnTo>
                    <a:pt x="245" y="42"/>
                  </a:lnTo>
                  <a:lnTo>
                    <a:pt x="262" y="63"/>
                  </a:lnTo>
                  <a:lnTo>
                    <a:pt x="276" y="87"/>
                  </a:lnTo>
                  <a:lnTo>
                    <a:pt x="284" y="115"/>
                  </a:lnTo>
                  <a:lnTo>
                    <a:pt x="288" y="145"/>
                  </a:lnTo>
                  <a:lnTo>
                    <a:pt x="284" y="173"/>
                  </a:lnTo>
                  <a:lnTo>
                    <a:pt x="276" y="201"/>
                  </a:lnTo>
                  <a:lnTo>
                    <a:pt x="262" y="225"/>
                  </a:lnTo>
                  <a:lnTo>
                    <a:pt x="245" y="247"/>
                  </a:lnTo>
                  <a:lnTo>
                    <a:pt x="225" y="265"/>
                  </a:lnTo>
                  <a:lnTo>
                    <a:pt x="199" y="279"/>
                  </a:lnTo>
                  <a:lnTo>
                    <a:pt x="173" y="287"/>
                  </a:lnTo>
                  <a:lnTo>
                    <a:pt x="143" y="291"/>
                  </a:lnTo>
                  <a:lnTo>
                    <a:pt x="113" y="287"/>
                  </a:lnTo>
                  <a:lnTo>
                    <a:pt x="87" y="279"/>
                  </a:lnTo>
                  <a:lnTo>
                    <a:pt x="63" y="265"/>
                  </a:lnTo>
                  <a:lnTo>
                    <a:pt x="41" y="247"/>
                  </a:lnTo>
                  <a:lnTo>
                    <a:pt x="24" y="225"/>
                  </a:lnTo>
                  <a:lnTo>
                    <a:pt x="10" y="201"/>
                  </a:lnTo>
                  <a:lnTo>
                    <a:pt x="2" y="173"/>
                  </a:lnTo>
                  <a:lnTo>
                    <a:pt x="0" y="145"/>
                  </a:lnTo>
                </a:path>
              </a:pathLst>
            </a:custGeom>
            <a:noFill/>
            <a:ln w="12700">
              <a:solidFill>
                <a:srgbClr val="54823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4" name="Rectangle 7"/>
            <p:cNvSpPr>
              <a:spLocks noChangeArrowheads="1"/>
            </p:cNvSpPr>
            <p:nvPr/>
          </p:nvSpPr>
          <p:spPr bwMode="auto">
            <a:xfrm>
              <a:off x="5575" y="3738"/>
              <a:ext cx="67" cy="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1051029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0000">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14:bounceEnd="50000">
                                          <p:cBhvr additive="base">
                                            <p:cTn id="7" dur="500" fill="hold"/>
                                            <p:tgtEl>
                                              <p:spTgt spid="164"/>
                                            </p:tgtEl>
                                            <p:attrNameLst>
                                              <p:attrName>ppt_x</p:attrName>
                                            </p:attrNameLst>
                                          </p:cBhvr>
                                          <p:tavLst>
                                            <p:tav tm="0">
                                              <p:val>
                                                <p:strVal val="#ppt_x"/>
                                              </p:val>
                                            </p:tav>
                                            <p:tav tm="100000">
                                              <p:val>
                                                <p:strVal val="#ppt_x"/>
                                              </p:val>
                                            </p:tav>
                                          </p:tavLst>
                                        </p:anim>
                                        <p:anim calcmode="lin" valueType="num" p14:bounceEnd="50000">
                                          <p:cBhvr additive="base">
                                            <p:cTn id="8" dur="500" fill="hold"/>
                                            <p:tgtEl>
                                              <p:spTgt spid="16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173"/>
                                            </p:tgtEl>
                                            <p:attrNameLst>
                                              <p:attrName>style.visibility</p:attrName>
                                            </p:attrNameLst>
                                          </p:cBhvr>
                                          <p:to>
                                            <p:strVal val="visible"/>
                                          </p:to>
                                        </p:set>
                                        <p:animEffect transition="in" filter="fade">
                                          <p:cBhvr>
                                            <p:cTn id="12" dur="500"/>
                                            <p:tgtEl>
                                              <p:spTgt spid="173"/>
                                            </p:tgtEl>
                                          </p:cBhvr>
                                        </p:animEffect>
                                      </p:childTnLst>
                                    </p:cTn>
                                  </p:par>
                                </p:childTnLst>
                              </p:cTn>
                            </p:par>
                            <p:par>
                              <p:cTn id="13" fill="hold">
                                <p:stCondLst>
                                  <p:cond delay="1000"/>
                                </p:stCondLst>
                                <p:childTnLst>
                                  <p:par>
                                    <p:cTn id="14" presetID="63" presetClass="path" presetSubtype="0" accel="50000" decel="50000" fill="hold" nodeType="afterEffect">
                                      <p:stCondLst>
                                        <p:cond delay="0"/>
                                      </p:stCondLst>
                                      <p:childTnLst>
                                        <p:animMotion origin="layout" path="M 1.66667E-6 -1.11111E-6 L 0.23815 -0.03796 " pathEditMode="relative" rAng="0" ptsTypes="AA">
                                          <p:cBhvr>
                                            <p:cTn id="15" dur="1000" fill="hold"/>
                                            <p:tgtEl>
                                              <p:spTgt spid="156"/>
                                            </p:tgtEl>
                                            <p:attrNameLst>
                                              <p:attrName>ppt_x</p:attrName>
                                              <p:attrName>ppt_y</p:attrName>
                                            </p:attrNameLst>
                                          </p:cBhvr>
                                          <p:rCtr x="11901" y="-1898"/>
                                        </p:animMotion>
                                      </p:childTnLst>
                                    </p:cTn>
                                  </p:par>
                                </p:childTnLst>
                              </p:cTn>
                            </p:par>
                            <p:par>
                              <p:cTn id="16" fill="hold">
                                <p:stCondLst>
                                  <p:cond delay="2000"/>
                                </p:stCondLst>
                                <p:childTnLst>
                                  <p:par>
                                    <p:cTn id="17" presetID="2" presetClass="entr" presetSubtype="4" fill="hold" nodeType="afterEffect" p14:presetBounceEnd="50000">
                                      <p:stCondLst>
                                        <p:cond delay="0"/>
                                      </p:stCondLst>
                                      <p:childTnLst>
                                        <p:set>
                                          <p:cBhvr>
                                            <p:cTn id="18" dur="1" fill="hold">
                                              <p:stCondLst>
                                                <p:cond delay="0"/>
                                              </p:stCondLst>
                                            </p:cTn>
                                            <p:tgtEl>
                                              <p:spTgt spid="165"/>
                                            </p:tgtEl>
                                            <p:attrNameLst>
                                              <p:attrName>style.visibility</p:attrName>
                                            </p:attrNameLst>
                                          </p:cBhvr>
                                          <p:to>
                                            <p:strVal val="visible"/>
                                          </p:to>
                                        </p:set>
                                        <p:anim calcmode="lin" valueType="num" p14:bounceEnd="50000">
                                          <p:cBhvr additive="base">
                                            <p:cTn id="19" dur="500" fill="hold"/>
                                            <p:tgtEl>
                                              <p:spTgt spid="165"/>
                                            </p:tgtEl>
                                            <p:attrNameLst>
                                              <p:attrName>ppt_x</p:attrName>
                                            </p:attrNameLst>
                                          </p:cBhvr>
                                          <p:tavLst>
                                            <p:tav tm="0">
                                              <p:val>
                                                <p:strVal val="#ppt_x"/>
                                              </p:val>
                                            </p:tav>
                                            <p:tav tm="100000">
                                              <p:val>
                                                <p:strVal val="#ppt_x"/>
                                              </p:val>
                                            </p:tav>
                                          </p:tavLst>
                                        </p:anim>
                                        <p:anim calcmode="lin" valueType="num" p14:bounceEnd="50000">
                                          <p:cBhvr additive="base">
                                            <p:cTn id="20" dur="500" fill="hold"/>
                                            <p:tgtEl>
                                              <p:spTgt spid="165"/>
                                            </p:tgtEl>
                                            <p:attrNameLst>
                                              <p:attrName>ppt_y</p:attrName>
                                            </p:attrNameLst>
                                          </p:cBhvr>
                                          <p:tavLst>
                                            <p:tav tm="0">
                                              <p:val>
                                                <p:strVal val="1+#ppt_h/2"/>
                                              </p:val>
                                            </p:tav>
                                            <p:tav tm="100000">
                                              <p:val>
                                                <p:strVal val="#ppt_y"/>
                                              </p:val>
                                            </p:tav>
                                          </p:tavLst>
                                        </p:anim>
                                      </p:childTnLst>
                                    </p:cTn>
                                  </p:par>
                                </p:childTnLst>
                              </p:cTn>
                            </p:par>
                            <p:par>
                              <p:cTn id="21" fill="hold">
                                <p:stCondLst>
                                  <p:cond delay="2500"/>
                                </p:stCondLst>
                                <p:childTnLst>
                                  <p:par>
                                    <p:cTn id="22" presetID="10" presetClass="entr" presetSubtype="0" fill="hold" grpId="0" nodeType="afterEffect">
                                      <p:stCondLst>
                                        <p:cond delay="0"/>
                                      </p:stCondLst>
                                      <p:childTnLst>
                                        <p:set>
                                          <p:cBhvr>
                                            <p:cTn id="23" dur="1" fill="hold">
                                              <p:stCondLst>
                                                <p:cond delay="0"/>
                                              </p:stCondLst>
                                            </p:cTn>
                                            <p:tgtEl>
                                              <p:spTgt spid="174"/>
                                            </p:tgtEl>
                                            <p:attrNameLst>
                                              <p:attrName>style.visibility</p:attrName>
                                            </p:attrNameLst>
                                          </p:cBhvr>
                                          <p:to>
                                            <p:strVal val="visible"/>
                                          </p:to>
                                        </p:set>
                                        <p:animEffect transition="in" filter="fade">
                                          <p:cBhvr>
                                            <p:cTn id="24" dur="500"/>
                                            <p:tgtEl>
                                              <p:spTgt spid="174"/>
                                            </p:tgtEl>
                                          </p:cBhvr>
                                        </p:animEffect>
                                      </p:childTnLst>
                                    </p:cTn>
                                  </p:par>
                                </p:childTnLst>
                              </p:cTn>
                            </p:par>
                            <p:par>
                              <p:cTn id="25" fill="hold">
                                <p:stCondLst>
                                  <p:cond delay="3000"/>
                                </p:stCondLst>
                                <p:childTnLst>
                                  <p:par>
                                    <p:cTn id="26" presetID="63" presetClass="path" presetSubtype="0" accel="50000" decel="50000" fill="hold" nodeType="afterEffect">
                                      <p:stCondLst>
                                        <p:cond delay="0"/>
                                      </p:stCondLst>
                                      <p:childTnLst>
                                        <p:animMotion origin="layout" path="M -4.16667E-6 -3.7037E-7 L 0.4642 0.00255 " pathEditMode="relative" rAng="0" ptsTypes="AA">
                                          <p:cBhvr>
                                            <p:cTn id="27" dur="1000" fill="hold"/>
                                            <p:tgtEl>
                                              <p:spTgt spid="150"/>
                                            </p:tgtEl>
                                            <p:attrNameLst>
                                              <p:attrName>ppt_x</p:attrName>
                                              <p:attrName>ppt_y</p:attrName>
                                            </p:attrNameLst>
                                          </p:cBhvr>
                                          <p:rCtr x="23203" y="116"/>
                                        </p:animMotion>
                                      </p:childTnLst>
                                    </p:cTn>
                                  </p:par>
                                </p:childTnLst>
                              </p:cTn>
                            </p:par>
                            <p:par>
                              <p:cTn id="28" fill="hold">
                                <p:stCondLst>
                                  <p:cond delay="4000"/>
                                </p:stCondLst>
                                <p:childTnLst>
                                  <p:par>
                                    <p:cTn id="29" presetID="2" presetClass="entr" presetSubtype="4" fill="hold" nodeType="afterEffect" p14:presetBounceEnd="50000">
                                      <p:stCondLst>
                                        <p:cond delay="0"/>
                                      </p:stCondLst>
                                      <p:childTnLst>
                                        <p:set>
                                          <p:cBhvr>
                                            <p:cTn id="30" dur="1" fill="hold">
                                              <p:stCondLst>
                                                <p:cond delay="0"/>
                                              </p:stCondLst>
                                            </p:cTn>
                                            <p:tgtEl>
                                              <p:spTgt spid="166"/>
                                            </p:tgtEl>
                                            <p:attrNameLst>
                                              <p:attrName>style.visibility</p:attrName>
                                            </p:attrNameLst>
                                          </p:cBhvr>
                                          <p:to>
                                            <p:strVal val="visible"/>
                                          </p:to>
                                        </p:set>
                                        <p:anim calcmode="lin" valueType="num" p14:bounceEnd="50000">
                                          <p:cBhvr additive="base">
                                            <p:cTn id="31" dur="500" fill="hold"/>
                                            <p:tgtEl>
                                              <p:spTgt spid="166"/>
                                            </p:tgtEl>
                                            <p:attrNameLst>
                                              <p:attrName>ppt_x</p:attrName>
                                            </p:attrNameLst>
                                          </p:cBhvr>
                                          <p:tavLst>
                                            <p:tav tm="0">
                                              <p:val>
                                                <p:strVal val="#ppt_x"/>
                                              </p:val>
                                            </p:tav>
                                            <p:tav tm="100000">
                                              <p:val>
                                                <p:strVal val="#ppt_x"/>
                                              </p:val>
                                            </p:tav>
                                          </p:tavLst>
                                        </p:anim>
                                        <p:anim calcmode="lin" valueType="num" p14:bounceEnd="50000">
                                          <p:cBhvr additive="base">
                                            <p:cTn id="32" dur="500" fill="hold"/>
                                            <p:tgtEl>
                                              <p:spTgt spid="166"/>
                                            </p:tgtEl>
                                            <p:attrNameLst>
                                              <p:attrName>ppt_y</p:attrName>
                                            </p:attrNameLst>
                                          </p:cBhvr>
                                          <p:tavLst>
                                            <p:tav tm="0">
                                              <p:val>
                                                <p:strVal val="1+#ppt_h/2"/>
                                              </p:val>
                                            </p:tav>
                                            <p:tav tm="100000">
                                              <p:val>
                                                <p:strVal val="#ppt_y"/>
                                              </p:val>
                                            </p:tav>
                                          </p:tavLst>
                                        </p:anim>
                                      </p:childTnLst>
                                    </p:cTn>
                                  </p:par>
                                </p:childTnLst>
                              </p:cTn>
                            </p:par>
                            <p:par>
                              <p:cTn id="33" fill="hold">
                                <p:stCondLst>
                                  <p:cond delay="4500"/>
                                </p:stCondLst>
                                <p:childTnLst>
                                  <p:par>
                                    <p:cTn id="34" presetID="10" presetClass="entr" presetSubtype="0" fill="hold" grpId="0" nodeType="after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fade">
                                          <p:cBhvr>
                                            <p:cTn id="36" dur="500"/>
                                            <p:tgtEl>
                                              <p:spTgt spid="175"/>
                                            </p:tgtEl>
                                          </p:cBhvr>
                                        </p:animEffect>
                                      </p:childTnLst>
                                    </p:cTn>
                                  </p:par>
                                </p:childTnLst>
                              </p:cTn>
                            </p:par>
                            <p:par>
                              <p:cTn id="37" fill="hold">
                                <p:stCondLst>
                                  <p:cond delay="5000"/>
                                </p:stCondLst>
                                <p:childTnLst>
                                  <p:par>
                                    <p:cTn id="38" presetID="63" presetClass="path" presetSubtype="0" accel="50000" decel="50000" fill="hold" nodeType="afterEffect">
                                      <p:stCondLst>
                                        <p:cond delay="0"/>
                                      </p:stCondLst>
                                      <p:childTnLst>
                                        <p:animMotion origin="layout" path="M 8.33333E-7 1.11111E-6 L 0.41016 0.00185 " pathEditMode="relative" rAng="0" ptsTypes="AA">
                                          <p:cBhvr>
                                            <p:cTn id="39" dur="1000" fill="hold"/>
                                            <p:tgtEl>
                                              <p:spTgt spid="148"/>
                                            </p:tgtEl>
                                            <p:attrNameLst>
                                              <p:attrName>ppt_x</p:attrName>
                                              <p:attrName>ppt_y</p:attrName>
                                            </p:attrNameLst>
                                          </p:cBhvr>
                                          <p:rCtr x="20508" y="93"/>
                                        </p:animMotion>
                                      </p:childTnLst>
                                    </p:cTn>
                                  </p:par>
                                </p:childTnLst>
                              </p:cTn>
                            </p:par>
                            <p:par>
                              <p:cTn id="40" fill="hold">
                                <p:stCondLst>
                                  <p:cond delay="6000"/>
                                </p:stCondLst>
                                <p:childTnLst>
                                  <p:par>
                                    <p:cTn id="41" presetID="2" presetClass="entr" presetSubtype="4" fill="hold" nodeType="afterEffect" p14:presetBounceEnd="50000">
                                      <p:stCondLst>
                                        <p:cond delay="0"/>
                                      </p:stCondLst>
                                      <p:childTnLst>
                                        <p:set>
                                          <p:cBhvr>
                                            <p:cTn id="42" dur="1" fill="hold">
                                              <p:stCondLst>
                                                <p:cond delay="0"/>
                                              </p:stCondLst>
                                            </p:cTn>
                                            <p:tgtEl>
                                              <p:spTgt spid="167"/>
                                            </p:tgtEl>
                                            <p:attrNameLst>
                                              <p:attrName>style.visibility</p:attrName>
                                            </p:attrNameLst>
                                          </p:cBhvr>
                                          <p:to>
                                            <p:strVal val="visible"/>
                                          </p:to>
                                        </p:set>
                                        <p:anim calcmode="lin" valueType="num" p14:bounceEnd="50000">
                                          <p:cBhvr additive="base">
                                            <p:cTn id="43" dur="500" fill="hold"/>
                                            <p:tgtEl>
                                              <p:spTgt spid="167"/>
                                            </p:tgtEl>
                                            <p:attrNameLst>
                                              <p:attrName>ppt_x</p:attrName>
                                            </p:attrNameLst>
                                          </p:cBhvr>
                                          <p:tavLst>
                                            <p:tav tm="0">
                                              <p:val>
                                                <p:strVal val="#ppt_x"/>
                                              </p:val>
                                            </p:tav>
                                            <p:tav tm="100000">
                                              <p:val>
                                                <p:strVal val="#ppt_x"/>
                                              </p:val>
                                            </p:tav>
                                          </p:tavLst>
                                        </p:anim>
                                        <p:anim calcmode="lin" valueType="num" p14:bounceEnd="50000">
                                          <p:cBhvr additive="base">
                                            <p:cTn id="44" dur="500" fill="hold"/>
                                            <p:tgtEl>
                                              <p:spTgt spid="167"/>
                                            </p:tgtEl>
                                            <p:attrNameLst>
                                              <p:attrName>ppt_y</p:attrName>
                                            </p:attrNameLst>
                                          </p:cBhvr>
                                          <p:tavLst>
                                            <p:tav tm="0">
                                              <p:val>
                                                <p:strVal val="1+#ppt_h/2"/>
                                              </p:val>
                                            </p:tav>
                                            <p:tav tm="100000">
                                              <p:val>
                                                <p:strVal val="#ppt_y"/>
                                              </p:val>
                                            </p:tav>
                                          </p:tavLst>
                                        </p:anim>
                                      </p:childTnLst>
                                    </p:cTn>
                                  </p:par>
                                </p:childTnLst>
                              </p:cTn>
                            </p:par>
                            <p:par>
                              <p:cTn id="45" fill="hold">
                                <p:stCondLst>
                                  <p:cond delay="6500"/>
                                </p:stCondLst>
                                <p:childTnLst>
                                  <p:par>
                                    <p:cTn id="46" presetID="10" presetClass="entr" presetSubtype="0" fill="hold" grpId="0" nodeType="afterEffect">
                                      <p:stCondLst>
                                        <p:cond delay="0"/>
                                      </p:stCondLst>
                                      <p:childTnLst>
                                        <p:set>
                                          <p:cBhvr>
                                            <p:cTn id="47" dur="1" fill="hold">
                                              <p:stCondLst>
                                                <p:cond delay="0"/>
                                              </p:stCondLst>
                                            </p:cTn>
                                            <p:tgtEl>
                                              <p:spTgt spid="176"/>
                                            </p:tgtEl>
                                            <p:attrNameLst>
                                              <p:attrName>style.visibility</p:attrName>
                                            </p:attrNameLst>
                                          </p:cBhvr>
                                          <p:to>
                                            <p:strVal val="visible"/>
                                          </p:to>
                                        </p:set>
                                        <p:animEffect transition="in" filter="fade">
                                          <p:cBhvr>
                                            <p:cTn id="48" dur="500"/>
                                            <p:tgtEl>
                                              <p:spTgt spid="176"/>
                                            </p:tgtEl>
                                          </p:cBhvr>
                                        </p:animEffect>
                                      </p:childTnLst>
                                    </p:cTn>
                                  </p:par>
                                </p:childTnLst>
                              </p:cTn>
                            </p:par>
                            <p:par>
                              <p:cTn id="49" fill="hold">
                                <p:stCondLst>
                                  <p:cond delay="7000"/>
                                </p:stCondLst>
                                <p:childTnLst>
                                  <p:par>
                                    <p:cTn id="50" presetID="63" presetClass="path" presetSubtype="0" accel="50000" decel="50000" fill="hold" nodeType="afterEffect">
                                      <p:stCondLst>
                                        <p:cond delay="0"/>
                                      </p:stCondLst>
                                      <p:childTnLst>
                                        <p:animMotion origin="layout" path="M 8.33333E-7 -2.59259E-6 L 0.27682 -0.02893 " pathEditMode="relative" rAng="0" ptsTypes="AA">
                                          <p:cBhvr>
                                            <p:cTn id="51" dur="1000" fill="hold"/>
                                            <p:tgtEl>
                                              <p:spTgt spid="149"/>
                                            </p:tgtEl>
                                            <p:attrNameLst>
                                              <p:attrName>ppt_x</p:attrName>
                                              <p:attrName>ppt_y</p:attrName>
                                            </p:attrNameLst>
                                          </p:cBhvr>
                                          <p:rCtr x="13841" y="-1458"/>
                                        </p:animMotion>
                                      </p:childTnLst>
                                    </p:cTn>
                                  </p:par>
                                </p:childTnLst>
                              </p:cTn>
                            </p:par>
                            <p:par>
                              <p:cTn id="52" fill="hold">
                                <p:stCondLst>
                                  <p:cond delay="8000"/>
                                </p:stCondLst>
                                <p:childTnLst>
                                  <p:par>
                                    <p:cTn id="53" presetID="2" presetClass="entr" presetSubtype="4" fill="hold" nodeType="afterEffect" p14:presetBounceEnd="50000">
                                      <p:stCondLst>
                                        <p:cond delay="0"/>
                                      </p:stCondLst>
                                      <p:childTnLst>
                                        <p:set>
                                          <p:cBhvr>
                                            <p:cTn id="54" dur="1" fill="hold">
                                              <p:stCondLst>
                                                <p:cond delay="0"/>
                                              </p:stCondLst>
                                            </p:cTn>
                                            <p:tgtEl>
                                              <p:spTgt spid="168"/>
                                            </p:tgtEl>
                                            <p:attrNameLst>
                                              <p:attrName>style.visibility</p:attrName>
                                            </p:attrNameLst>
                                          </p:cBhvr>
                                          <p:to>
                                            <p:strVal val="visible"/>
                                          </p:to>
                                        </p:set>
                                        <p:anim calcmode="lin" valueType="num" p14:bounceEnd="50000">
                                          <p:cBhvr additive="base">
                                            <p:cTn id="55" dur="500" fill="hold"/>
                                            <p:tgtEl>
                                              <p:spTgt spid="168"/>
                                            </p:tgtEl>
                                            <p:attrNameLst>
                                              <p:attrName>ppt_x</p:attrName>
                                            </p:attrNameLst>
                                          </p:cBhvr>
                                          <p:tavLst>
                                            <p:tav tm="0">
                                              <p:val>
                                                <p:strVal val="#ppt_x"/>
                                              </p:val>
                                            </p:tav>
                                            <p:tav tm="100000">
                                              <p:val>
                                                <p:strVal val="#ppt_x"/>
                                              </p:val>
                                            </p:tav>
                                          </p:tavLst>
                                        </p:anim>
                                        <p:anim calcmode="lin" valueType="num" p14:bounceEnd="50000">
                                          <p:cBhvr additive="base">
                                            <p:cTn id="56" dur="500" fill="hold"/>
                                            <p:tgtEl>
                                              <p:spTgt spid="168"/>
                                            </p:tgtEl>
                                            <p:attrNameLst>
                                              <p:attrName>ppt_y</p:attrName>
                                            </p:attrNameLst>
                                          </p:cBhvr>
                                          <p:tavLst>
                                            <p:tav tm="0">
                                              <p:val>
                                                <p:strVal val="1+#ppt_h/2"/>
                                              </p:val>
                                            </p:tav>
                                            <p:tav tm="100000">
                                              <p:val>
                                                <p:strVal val="#ppt_y"/>
                                              </p:val>
                                            </p:tav>
                                          </p:tavLst>
                                        </p:anim>
                                      </p:childTnLst>
                                    </p:cTn>
                                  </p:par>
                                </p:childTnLst>
                              </p:cTn>
                            </p:par>
                            <p:par>
                              <p:cTn id="57" fill="hold">
                                <p:stCondLst>
                                  <p:cond delay="8500"/>
                                </p:stCondLst>
                                <p:childTnLst>
                                  <p:par>
                                    <p:cTn id="58" presetID="10" presetClass="entr" presetSubtype="0" fill="hold" grpId="0" nodeType="afterEffect">
                                      <p:stCondLst>
                                        <p:cond delay="0"/>
                                      </p:stCondLst>
                                      <p:childTnLst>
                                        <p:set>
                                          <p:cBhvr>
                                            <p:cTn id="59" dur="1" fill="hold">
                                              <p:stCondLst>
                                                <p:cond delay="0"/>
                                              </p:stCondLst>
                                            </p:cTn>
                                            <p:tgtEl>
                                              <p:spTgt spid="177"/>
                                            </p:tgtEl>
                                            <p:attrNameLst>
                                              <p:attrName>style.visibility</p:attrName>
                                            </p:attrNameLst>
                                          </p:cBhvr>
                                          <p:to>
                                            <p:strVal val="visible"/>
                                          </p:to>
                                        </p:set>
                                        <p:animEffect transition="in" filter="fade">
                                          <p:cBhvr>
                                            <p:cTn id="60" dur="500"/>
                                            <p:tgtEl>
                                              <p:spTgt spid="177"/>
                                            </p:tgtEl>
                                          </p:cBhvr>
                                        </p:animEffect>
                                      </p:childTnLst>
                                    </p:cTn>
                                  </p:par>
                                </p:childTnLst>
                              </p:cTn>
                            </p:par>
                            <p:par>
                              <p:cTn id="61" fill="hold">
                                <p:stCondLst>
                                  <p:cond delay="9000"/>
                                </p:stCondLst>
                                <p:childTnLst>
                                  <p:par>
                                    <p:cTn id="62" presetID="63" presetClass="path" presetSubtype="0" accel="50000" decel="50000" fill="hold" nodeType="afterEffect">
                                      <p:stCondLst>
                                        <p:cond delay="0"/>
                                      </p:stCondLst>
                                      <p:childTnLst>
                                        <p:animMotion origin="layout" path="M -1.25E-6 7.40741E-7 L 0.10912 -0.05972 " pathEditMode="relative" rAng="0" ptsTypes="AA">
                                          <p:cBhvr>
                                            <p:cTn id="63" dur="1000" fill="hold"/>
                                            <p:tgtEl>
                                              <p:spTgt spid="147"/>
                                            </p:tgtEl>
                                            <p:attrNameLst>
                                              <p:attrName>ppt_x</p:attrName>
                                              <p:attrName>ppt_y</p:attrName>
                                            </p:attrNameLst>
                                          </p:cBhvr>
                                          <p:rCtr x="5456" y="-2986"/>
                                        </p:animMotion>
                                      </p:childTnLst>
                                    </p:cTn>
                                  </p:par>
                                </p:childTnLst>
                              </p:cTn>
                            </p:par>
                            <p:par>
                              <p:cTn id="64" fill="hold">
                                <p:stCondLst>
                                  <p:cond delay="10000"/>
                                </p:stCondLst>
                                <p:childTnLst>
                                  <p:par>
                                    <p:cTn id="65" presetID="2" presetClass="entr" presetSubtype="4" fill="hold" nodeType="afterEffect" p14:presetBounceEnd="50000">
                                      <p:stCondLst>
                                        <p:cond delay="0"/>
                                      </p:stCondLst>
                                      <p:childTnLst>
                                        <p:set>
                                          <p:cBhvr>
                                            <p:cTn id="66" dur="1" fill="hold">
                                              <p:stCondLst>
                                                <p:cond delay="0"/>
                                              </p:stCondLst>
                                            </p:cTn>
                                            <p:tgtEl>
                                              <p:spTgt spid="169"/>
                                            </p:tgtEl>
                                            <p:attrNameLst>
                                              <p:attrName>style.visibility</p:attrName>
                                            </p:attrNameLst>
                                          </p:cBhvr>
                                          <p:to>
                                            <p:strVal val="visible"/>
                                          </p:to>
                                        </p:set>
                                        <p:anim calcmode="lin" valueType="num" p14:bounceEnd="50000">
                                          <p:cBhvr additive="base">
                                            <p:cTn id="67" dur="500" fill="hold"/>
                                            <p:tgtEl>
                                              <p:spTgt spid="169"/>
                                            </p:tgtEl>
                                            <p:attrNameLst>
                                              <p:attrName>ppt_x</p:attrName>
                                            </p:attrNameLst>
                                          </p:cBhvr>
                                          <p:tavLst>
                                            <p:tav tm="0">
                                              <p:val>
                                                <p:strVal val="#ppt_x"/>
                                              </p:val>
                                            </p:tav>
                                            <p:tav tm="100000">
                                              <p:val>
                                                <p:strVal val="#ppt_x"/>
                                              </p:val>
                                            </p:tav>
                                          </p:tavLst>
                                        </p:anim>
                                        <p:anim calcmode="lin" valueType="num" p14:bounceEnd="50000">
                                          <p:cBhvr additive="base">
                                            <p:cTn id="68" dur="500" fill="hold"/>
                                            <p:tgtEl>
                                              <p:spTgt spid="169"/>
                                            </p:tgtEl>
                                            <p:attrNameLst>
                                              <p:attrName>ppt_y</p:attrName>
                                            </p:attrNameLst>
                                          </p:cBhvr>
                                          <p:tavLst>
                                            <p:tav tm="0">
                                              <p:val>
                                                <p:strVal val="1+#ppt_h/2"/>
                                              </p:val>
                                            </p:tav>
                                            <p:tav tm="100000">
                                              <p:val>
                                                <p:strVal val="#ppt_y"/>
                                              </p:val>
                                            </p:tav>
                                          </p:tavLst>
                                        </p:anim>
                                      </p:childTnLst>
                                    </p:cTn>
                                  </p:par>
                                </p:childTnLst>
                              </p:cTn>
                            </p:par>
                            <p:par>
                              <p:cTn id="69" fill="hold">
                                <p:stCondLst>
                                  <p:cond delay="10500"/>
                                </p:stCondLst>
                                <p:childTnLst>
                                  <p:par>
                                    <p:cTn id="70" presetID="10" presetClass="entr" presetSubtype="0" fill="hold" grpId="0" nodeType="afterEffect">
                                      <p:stCondLst>
                                        <p:cond delay="0"/>
                                      </p:stCondLst>
                                      <p:childTnLst>
                                        <p:set>
                                          <p:cBhvr>
                                            <p:cTn id="71" dur="1" fill="hold">
                                              <p:stCondLst>
                                                <p:cond delay="0"/>
                                              </p:stCondLst>
                                            </p:cTn>
                                            <p:tgtEl>
                                              <p:spTgt spid="178"/>
                                            </p:tgtEl>
                                            <p:attrNameLst>
                                              <p:attrName>style.visibility</p:attrName>
                                            </p:attrNameLst>
                                          </p:cBhvr>
                                          <p:to>
                                            <p:strVal val="visible"/>
                                          </p:to>
                                        </p:set>
                                        <p:animEffect transition="in" filter="fade">
                                          <p:cBhvr>
                                            <p:cTn id="72" dur="500"/>
                                            <p:tgtEl>
                                              <p:spTgt spid="178"/>
                                            </p:tgtEl>
                                          </p:cBhvr>
                                        </p:animEffect>
                                      </p:childTnLst>
                                    </p:cTn>
                                  </p:par>
                                </p:childTnLst>
                              </p:cTn>
                            </p:par>
                            <p:par>
                              <p:cTn id="73" fill="hold">
                                <p:stCondLst>
                                  <p:cond delay="11000"/>
                                </p:stCondLst>
                                <p:childTnLst>
                                  <p:par>
                                    <p:cTn id="74" presetID="63" presetClass="path" presetSubtype="0" accel="50000" decel="50000" fill="hold" nodeType="afterEffect">
                                      <p:stCondLst>
                                        <p:cond delay="0"/>
                                      </p:stCondLst>
                                      <p:childTnLst>
                                        <p:animMotion origin="layout" path="M 5.55112E-17 3.7037E-6 L 0.36966 -0.02408 " pathEditMode="relative" rAng="0" ptsTypes="AA">
                                          <p:cBhvr>
                                            <p:cTn id="75" dur="1000" fill="hold"/>
                                            <p:tgtEl>
                                              <p:spTgt spid="144"/>
                                            </p:tgtEl>
                                            <p:attrNameLst>
                                              <p:attrName>ppt_x</p:attrName>
                                              <p:attrName>ppt_y</p:attrName>
                                            </p:attrNameLst>
                                          </p:cBhvr>
                                          <p:rCtr x="18477" y="-1204"/>
                                        </p:animMotion>
                                      </p:childTnLst>
                                    </p:cTn>
                                  </p:par>
                                </p:childTnLst>
                              </p:cTn>
                            </p:par>
                            <p:par>
                              <p:cTn id="76" fill="hold">
                                <p:stCondLst>
                                  <p:cond delay="12000"/>
                                </p:stCondLst>
                                <p:childTnLst>
                                  <p:par>
                                    <p:cTn id="77" presetID="2" presetClass="entr" presetSubtype="4" fill="hold" nodeType="afterEffect" p14:presetBounceEnd="50000">
                                      <p:stCondLst>
                                        <p:cond delay="0"/>
                                      </p:stCondLst>
                                      <p:childTnLst>
                                        <p:set>
                                          <p:cBhvr>
                                            <p:cTn id="78" dur="1" fill="hold">
                                              <p:stCondLst>
                                                <p:cond delay="0"/>
                                              </p:stCondLst>
                                            </p:cTn>
                                            <p:tgtEl>
                                              <p:spTgt spid="170"/>
                                            </p:tgtEl>
                                            <p:attrNameLst>
                                              <p:attrName>style.visibility</p:attrName>
                                            </p:attrNameLst>
                                          </p:cBhvr>
                                          <p:to>
                                            <p:strVal val="visible"/>
                                          </p:to>
                                        </p:set>
                                        <p:anim calcmode="lin" valueType="num" p14:bounceEnd="50000">
                                          <p:cBhvr additive="base">
                                            <p:cTn id="79" dur="500" fill="hold"/>
                                            <p:tgtEl>
                                              <p:spTgt spid="170"/>
                                            </p:tgtEl>
                                            <p:attrNameLst>
                                              <p:attrName>ppt_x</p:attrName>
                                            </p:attrNameLst>
                                          </p:cBhvr>
                                          <p:tavLst>
                                            <p:tav tm="0">
                                              <p:val>
                                                <p:strVal val="#ppt_x"/>
                                              </p:val>
                                            </p:tav>
                                            <p:tav tm="100000">
                                              <p:val>
                                                <p:strVal val="#ppt_x"/>
                                              </p:val>
                                            </p:tav>
                                          </p:tavLst>
                                        </p:anim>
                                        <p:anim calcmode="lin" valueType="num" p14:bounceEnd="50000">
                                          <p:cBhvr additive="base">
                                            <p:cTn id="80" dur="500" fill="hold"/>
                                            <p:tgtEl>
                                              <p:spTgt spid="170"/>
                                            </p:tgtEl>
                                            <p:attrNameLst>
                                              <p:attrName>ppt_y</p:attrName>
                                            </p:attrNameLst>
                                          </p:cBhvr>
                                          <p:tavLst>
                                            <p:tav tm="0">
                                              <p:val>
                                                <p:strVal val="1+#ppt_h/2"/>
                                              </p:val>
                                            </p:tav>
                                            <p:tav tm="100000">
                                              <p:val>
                                                <p:strVal val="#ppt_y"/>
                                              </p:val>
                                            </p:tav>
                                          </p:tavLst>
                                        </p:anim>
                                      </p:childTnLst>
                                    </p:cTn>
                                  </p:par>
                                </p:childTnLst>
                              </p:cTn>
                            </p:par>
                            <p:par>
                              <p:cTn id="81" fill="hold">
                                <p:stCondLst>
                                  <p:cond delay="12500"/>
                                </p:stCondLst>
                                <p:childTnLst>
                                  <p:par>
                                    <p:cTn id="82" presetID="10" presetClass="entr" presetSubtype="0" fill="hold" grpId="0" nodeType="afterEffect">
                                      <p:stCondLst>
                                        <p:cond delay="0"/>
                                      </p:stCondLst>
                                      <p:childTnLst>
                                        <p:set>
                                          <p:cBhvr>
                                            <p:cTn id="83" dur="1" fill="hold">
                                              <p:stCondLst>
                                                <p:cond delay="0"/>
                                              </p:stCondLst>
                                            </p:cTn>
                                            <p:tgtEl>
                                              <p:spTgt spid="179"/>
                                            </p:tgtEl>
                                            <p:attrNameLst>
                                              <p:attrName>style.visibility</p:attrName>
                                            </p:attrNameLst>
                                          </p:cBhvr>
                                          <p:to>
                                            <p:strVal val="visible"/>
                                          </p:to>
                                        </p:set>
                                        <p:animEffect transition="in" filter="fade">
                                          <p:cBhvr>
                                            <p:cTn id="84" dur="500"/>
                                            <p:tgtEl>
                                              <p:spTgt spid="179"/>
                                            </p:tgtEl>
                                          </p:cBhvr>
                                        </p:animEffect>
                                      </p:childTnLst>
                                    </p:cTn>
                                  </p:par>
                                </p:childTnLst>
                              </p:cTn>
                            </p:par>
                            <p:par>
                              <p:cTn id="85" fill="hold">
                                <p:stCondLst>
                                  <p:cond delay="13000"/>
                                </p:stCondLst>
                                <p:childTnLst>
                                  <p:par>
                                    <p:cTn id="86" presetID="63" presetClass="path" presetSubtype="0" accel="50000" decel="50000" fill="hold" nodeType="afterEffect">
                                      <p:stCondLst>
                                        <p:cond delay="0"/>
                                      </p:stCondLst>
                                      <p:childTnLst>
                                        <p:animMotion origin="layout" path="M 1.66667E-6 1.11111E-6 L 0.15013 -0.0625 " pathEditMode="relative" rAng="0" ptsTypes="AA">
                                          <p:cBhvr>
                                            <p:cTn id="87" dur="1000" fill="hold"/>
                                            <p:tgtEl>
                                              <p:spTgt spid="145"/>
                                            </p:tgtEl>
                                            <p:attrNameLst>
                                              <p:attrName>ppt_x</p:attrName>
                                              <p:attrName>ppt_y</p:attrName>
                                            </p:attrNameLst>
                                          </p:cBhvr>
                                          <p:rCtr x="7500" y="-3125"/>
                                        </p:animMotion>
                                      </p:childTnLst>
                                    </p:cTn>
                                  </p:par>
                                </p:childTnLst>
                              </p:cTn>
                            </p:par>
                            <p:par>
                              <p:cTn id="88" fill="hold">
                                <p:stCondLst>
                                  <p:cond delay="14000"/>
                                </p:stCondLst>
                                <p:childTnLst>
                                  <p:par>
                                    <p:cTn id="89" presetID="2" presetClass="entr" presetSubtype="4" fill="hold" nodeType="afterEffect" p14:presetBounceEnd="56000">
                                      <p:stCondLst>
                                        <p:cond delay="0"/>
                                      </p:stCondLst>
                                      <p:childTnLst>
                                        <p:set>
                                          <p:cBhvr>
                                            <p:cTn id="90" dur="1" fill="hold">
                                              <p:stCondLst>
                                                <p:cond delay="0"/>
                                              </p:stCondLst>
                                            </p:cTn>
                                            <p:tgtEl>
                                              <p:spTgt spid="4"/>
                                            </p:tgtEl>
                                            <p:attrNameLst>
                                              <p:attrName>style.visibility</p:attrName>
                                            </p:attrNameLst>
                                          </p:cBhvr>
                                          <p:to>
                                            <p:strVal val="visible"/>
                                          </p:to>
                                        </p:set>
                                        <p:anim calcmode="lin" valueType="num" p14:bounceEnd="56000">
                                          <p:cBhvr additive="base">
                                            <p:cTn id="91" dur="500" fill="hold"/>
                                            <p:tgtEl>
                                              <p:spTgt spid="4"/>
                                            </p:tgtEl>
                                            <p:attrNameLst>
                                              <p:attrName>ppt_x</p:attrName>
                                            </p:attrNameLst>
                                          </p:cBhvr>
                                          <p:tavLst>
                                            <p:tav tm="0">
                                              <p:val>
                                                <p:strVal val="#ppt_x"/>
                                              </p:val>
                                            </p:tav>
                                            <p:tav tm="100000">
                                              <p:val>
                                                <p:strVal val="#ppt_x"/>
                                              </p:val>
                                            </p:tav>
                                          </p:tavLst>
                                        </p:anim>
                                        <p:anim calcmode="lin" valueType="num" p14:bounceEnd="56000">
                                          <p:cBhvr additive="base">
                                            <p:cTn id="92" dur="500" fill="hold"/>
                                            <p:tgtEl>
                                              <p:spTgt spid="4"/>
                                            </p:tgtEl>
                                            <p:attrNameLst>
                                              <p:attrName>ppt_y</p:attrName>
                                            </p:attrNameLst>
                                          </p:cBhvr>
                                          <p:tavLst>
                                            <p:tav tm="0">
                                              <p:val>
                                                <p:strVal val="1+#ppt_h/2"/>
                                              </p:val>
                                            </p:tav>
                                            <p:tav tm="100000">
                                              <p:val>
                                                <p:strVal val="#ppt_y"/>
                                              </p:val>
                                            </p:tav>
                                          </p:tavLst>
                                        </p:anim>
                                      </p:childTnLst>
                                    </p:cTn>
                                  </p:par>
                                </p:childTnLst>
                              </p:cTn>
                            </p:par>
                            <p:par>
                              <p:cTn id="93" fill="hold">
                                <p:stCondLst>
                                  <p:cond delay="14500"/>
                                </p:stCondLst>
                                <p:childTnLst>
                                  <p:par>
                                    <p:cTn id="94" presetID="10" presetClass="entr" presetSubtype="0" fill="hold" grpId="0" nodeType="afterEffect">
                                      <p:stCondLst>
                                        <p:cond delay="0"/>
                                      </p:stCondLst>
                                      <p:childTnLst>
                                        <p:set>
                                          <p:cBhvr>
                                            <p:cTn id="95" dur="1" fill="hold">
                                              <p:stCondLst>
                                                <p:cond delay="0"/>
                                              </p:stCondLst>
                                            </p:cTn>
                                            <p:tgtEl>
                                              <p:spTgt spid="181"/>
                                            </p:tgtEl>
                                            <p:attrNameLst>
                                              <p:attrName>style.visibility</p:attrName>
                                            </p:attrNameLst>
                                          </p:cBhvr>
                                          <p:to>
                                            <p:strVal val="visible"/>
                                          </p:to>
                                        </p:set>
                                        <p:animEffect transition="in" filter="fade">
                                          <p:cBhvr>
                                            <p:cTn id="96" dur="500"/>
                                            <p:tgtEl>
                                              <p:spTgt spid="181"/>
                                            </p:tgtEl>
                                          </p:cBhvr>
                                        </p:animEffect>
                                      </p:childTnLst>
                                    </p:cTn>
                                  </p:par>
                                </p:childTnLst>
                              </p:cTn>
                            </p:par>
                            <p:par>
                              <p:cTn id="97" fill="hold">
                                <p:stCondLst>
                                  <p:cond delay="15000"/>
                                </p:stCondLst>
                                <p:childTnLst>
                                  <p:par>
                                    <p:cTn id="98" presetID="63" presetClass="path" presetSubtype="0" accel="50000" decel="50000" fill="hold" nodeType="afterEffect">
                                      <p:stCondLst>
                                        <p:cond delay="0"/>
                                      </p:stCondLst>
                                      <p:childTnLst>
                                        <p:animMotion origin="layout" path="M -1.66667E-6 -4.81481E-6 L 0.29336 -0.15393 " pathEditMode="relative" rAng="0" ptsTypes="AA">
                                          <p:cBhvr>
                                            <p:cTn id="99" dur="1000" fill="hold"/>
                                            <p:tgtEl>
                                              <p:spTgt spid="151"/>
                                            </p:tgtEl>
                                            <p:attrNameLst>
                                              <p:attrName>ppt_x</p:attrName>
                                              <p:attrName>ppt_y</p:attrName>
                                            </p:attrNameLst>
                                          </p:cBhvr>
                                          <p:rCtr x="14661" y="-7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 grpId="0" animBg="1"/>
          <p:bldP spid="174" grpId="0" animBg="1"/>
          <p:bldP spid="175" grpId="0" animBg="1"/>
          <p:bldP spid="176" grpId="0" animBg="1"/>
          <p:bldP spid="177" grpId="0" animBg="1"/>
          <p:bldP spid="178" grpId="0" animBg="1"/>
          <p:bldP spid="179" grpId="0" animBg="1"/>
          <p:bldP spid="18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64"/>
                                            </p:tgtEl>
                                            <p:attrNameLst>
                                              <p:attrName>style.visibility</p:attrName>
                                            </p:attrNameLst>
                                          </p:cBhvr>
                                          <p:to>
                                            <p:strVal val="visible"/>
                                          </p:to>
                                        </p:set>
                                        <p:anim calcmode="lin" valueType="num">
                                          <p:cBhvr additive="base">
                                            <p:cTn id="7" dur="500" fill="hold"/>
                                            <p:tgtEl>
                                              <p:spTgt spid="164"/>
                                            </p:tgtEl>
                                            <p:attrNameLst>
                                              <p:attrName>ppt_x</p:attrName>
                                            </p:attrNameLst>
                                          </p:cBhvr>
                                          <p:tavLst>
                                            <p:tav tm="0">
                                              <p:val>
                                                <p:strVal val="#ppt_x"/>
                                              </p:val>
                                            </p:tav>
                                            <p:tav tm="100000">
                                              <p:val>
                                                <p:strVal val="#ppt_x"/>
                                              </p:val>
                                            </p:tav>
                                          </p:tavLst>
                                        </p:anim>
                                        <p:anim calcmode="lin" valueType="num">
                                          <p:cBhvr additive="base">
                                            <p:cTn id="8" dur="500" fill="hold"/>
                                            <p:tgtEl>
                                              <p:spTgt spid="16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173"/>
                                            </p:tgtEl>
                                            <p:attrNameLst>
                                              <p:attrName>style.visibility</p:attrName>
                                            </p:attrNameLst>
                                          </p:cBhvr>
                                          <p:to>
                                            <p:strVal val="visible"/>
                                          </p:to>
                                        </p:set>
                                        <p:animEffect transition="in" filter="fade">
                                          <p:cBhvr>
                                            <p:cTn id="12" dur="500"/>
                                            <p:tgtEl>
                                              <p:spTgt spid="173"/>
                                            </p:tgtEl>
                                          </p:cBhvr>
                                        </p:animEffect>
                                      </p:childTnLst>
                                    </p:cTn>
                                  </p:par>
                                </p:childTnLst>
                              </p:cTn>
                            </p:par>
                            <p:par>
                              <p:cTn id="13" fill="hold">
                                <p:stCondLst>
                                  <p:cond delay="1000"/>
                                </p:stCondLst>
                                <p:childTnLst>
                                  <p:par>
                                    <p:cTn id="14" presetID="63" presetClass="path" presetSubtype="0" accel="50000" decel="50000" fill="hold" nodeType="afterEffect">
                                      <p:stCondLst>
                                        <p:cond delay="0"/>
                                      </p:stCondLst>
                                      <p:childTnLst>
                                        <p:animMotion origin="layout" path="M 1.66667E-6 -1.11111E-6 L 0.23815 -0.03796 " pathEditMode="relative" rAng="0" ptsTypes="AA">
                                          <p:cBhvr>
                                            <p:cTn id="15" dur="1000" fill="hold"/>
                                            <p:tgtEl>
                                              <p:spTgt spid="156"/>
                                            </p:tgtEl>
                                            <p:attrNameLst>
                                              <p:attrName>ppt_x</p:attrName>
                                              <p:attrName>ppt_y</p:attrName>
                                            </p:attrNameLst>
                                          </p:cBhvr>
                                          <p:rCtr x="11901" y="-1898"/>
                                        </p:animMotion>
                                      </p:childTnLst>
                                    </p:cTn>
                                  </p:par>
                                </p:childTnLst>
                              </p:cTn>
                            </p:par>
                            <p:par>
                              <p:cTn id="16" fill="hold">
                                <p:stCondLst>
                                  <p:cond delay="2000"/>
                                </p:stCondLst>
                                <p:childTnLst>
                                  <p:par>
                                    <p:cTn id="17" presetID="2" presetClass="entr" presetSubtype="4" fill="hold" nodeType="afterEffect">
                                      <p:stCondLst>
                                        <p:cond delay="0"/>
                                      </p:stCondLst>
                                      <p:childTnLst>
                                        <p:set>
                                          <p:cBhvr>
                                            <p:cTn id="18" dur="1" fill="hold">
                                              <p:stCondLst>
                                                <p:cond delay="0"/>
                                              </p:stCondLst>
                                            </p:cTn>
                                            <p:tgtEl>
                                              <p:spTgt spid="165"/>
                                            </p:tgtEl>
                                            <p:attrNameLst>
                                              <p:attrName>style.visibility</p:attrName>
                                            </p:attrNameLst>
                                          </p:cBhvr>
                                          <p:to>
                                            <p:strVal val="visible"/>
                                          </p:to>
                                        </p:set>
                                        <p:anim calcmode="lin" valueType="num">
                                          <p:cBhvr additive="base">
                                            <p:cTn id="19" dur="500" fill="hold"/>
                                            <p:tgtEl>
                                              <p:spTgt spid="165"/>
                                            </p:tgtEl>
                                            <p:attrNameLst>
                                              <p:attrName>ppt_x</p:attrName>
                                            </p:attrNameLst>
                                          </p:cBhvr>
                                          <p:tavLst>
                                            <p:tav tm="0">
                                              <p:val>
                                                <p:strVal val="#ppt_x"/>
                                              </p:val>
                                            </p:tav>
                                            <p:tav tm="100000">
                                              <p:val>
                                                <p:strVal val="#ppt_x"/>
                                              </p:val>
                                            </p:tav>
                                          </p:tavLst>
                                        </p:anim>
                                        <p:anim calcmode="lin" valueType="num">
                                          <p:cBhvr additive="base">
                                            <p:cTn id="20" dur="500" fill="hold"/>
                                            <p:tgtEl>
                                              <p:spTgt spid="165"/>
                                            </p:tgtEl>
                                            <p:attrNameLst>
                                              <p:attrName>ppt_y</p:attrName>
                                            </p:attrNameLst>
                                          </p:cBhvr>
                                          <p:tavLst>
                                            <p:tav tm="0">
                                              <p:val>
                                                <p:strVal val="1+#ppt_h/2"/>
                                              </p:val>
                                            </p:tav>
                                            <p:tav tm="100000">
                                              <p:val>
                                                <p:strVal val="#ppt_y"/>
                                              </p:val>
                                            </p:tav>
                                          </p:tavLst>
                                        </p:anim>
                                      </p:childTnLst>
                                    </p:cTn>
                                  </p:par>
                                </p:childTnLst>
                              </p:cTn>
                            </p:par>
                            <p:par>
                              <p:cTn id="21" fill="hold">
                                <p:stCondLst>
                                  <p:cond delay="2500"/>
                                </p:stCondLst>
                                <p:childTnLst>
                                  <p:par>
                                    <p:cTn id="22" presetID="10" presetClass="entr" presetSubtype="0" fill="hold" grpId="0" nodeType="afterEffect">
                                      <p:stCondLst>
                                        <p:cond delay="0"/>
                                      </p:stCondLst>
                                      <p:childTnLst>
                                        <p:set>
                                          <p:cBhvr>
                                            <p:cTn id="23" dur="1" fill="hold">
                                              <p:stCondLst>
                                                <p:cond delay="0"/>
                                              </p:stCondLst>
                                            </p:cTn>
                                            <p:tgtEl>
                                              <p:spTgt spid="174"/>
                                            </p:tgtEl>
                                            <p:attrNameLst>
                                              <p:attrName>style.visibility</p:attrName>
                                            </p:attrNameLst>
                                          </p:cBhvr>
                                          <p:to>
                                            <p:strVal val="visible"/>
                                          </p:to>
                                        </p:set>
                                        <p:animEffect transition="in" filter="fade">
                                          <p:cBhvr>
                                            <p:cTn id="24" dur="500"/>
                                            <p:tgtEl>
                                              <p:spTgt spid="174"/>
                                            </p:tgtEl>
                                          </p:cBhvr>
                                        </p:animEffect>
                                      </p:childTnLst>
                                    </p:cTn>
                                  </p:par>
                                </p:childTnLst>
                              </p:cTn>
                            </p:par>
                            <p:par>
                              <p:cTn id="25" fill="hold">
                                <p:stCondLst>
                                  <p:cond delay="3000"/>
                                </p:stCondLst>
                                <p:childTnLst>
                                  <p:par>
                                    <p:cTn id="26" presetID="63" presetClass="path" presetSubtype="0" accel="50000" decel="50000" fill="hold" nodeType="afterEffect">
                                      <p:stCondLst>
                                        <p:cond delay="0"/>
                                      </p:stCondLst>
                                      <p:childTnLst>
                                        <p:animMotion origin="layout" path="M -4.16667E-6 -3.7037E-7 L 0.4642 0.00255 " pathEditMode="relative" rAng="0" ptsTypes="AA">
                                          <p:cBhvr>
                                            <p:cTn id="27" dur="1000" fill="hold"/>
                                            <p:tgtEl>
                                              <p:spTgt spid="150"/>
                                            </p:tgtEl>
                                            <p:attrNameLst>
                                              <p:attrName>ppt_x</p:attrName>
                                              <p:attrName>ppt_y</p:attrName>
                                            </p:attrNameLst>
                                          </p:cBhvr>
                                          <p:rCtr x="23203" y="116"/>
                                        </p:animMotion>
                                      </p:childTnLst>
                                    </p:cTn>
                                  </p:par>
                                </p:childTnLst>
                              </p:cTn>
                            </p:par>
                            <p:par>
                              <p:cTn id="28" fill="hold">
                                <p:stCondLst>
                                  <p:cond delay="4000"/>
                                </p:stCondLst>
                                <p:childTnLst>
                                  <p:par>
                                    <p:cTn id="29" presetID="2" presetClass="entr" presetSubtype="4" fill="hold" nodeType="afterEffect">
                                      <p:stCondLst>
                                        <p:cond delay="0"/>
                                      </p:stCondLst>
                                      <p:childTnLst>
                                        <p:set>
                                          <p:cBhvr>
                                            <p:cTn id="30" dur="1" fill="hold">
                                              <p:stCondLst>
                                                <p:cond delay="0"/>
                                              </p:stCondLst>
                                            </p:cTn>
                                            <p:tgtEl>
                                              <p:spTgt spid="166"/>
                                            </p:tgtEl>
                                            <p:attrNameLst>
                                              <p:attrName>style.visibility</p:attrName>
                                            </p:attrNameLst>
                                          </p:cBhvr>
                                          <p:to>
                                            <p:strVal val="visible"/>
                                          </p:to>
                                        </p:set>
                                        <p:anim calcmode="lin" valueType="num">
                                          <p:cBhvr additive="base">
                                            <p:cTn id="31" dur="500" fill="hold"/>
                                            <p:tgtEl>
                                              <p:spTgt spid="166"/>
                                            </p:tgtEl>
                                            <p:attrNameLst>
                                              <p:attrName>ppt_x</p:attrName>
                                            </p:attrNameLst>
                                          </p:cBhvr>
                                          <p:tavLst>
                                            <p:tav tm="0">
                                              <p:val>
                                                <p:strVal val="#ppt_x"/>
                                              </p:val>
                                            </p:tav>
                                            <p:tav tm="100000">
                                              <p:val>
                                                <p:strVal val="#ppt_x"/>
                                              </p:val>
                                            </p:tav>
                                          </p:tavLst>
                                        </p:anim>
                                        <p:anim calcmode="lin" valueType="num">
                                          <p:cBhvr additive="base">
                                            <p:cTn id="32" dur="500" fill="hold"/>
                                            <p:tgtEl>
                                              <p:spTgt spid="166"/>
                                            </p:tgtEl>
                                            <p:attrNameLst>
                                              <p:attrName>ppt_y</p:attrName>
                                            </p:attrNameLst>
                                          </p:cBhvr>
                                          <p:tavLst>
                                            <p:tav tm="0">
                                              <p:val>
                                                <p:strVal val="1+#ppt_h/2"/>
                                              </p:val>
                                            </p:tav>
                                            <p:tav tm="100000">
                                              <p:val>
                                                <p:strVal val="#ppt_y"/>
                                              </p:val>
                                            </p:tav>
                                          </p:tavLst>
                                        </p:anim>
                                      </p:childTnLst>
                                    </p:cTn>
                                  </p:par>
                                </p:childTnLst>
                              </p:cTn>
                            </p:par>
                            <p:par>
                              <p:cTn id="33" fill="hold">
                                <p:stCondLst>
                                  <p:cond delay="4500"/>
                                </p:stCondLst>
                                <p:childTnLst>
                                  <p:par>
                                    <p:cTn id="34" presetID="10" presetClass="entr" presetSubtype="0" fill="hold" grpId="0" nodeType="afterEffect">
                                      <p:stCondLst>
                                        <p:cond delay="0"/>
                                      </p:stCondLst>
                                      <p:childTnLst>
                                        <p:set>
                                          <p:cBhvr>
                                            <p:cTn id="35" dur="1" fill="hold">
                                              <p:stCondLst>
                                                <p:cond delay="0"/>
                                              </p:stCondLst>
                                            </p:cTn>
                                            <p:tgtEl>
                                              <p:spTgt spid="175"/>
                                            </p:tgtEl>
                                            <p:attrNameLst>
                                              <p:attrName>style.visibility</p:attrName>
                                            </p:attrNameLst>
                                          </p:cBhvr>
                                          <p:to>
                                            <p:strVal val="visible"/>
                                          </p:to>
                                        </p:set>
                                        <p:animEffect transition="in" filter="fade">
                                          <p:cBhvr>
                                            <p:cTn id="36" dur="500"/>
                                            <p:tgtEl>
                                              <p:spTgt spid="175"/>
                                            </p:tgtEl>
                                          </p:cBhvr>
                                        </p:animEffect>
                                      </p:childTnLst>
                                    </p:cTn>
                                  </p:par>
                                </p:childTnLst>
                              </p:cTn>
                            </p:par>
                            <p:par>
                              <p:cTn id="37" fill="hold">
                                <p:stCondLst>
                                  <p:cond delay="5000"/>
                                </p:stCondLst>
                                <p:childTnLst>
                                  <p:par>
                                    <p:cTn id="38" presetID="63" presetClass="path" presetSubtype="0" accel="50000" decel="50000" fill="hold" nodeType="afterEffect">
                                      <p:stCondLst>
                                        <p:cond delay="0"/>
                                      </p:stCondLst>
                                      <p:childTnLst>
                                        <p:animMotion origin="layout" path="M 8.33333E-7 1.11111E-6 L 0.41016 0.00185 " pathEditMode="relative" rAng="0" ptsTypes="AA">
                                          <p:cBhvr>
                                            <p:cTn id="39" dur="1000" fill="hold"/>
                                            <p:tgtEl>
                                              <p:spTgt spid="148"/>
                                            </p:tgtEl>
                                            <p:attrNameLst>
                                              <p:attrName>ppt_x</p:attrName>
                                              <p:attrName>ppt_y</p:attrName>
                                            </p:attrNameLst>
                                          </p:cBhvr>
                                          <p:rCtr x="20508" y="93"/>
                                        </p:animMotion>
                                      </p:childTnLst>
                                    </p:cTn>
                                  </p:par>
                                </p:childTnLst>
                              </p:cTn>
                            </p:par>
                            <p:par>
                              <p:cTn id="40" fill="hold">
                                <p:stCondLst>
                                  <p:cond delay="6000"/>
                                </p:stCondLst>
                                <p:childTnLst>
                                  <p:par>
                                    <p:cTn id="41" presetID="2" presetClass="entr" presetSubtype="4" fill="hold" nodeType="afterEffect">
                                      <p:stCondLst>
                                        <p:cond delay="0"/>
                                      </p:stCondLst>
                                      <p:childTnLst>
                                        <p:set>
                                          <p:cBhvr>
                                            <p:cTn id="42" dur="1" fill="hold">
                                              <p:stCondLst>
                                                <p:cond delay="0"/>
                                              </p:stCondLst>
                                            </p:cTn>
                                            <p:tgtEl>
                                              <p:spTgt spid="167"/>
                                            </p:tgtEl>
                                            <p:attrNameLst>
                                              <p:attrName>style.visibility</p:attrName>
                                            </p:attrNameLst>
                                          </p:cBhvr>
                                          <p:to>
                                            <p:strVal val="visible"/>
                                          </p:to>
                                        </p:set>
                                        <p:anim calcmode="lin" valueType="num">
                                          <p:cBhvr additive="base">
                                            <p:cTn id="43" dur="500" fill="hold"/>
                                            <p:tgtEl>
                                              <p:spTgt spid="167"/>
                                            </p:tgtEl>
                                            <p:attrNameLst>
                                              <p:attrName>ppt_x</p:attrName>
                                            </p:attrNameLst>
                                          </p:cBhvr>
                                          <p:tavLst>
                                            <p:tav tm="0">
                                              <p:val>
                                                <p:strVal val="#ppt_x"/>
                                              </p:val>
                                            </p:tav>
                                            <p:tav tm="100000">
                                              <p:val>
                                                <p:strVal val="#ppt_x"/>
                                              </p:val>
                                            </p:tav>
                                          </p:tavLst>
                                        </p:anim>
                                        <p:anim calcmode="lin" valueType="num">
                                          <p:cBhvr additive="base">
                                            <p:cTn id="44" dur="500" fill="hold"/>
                                            <p:tgtEl>
                                              <p:spTgt spid="167"/>
                                            </p:tgtEl>
                                            <p:attrNameLst>
                                              <p:attrName>ppt_y</p:attrName>
                                            </p:attrNameLst>
                                          </p:cBhvr>
                                          <p:tavLst>
                                            <p:tav tm="0">
                                              <p:val>
                                                <p:strVal val="1+#ppt_h/2"/>
                                              </p:val>
                                            </p:tav>
                                            <p:tav tm="100000">
                                              <p:val>
                                                <p:strVal val="#ppt_y"/>
                                              </p:val>
                                            </p:tav>
                                          </p:tavLst>
                                        </p:anim>
                                      </p:childTnLst>
                                    </p:cTn>
                                  </p:par>
                                </p:childTnLst>
                              </p:cTn>
                            </p:par>
                            <p:par>
                              <p:cTn id="45" fill="hold">
                                <p:stCondLst>
                                  <p:cond delay="6500"/>
                                </p:stCondLst>
                                <p:childTnLst>
                                  <p:par>
                                    <p:cTn id="46" presetID="10" presetClass="entr" presetSubtype="0" fill="hold" grpId="0" nodeType="afterEffect">
                                      <p:stCondLst>
                                        <p:cond delay="0"/>
                                      </p:stCondLst>
                                      <p:childTnLst>
                                        <p:set>
                                          <p:cBhvr>
                                            <p:cTn id="47" dur="1" fill="hold">
                                              <p:stCondLst>
                                                <p:cond delay="0"/>
                                              </p:stCondLst>
                                            </p:cTn>
                                            <p:tgtEl>
                                              <p:spTgt spid="176"/>
                                            </p:tgtEl>
                                            <p:attrNameLst>
                                              <p:attrName>style.visibility</p:attrName>
                                            </p:attrNameLst>
                                          </p:cBhvr>
                                          <p:to>
                                            <p:strVal val="visible"/>
                                          </p:to>
                                        </p:set>
                                        <p:animEffect transition="in" filter="fade">
                                          <p:cBhvr>
                                            <p:cTn id="48" dur="500"/>
                                            <p:tgtEl>
                                              <p:spTgt spid="176"/>
                                            </p:tgtEl>
                                          </p:cBhvr>
                                        </p:animEffect>
                                      </p:childTnLst>
                                    </p:cTn>
                                  </p:par>
                                </p:childTnLst>
                              </p:cTn>
                            </p:par>
                            <p:par>
                              <p:cTn id="49" fill="hold">
                                <p:stCondLst>
                                  <p:cond delay="7000"/>
                                </p:stCondLst>
                                <p:childTnLst>
                                  <p:par>
                                    <p:cTn id="50" presetID="63" presetClass="path" presetSubtype="0" accel="50000" decel="50000" fill="hold" nodeType="afterEffect">
                                      <p:stCondLst>
                                        <p:cond delay="0"/>
                                      </p:stCondLst>
                                      <p:childTnLst>
                                        <p:animMotion origin="layout" path="M 8.33333E-7 -2.59259E-6 L 0.27682 -0.02893 " pathEditMode="relative" rAng="0" ptsTypes="AA">
                                          <p:cBhvr>
                                            <p:cTn id="51" dur="1000" fill="hold"/>
                                            <p:tgtEl>
                                              <p:spTgt spid="149"/>
                                            </p:tgtEl>
                                            <p:attrNameLst>
                                              <p:attrName>ppt_x</p:attrName>
                                              <p:attrName>ppt_y</p:attrName>
                                            </p:attrNameLst>
                                          </p:cBhvr>
                                          <p:rCtr x="13841" y="-1458"/>
                                        </p:animMotion>
                                      </p:childTnLst>
                                    </p:cTn>
                                  </p:par>
                                </p:childTnLst>
                              </p:cTn>
                            </p:par>
                            <p:par>
                              <p:cTn id="52" fill="hold">
                                <p:stCondLst>
                                  <p:cond delay="8000"/>
                                </p:stCondLst>
                                <p:childTnLst>
                                  <p:par>
                                    <p:cTn id="53" presetID="2" presetClass="entr" presetSubtype="4" fill="hold" nodeType="afterEffect">
                                      <p:stCondLst>
                                        <p:cond delay="0"/>
                                      </p:stCondLst>
                                      <p:childTnLst>
                                        <p:set>
                                          <p:cBhvr>
                                            <p:cTn id="54" dur="1" fill="hold">
                                              <p:stCondLst>
                                                <p:cond delay="0"/>
                                              </p:stCondLst>
                                            </p:cTn>
                                            <p:tgtEl>
                                              <p:spTgt spid="168"/>
                                            </p:tgtEl>
                                            <p:attrNameLst>
                                              <p:attrName>style.visibility</p:attrName>
                                            </p:attrNameLst>
                                          </p:cBhvr>
                                          <p:to>
                                            <p:strVal val="visible"/>
                                          </p:to>
                                        </p:set>
                                        <p:anim calcmode="lin" valueType="num">
                                          <p:cBhvr additive="base">
                                            <p:cTn id="55" dur="500" fill="hold"/>
                                            <p:tgtEl>
                                              <p:spTgt spid="168"/>
                                            </p:tgtEl>
                                            <p:attrNameLst>
                                              <p:attrName>ppt_x</p:attrName>
                                            </p:attrNameLst>
                                          </p:cBhvr>
                                          <p:tavLst>
                                            <p:tav tm="0">
                                              <p:val>
                                                <p:strVal val="#ppt_x"/>
                                              </p:val>
                                            </p:tav>
                                            <p:tav tm="100000">
                                              <p:val>
                                                <p:strVal val="#ppt_x"/>
                                              </p:val>
                                            </p:tav>
                                          </p:tavLst>
                                        </p:anim>
                                        <p:anim calcmode="lin" valueType="num">
                                          <p:cBhvr additive="base">
                                            <p:cTn id="56" dur="500" fill="hold"/>
                                            <p:tgtEl>
                                              <p:spTgt spid="168"/>
                                            </p:tgtEl>
                                            <p:attrNameLst>
                                              <p:attrName>ppt_y</p:attrName>
                                            </p:attrNameLst>
                                          </p:cBhvr>
                                          <p:tavLst>
                                            <p:tav tm="0">
                                              <p:val>
                                                <p:strVal val="1+#ppt_h/2"/>
                                              </p:val>
                                            </p:tav>
                                            <p:tav tm="100000">
                                              <p:val>
                                                <p:strVal val="#ppt_y"/>
                                              </p:val>
                                            </p:tav>
                                          </p:tavLst>
                                        </p:anim>
                                      </p:childTnLst>
                                    </p:cTn>
                                  </p:par>
                                </p:childTnLst>
                              </p:cTn>
                            </p:par>
                            <p:par>
                              <p:cTn id="57" fill="hold">
                                <p:stCondLst>
                                  <p:cond delay="8500"/>
                                </p:stCondLst>
                                <p:childTnLst>
                                  <p:par>
                                    <p:cTn id="58" presetID="10" presetClass="entr" presetSubtype="0" fill="hold" grpId="0" nodeType="afterEffect">
                                      <p:stCondLst>
                                        <p:cond delay="0"/>
                                      </p:stCondLst>
                                      <p:childTnLst>
                                        <p:set>
                                          <p:cBhvr>
                                            <p:cTn id="59" dur="1" fill="hold">
                                              <p:stCondLst>
                                                <p:cond delay="0"/>
                                              </p:stCondLst>
                                            </p:cTn>
                                            <p:tgtEl>
                                              <p:spTgt spid="177"/>
                                            </p:tgtEl>
                                            <p:attrNameLst>
                                              <p:attrName>style.visibility</p:attrName>
                                            </p:attrNameLst>
                                          </p:cBhvr>
                                          <p:to>
                                            <p:strVal val="visible"/>
                                          </p:to>
                                        </p:set>
                                        <p:animEffect transition="in" filter="fade">
                                          <p:cBhvr>
                                            <p:cTn id="60" dur="500"/>
                                            <p:tgtEl>
                                              <p:spTgt spid="177"/>
                                            </p:tgtEl>
                                          </p:cBhvr>
                                        </p:animEffect>
                                      </p:childTnLst>
                                    </p:cTn>
                                  </p:par>
                                </p:childTnLst>
                              </p:cTn>
                            </p:par>
                            <p:par>
                              <p:cTn id="61" fill="hold">
                                <p:stCondLst>
                                  <p:cond delay="9000"/>
                                </p:stCondLst>
                                <p:childTnLst>
                                  <p:par>
                                    <p:cTn id="62" presetID="63" presetClass="path" presetSubtype="0" accel="50000" decel="50000" fill="hold" nodeType="afterEffect">
                                      <p:stCondLst>
                                        <p:cond delay="0"/>
                                      </p:stCondLst>
                                      <p:childTnLst>
                                        <p:animMotion origin="layout" path="M -1.25E-6 7.40741E-7 L 0.10912 -0.05972 " pathEditMode="relative" rAng="0" ptsTypes="AA">
                                          <p:cBhvr>
                                            <p:cTn id="63" dur="1000" fill="hold"/>
                                            <p:tgtEl>
                                              <p:spTgt spid="147"/>
                                            </p:tgtEl>
                                            <p:attrNameLst>
                                              <p:attrName>ppt_x</p:attrName>
                                              <p:attrName>ppt_y</p:attrName>
                                            </p:attrNameLst>
                                          </p:cBhvr>
                                          <p:rCtr x="5456" y="-2986"/>
                                        </p:animMotion>
                                      </p:childTnLst>
                                    </p:cTn>
                                  </p:par>
                                </p:childTnLst>
                              </p:cTn>
                            </p:par>
                            <p:par>
                              <p:cTn id="64" fill="hold">
                                <p:stCondLst>
                                  <p:cond delay="10000"/>
                                </p:stCondLst>
                                <p:childTnLst>
                                  <p:par>
                                    <p:cTn id="65" presetID="2" presetClass="entr" presetSubtype="4" fill="hold" nodeType="afterEffect">
                                      <p:stCondLst>
                                        <p:cond delay="0"/>
                                      </p:stCondLst>
                                      <p:childTnLst>
                                        <p:set>
                                          <p:cBhvr>
                                            <p:cTn id="66" dur="1" fill="hold">
                                              <p:stCondLst>
                                                <p:cond delay="0"/>
                                              </p:stCondLst>
                                            </p:cTn>
                                            <p:tgtEl>
                                              <p:spTgt spid="169"/>
                                            </p:tgtEl>
                                            <p:attrNameLst>
                                              <p:attrName>style.visibility</p:attrName>
                                            </p:attrNameLst>
                                          </p:cBhvr>
                                          <p:to>
                                            <p:strVal val="visible"/>
                                          </p:to>
                                        </p:set>
                                        <p:anim calcmode="lin" valueType="num">
                                          <p:cBhvr additive="base">
                                            <p:cTn id="67" dur="500" fill="hold"/>
                                            <p:tgtEl>
                                              <p:spTgt spid="169"/>
                                            </p:tgtEl>
                                            <p:attrNameLst>
                                              <p:attrName>ppt_x</p:attrName>
                                            </p:attrNameLst>
                                          </p:cBhvr>
                                          <p:tavLst>
                                            <p:tav tm="0">
                                              <p:val>
                                                <p:strVal val="#ppt_x"/>
                                              </p:val>
                                            </p:tav>
                                            <p:tav tm="100000">
                                              <p:val>
                                                <p:strVal val="#ppt_x"/>
                                              </p:val>
                                            </p:tav>
                                          </p:tavLst>
                                        </p:anim>
                                        <p:anim calcmode="lin" valueType="num">
                                          <p:cBhvr additive="base">
                                            <p:cTn id="68" dur="500" fill="hold"/>
                                            <p:tgtEl>
                                              <p:spTgt spid="169"/>
                                            </p:tgtEl>
                                            <p:attrNameLst>
                                              <p:attrName>ppt_y</p:attrName>
                                            </p:attrNameLst>
                                          </p:cBhvr>
                                          <p:tavLst>
                                            <p:tav tm="0">
                                              <p:val>
                                                <p:strVal val="1+#ppt_h/2"/>
                                              </p:val>
                                            </p:tav>
                                            <p:tav tm="100000">
                                              <p:val>
                                                <p:strVal val="#ppt_y"/>
                                              </p:val>
                                            </p:tav>
                                          </p:tavLst>
                                        </p:anim>
                                      </p:childTnLst>
                                    </p:cTn>
                                  </p:par>
                                </p:childTnLst>
                              </p:cTn>
                            </p:par>
                            <p:par>
                              <p:cTn id="69" fill="hold">
                                <p:stCondLst>
                                  <p:cond delay="10500"/>
                                </p:stCondLst>
                                <p:childTnLst>
                                  <p:par>
                                    <p:cTn id="70" presetID="10" presetClass="entr" presetSubtype="0" fill="hold" grpId="0" nodeType="afterEffect">
                                      <p:stCondLst>
                                        <p:cond delay="0"/>
                                      </p:stCondLst>
                                      <p:childTnLst>
                                        <p:set>
                                          <p:cBhvr>
                                            <p:cTn id="71" dur="1" fill="hold">
                                              <p:stCondLst>
                                                <p:cond delay="0"/>
                                              </p:stCondLst>
                                            </p:cTn>
                                            <p:tgtEl>
                                              <p:spTgt spid="178"/>
                                            </p:tgtEl>
                                            <p:attrNameLst>
                                              <p:attrName>style.visibility</p:attrName>
                                            </p:attrNameLst>
                                          </p:cBhvr>
                                          <p:to>
                                            <p:strVal val="visible"/>
                                          </p:to>
                                        </p:set>
                                        <p:animEffect transition="in" filter="fade">
                                          <p:cBhvr>
                                            <p:cTn id="72" dur="500"/>
                                            <p:tgtEl>
                                              <p:spTgt spid="178"/>
                                            </p:tgtEl>
                                          </p:cBhvr>
                                        </p:animEffect>
                                      </p:childTnLst>
                                    </p:cTn>
                                  </p:par>
                                </p:childTnLst>
                              </p:cTn>
                            </p:par>
                            <p:par>
                              <p:cTn id="73" fill="hold">
                                <p:stCondLst>
                                  <p:cond delay="11000"/>
                                </p:stCondLst>
                                <p:childTnLst>
                                  <p:par>
                                    <p:cTn id="74" presetID="63" presetClass="path" presetSubtype="0" accel="50000" decel="50000" fill="hold" nodeType="afterEffect">
                                      <p:stCondLst>
                                        <p:cond delay="0"/>
                                      </p:stCondLst>
                                      <p:childTnLst>
                                        <p:animMotion origin="layout" path="M 5.55112E-17 3.7037E-6 L 0.36966 -0.02408 " pathEditMode="relative" rAng="0" ptsTypes="AA">
                                          <p:cBhvr>
                                            <p:cTn id="75" dur="1000" fill="hold"/>
                                            <p:tgtEl>
                                              <p:spTgt spid="144"/>
                                            </p:tgtEl>
                                            <p:attrNameLst>
                                              <p:attrName>ppt_x</p:attrName>
                                              <p:attrName>ppt_y</p:attrName>
                                            </p:attrNameLst>
                                          </p:cBhvr>
                                          <p:rCtr x="18477" y="-1204"/>
                                        </p:animMotion>
                                      </p:childTnLst>
                                    </p:cTn>
                                  </p:par>
                                </p:childTnLst>
                              </p:cTn>
                            </p:par>
                            <p:par>
                              <p:cTn id="76" fill="hold">
                                <p:stCondLst>
                                  <p:cond delay="12000"/>
                                </p:stCondLst>
                                <p:childTnLst>
                                  <p:par>
                                    <p:cTn id="77" presetID="2" presetClass="entr" presetSubtype="4" fill="hold" nodeType="afterEffect">
                                      <p:stCondLst>
                                        <p:cond delay="0"/>
                                      </p:stCondLst>
                                      <p:childTnLst>
                                        <p:set>
                                          <p:cBhvr>
                                            <p:cTn id="78" dur="1" fill="hold">
                                              <p:stCondLst>
                                                <p:cond delay="0"/>
                                              </p:stCondLst>
                                            </p:cTn>
                                            <p:tgtEl>
                                              <p:spTgt spid="170"/>
                                            </p:tgtEl>
                                            <p:attrNameLst>
                                              <p:attrName>style.visibility</p:attrName>
                                            </p:attrNameLst>
                                          </p:cBhvr>
                                          <p:to>
                                            <p:strVal val="visible"/>
                                          </p:to>
                                        </p:set>
                                        <p:anim calcmode="lin" valueType="num">
                                          <p:cBhvr additive="base">
                                            <p:cTn id="79" dur="500" fill="hold"/>
                                            <p:tgtEl>
                                              <p:spTgt spid="170"/>
                                            </p:tgtEl>
                                            <p:attrNameLst>
                                              <p:attrName>ppt_x</p:attrName>
                                            </p:attrNameLst>
                                          </p:cBhvr>
                                          <p:tavLst>
                                            <p:tav tm="0">
                                              <p:val>
                                                <p:strVal val="#ppt_x"/>
                                              </p:val>
                                            </p:tav>
                                            <p:tav tm="100000">
                                              <p:val>
                                                <p:strVal val="#ppt_x"/>
                                              </p:val>
                                            </p:tav>
                                          </p:tavLst>
                                        </p:anim>
                                        <p:anim calcmode="lin" valueType="num">
                                          <p:cBhvr additive="base">
                                            <p:cTn id="80" dur="500" fill="hold"/>
                                            <p:tgtEl>
                                              <p:spTgt spid="170"/>
                                            </p:tgtEl>
                                            <p:attrNameLst>
                                              <p:attrName>ppt_y</p:attrName>
                                            </p:attrNameLst>
                                          </p:cBhvr>
                                          <p:tavLst>
                                            <p:tav tm="0">
                                              <p:val>
                                                <p:strVal val="1+#ppt_h/2"/>
                                              </p:val>
                                            </p:tav>
                                            <p:tav tm="100000">
                                              <p:val>
                                                <p:strVal val="#ppt_y"/>
                                              </p:val>
                                            </p:tav>
                                          </p:tavLst>
                                        </p:anim>
                                      </p:childTnLst>
                                    </p:cTn>
                                  </p:par>
                                </p:childTnLst>
                              </p:cTn>
                            </p:par>
                            <p:par>
                              <p:cTn id="81" fill="hold">
                                <p:stCondLst>
                                  <p:cond delay="12500"/>
                                </p:stCondLst>
                                <p:childTnLst>
                                  <p:par>
                                    <p:cTn id="82" presetID="10" presetClass="entr" presetSubtype="0" fill="hold" grpId="0" nodeType="afterEffect">
                                      <p:stCondLst>
                                        <p:cond delay="0"/>
                                      </p:stCondLst>
                                      <p:childTnLst>
                                        <p:set>
                                          <p:cBhvr>
                                            <p:cTn id="83" dur="1" fill="hold">
                                              <p:stCondLst>
                                                <p:cond delay="0"/>
                                              </p:stCondLst>
                                            </p:cTn>
                                            <p:tgtEl>
                                              <p:spTgt spid="179"/>
                                            </p:tgtEl>
                                            <p:attrNameLst>
                                              <p:attrName>style.visibility</p:attrName>
                                            </p:attrNameLst>
                                          </p:cBhvr>
                                          <p:to>
                                            <p:strVal val="visible"/>
                                          </p:to>
                                        </p:set>
                                        <p:animEffect transition="in" filter="fade">
                                          <p:cBhvr>
                                            <p:cTn id="84" dur="500"/>
                                            <p:tgtEl>
                                              <p:spTgt spid="179"/>
                                            </p:tgtEl>
                                          </p:cBhvr>
                                        </p:animEffect>
                                      </p:childTnLst>
                                    </p:cTn>
                                  </p:par>
                                </p:childTnLst>
                              </p:cTn>
                            </p:par>
                            <p:par>
                              <p:cTn id="85" fill="hold">
                                <p:stCondLst>
                                  <p:cond delay="13000"/>
                                </p:stCondLst>
                                <p:childTnLst>
                                  <p:par>
                                    <p:cTn id="86" presetID="63" presetClass="path" presetSubtype="0" accel="50000" decel="50000" fill="hold" nodeType="afterEffect">
                                      <p:stCondLst>
                                        <p:cond delay="0"/>
                                      </p:stCondLst>
                                      <p:childTnLst>
                                        <p:animMotion origin="layout" path="M 1.66667E-6 1.11111E-6 L 0.15013 -0.0625 " pathEditMode="relative" rAng="0" ptsTypes="AA">
                                          <p:cBhvr>
                                            <p:cTn id="87" dur="1000" fill="hold"/>
                                            <p:tgtEl>
                                              <p:spTgt spid="145"/>
                                            </p:tgtEl>
                                            <p:attrNameLst>
                                              <p:attrName>ppt_x</p:attrName>
                                              <p:attrName>ppt_y</p:attrName>
                                            </p:attrNameLst>
                                          </p:cBhvr>
                                          <p:rCtr x="7500" y="-3125"/>
                                        </p:animMotion>
                                      </p:childTnLst>
                                    </p:cTn>
                                  </p:par>
                                </p:childTnLst>
                              </p:cTn>
                            </p:par>
                            <p:par>
                              <p:cTn id="88" fill="hold">
                                <p:stCondLst>
                                  <p:cond delay="14000"/>
                                </p:stCondLst>
                                <p:childTnLst>
                                  <p:par>
                                    <p:cTn id="89" presetID="2" presetClass="entr" presetSubtype="4" fill="hold" nodeType="afterEffect">
                                      <p:stCondLst>
                                        <p:cond delay="0"/>
                                      </p:stCondLst>
                                      <p:childTnLst>
                                        <p:set>
                                          <p:cBhvr>
                                            <p:cTn id="90" dur="1" fill="hold">
                                              <p:stCondLst>
                                                <p:cond delay="0"/>
                                              </p:stCondLst>
                                            </p:cTn>
                                            <p:tgtEl>
                                              <p:spTgt spid="4"/>
                                            </p:tgtEl>
                                            <p:attrNameLst>
                                              <p:attrName>style.visibility</p:attrName>
                                            </p:attrNameLst>
                                          </p:cBhvr>
                                          <p:to>
                                            <p:strVal val="visible"/>
                                          </p:to>
                                        </p:set>
                                        <p:anim calcmode="lin" valueType="num">
                                          <p:cBhvr additive="base">
                                            <p:cTn id="91" dur="500" fill="hold"/>
                                            <p:tgtEl>
                                              <p:spTgt spid="4"/>
                                            </p:tgtEl>
                                            <p:attrNameLst>
                                              <p:attrName>ppt_x</p:attrName>
                                            </p:attrNameLst>
                                          </p:cBhvr>
                                          <p:tavLst>
                                            <p:tav tm="0">
                                              <p:val>
                                                <p:strVal val="#ppt_x"/>
                                              </p:val>
                                            </p:tav>
                                            <p:tav tm="100000">
                                              <p:val>
                                                <p:strVal val="#ppt_x"/>
                                              </p:val>
                                            </p:tav>
                                          </p:tavLst>
                                        </p:anim>
                                        <p:anim calcmode="lin" valueType="num">
                                          <p:cBhvr additive="base">
                                            <p:cTn id="92" dur="500" fill="hold"/>
                                            <p:tgtEl>
                                              <p:spTgt spid="4"/>
                                            </p:tgtEl>
                                            <p:attrNameLst>
                                              <p:attrName>ppt_y</p:attrName>
                                            </p:attrNameLst>
                                          </p:cBhvr>
                                          <p:tavLst>
                                            <p:tav tm="0">
                                              <p:val>
                                                <p:strVal val="1+#ppt_h/2"/>
                                              </p:val>
                                            </p:tav>
                                            <p:tav tm="100000">
                                              <p:val>
                                                <p:strVal val="#ppt_y"/>
                                              </p:val>
                                            </p:tav>
                                          </p:tavLst>
                                        </p:anim>
                                      </p:childTnLst>
                                    </p:cTn>
                                  </p:par>
                                </p:childTnLst>
                              </p:cTn>
                            </p:par>
                            <p:par>
                              <p:cTn id="93" fill="hold">
                                <p:stCondLst>
                                  <p:cond delay="14500"/>
                                </p:stCondLst>
                                <p:childTnLst>
                                  <p:par>
                                    <p:cTn id="94" presetID="10" presetClass="entr" presetSubtype="0" fill="hold" grpId="0" nodeType="afterEffect">
                                      <p:stCondLst>
                                        <p:cond delay="0"/>
                                      </p:stCondLst>
                                      <p:childTnLst>
                                        <p:set>
                                          <p:cBhvr>
                                            <p:cTn id="95" dur="1" fill="hold">
                                              <p:stCondLst>
                                                <p:cond delay="0"/>
                                              </p:stCondLst>
                                            </p:cTn>
                                            <p:tgtEl>
                                              <p:spTgt spid="181"/>
                                            </p:tgtEl>
                                            <p:attrNameLst>
                                              <p:attrName>style.visibility</p:attrName>
                                            </p:attrNameLst>
                                          </p:cBhvr>
                                          <p:to>
                                            <p:strVal val="visible"/>
                                          </p:to>
                                        </p:set>
                                        <p:animEffect transition="in" filter="fade">
                                          <p:cBhvr>
                                            <p:cTn id="96" dur="500"/>
                                            <p:tgtEl>
                                              <p:spTgt spid="181"/>
                                            </p:tgtEl>
                                          </p:cBhvr>
                                        </p:animEffect>
                                      </p:childTnLst>
                                    </p:cTn>
                                  </p:par>
                                </p:childTnLst>
                              </p:cTn>
                            </p:par>
                            <p:par>
                              <p:cTn id="97" fill="hold">
                                <p:stCondLst>
                                  <p:cond delay="15000"/>
                                </p:stCondLst>
                                <p:childTnLst>
                                  <p:par>
                                    <p:cTn id="98" presetID="63" presetClass="path" presetSubtype="0" accel="50000" decel="50000" fill="hold" nodeType="afterEffect">
                                      <p:stCondLst>
                                        <p:cond delay="0"/>
                                      </p:stCondLst>
                                      <p:childTnLst>
                                        <p:animMotion origin="layout" path="M -1.66667E-6 -4.81481E-6 L 0.29336 -0.15393 " pathEditMode="relative" rAng="0" ptsTypes="AA">
                                          <p:cBhvr>
                                            <p:cTn id="99" dur="1000" fill="hold"/>
                                            <p:tgtEl>
                                              <p:spTgt spid="151"/>
                                            </p:tgtEl>
                                            <p:attrNameLst>
                                              <p:attrName>ppt_x</p:attrName>
                                              <p:attrName>ppt_y</p:attrName>
                                            </p:attrNameLst>
                                          </p:cBhvr>
                                          <p:rCtr x="14661" y="-7708"/>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 grpId="0" animBg="1"/>
          <p:bldP spid="174" grpId="0" animBg="1"/>
          <p:bldP spid="175" grpId="0" animBg="1"/>
          <p:bldP spid="176" grpId="0" animBg="1"/>
          <p:bldP spid="177" grpId="0" animBg="1"/>
          <p:bldP spid="178" grpId="0" animBg="1"/>
          <p:bldP spid="179" grpId="0" animBg="1"/>
          <p:bldP spid="181" grpId="0" animBg="1"/>
        </p:bldLst>
      </p:timing>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138" name="TextBox 137"/>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pic>
        <p:nvPicPr>
          <p:cNvPr id="147" name="Picture 146"/>
          <p:cNvPicPr>
            <a:picLocks noChangeAspect="1"/>
          </p:cNvPicPr>
          <p:nvPr/>
        </p:nvPicPr>
        <p:blipFill>
          <a:blip r:embed="rId3"/>
          <a:stretch>
            <a:fillRect/>
          </a:stretch>
        </p:blipFill>
        <p:spPr>
          <a:xfrm>
            <a:off x="4021109" y="3050256"/>
            <a:ext cx="258816" cy="260520"/>
          </a:xfrm>
          <a:prstGeom prst="rect">
            <a:avLst/>
          </a:prstGeom>
        </p:spPr>
      </p:pic>
      <p:pic>
        <p:nvPicPr>
          <p:cNvPr id="156" name="Picture 155"/>
          <p:cNvPicPr>
            <a:picLocks noChangeAspect="1"/>
          </p:cNvPicPr>
          <p:nvPr/>
        </p:nvPicPr>
        <p:blipFill>
          <a:blip r:embed="rId4"/>
          <a:stretch>
            <a:fillRect/>
          </a:stretch>
        </p:blipFill>
        <p:spPr>
          <a:xfrm>
            <a:off x="7600968" y="629864"/>
            <a:ext cx="354170" cy="417172"/>
          </a:xfrm>
          <a:prstGeom prst="rect">
            <a:avLst/>
          </a:prstGeom>
        </p:spPr>
      </p:pic>
      <p:pic>
        <p:nvPicPr>
          <p:cNvPr id="150" name="Picture 149"/>
          <p:cNvPicPr>
            <a:picLocks noChangeAspect="1"/>
          </p:cNvPicPr>
          <p:nvPr/>
        </p:nvPicPr>
        <p:blipFill>
          <a:blip r:embed="rId5"/>
          <a:stretch>
            <a:fillRect/>
          </a:stretch>
        </p:blipFill>
        <p:spPr>
          <a:xfrm>
            <a:off x="11906742" y="65485"/>
            <a:ext cx="257022" cy="255276"/>
          </a:xfrm>
          <a:prstGeom prst="rect">
            <a:avLst/>
          </a:prstGeom>
        </p:spPr>
      </p:pic>
      <p:grpSp>
        <p:nvGrpSpPr>
          <p:cNvPr id="151" name="Group 150"/>
          <p:cNvGrpSpPr/>
          <p:nvPr/>
        </p:nvGrpSpPr>
        <p:grpSpPr>
          <a:xfrm>
            <a:off x="8376146" y="569761"/>
            <a:ext cx="352425" cy="444500"/>
            <a:chOff x="9323388" y="5980113"/>
            <a:chExt cx="352425" cy="444500"/>
          </a:xfrm>
        </p:grpSpPr>
        <p:sp>
          <p:nvSpPr>
            <p:cNvPr id="15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548235"/>
            </a:solidFill>
            <a:ln w="12700">
              <a:solidFill>
                <a:srgbClr val="54823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48" name="Picture 147"/>
          <p:cNvPicPr>
            <a:picLocks noChangeAspect="1"/>
          </p:cNvPicPr>
          <p:nvPr/>
        </p:nvPicPr>
        <p:blipFill>
          <a:blip r:embed="rId6"/>
          <a:stretch>
            <a:fillRect/>
          </a:stretch>
        </p:blipFill>
        <p:spPr>
          <a:xfrm>
            <a:off x="10964078" y="87062"/>
            <a:ext cx="248602" cy="248602"/>
          </a:xfrm>
          <a:prstGeom prst="rect">
            <a:avLst/>
          </a:prstGeom>
        </p:spPr>
      </p:pic>
      <p:pic>
        <p:nvPicPr>
          <p:cNvPr id="149" name="Picture 148"/>
          <p:cNvPicPr>
            <a:picLocks noChangeAspect="1"/>
          </p:cNvPicPr>
          <p:nvPr/>
        </p:nvPicPr>
        <p:blipFill>
          <a:blip r:embed="rId7"/>
          <a:stretch>
            <a:fillRect/>
          </a:stretch>
        </p:blipFill>
        <p:spPr>
          <a:xfrm>
            <a:off x="9056767" y="274780"/>
            <a:ext cx="250306" cy="248602"/>
          </a:xfrm>
          <a:prstGeom prst="rect">
            <a:avLst/>
          </a:prstGeom>
        </p:spPr>
      </p:pic>
      <p:pic>
        <p:nvPicPr>
          <p:cNvPr id="145" name="Picture 144"/>
          <p:cNvPicPr>
            <a:picLocks noChangeAspect="1"/>
          </p:cNvPicPr>
          <p:nvPr/>
        </p:nvPicPr>
        <p:blipFill>
          <a:blip r:embed="rId8"/>
          <a:stretch>
            <a:fillRect/>
          </a:stretch>
        </p:blipFill>
        <p:spPr>
          <a:xfrm>
            <a:off x="5828779" y="1503149"/>
            <a:ext cx="378444" cy="379996"/>
          </a:xfrm>
          <a:prstGeom prst="rect">
            <a:avLst/>
          </a:prstGeom>
        </p:spPr>
      </p:pic>
      <p:grpSp>
        <p:nvGrpSpPr>
          <p:cNvPr id="122" name="Group 121"/>
          <p:cNvGrpSpPr/>
          <p:nvPr/>
        </p:nvGrpSpPr>
        <p:grpSpPr>
          <a:xfrm>
            <a:off x="328416" y="126868"/>
            <a:ext cx="8148274" cy="6780392"/>
            <a:chOff x="328416" y="126868"/>
            <a:chExt cx="8148274" cy="6780392"/>
          </a:xfrm>
        </p:grpSpPr>
        <p:pic>
          <p:nvPicPr>
            <p:cNvPr id="123" name="Picture 122"/>
            <p:cNvPicPr>
              <a:picLocks noChangeAspect="1"/>
            </p:cNvPicPr>
            <p:nvPr/>
          </p:nvPicPr>
          <p:blipFill>
            <a:blip r:embed="rId9"/>
            <a:stretch>
              <a:fillRect/>
            </a:stretch>
          </p:blipFill>
          <p:spPr>
            <a:xfrm>
              <a:off x="702960" y="4289455"/>
              <a:ext cx="302918" cy="356804"/>
            </a:xfrm>
            <a:prstGeom prst="rect">
              <a:avLst/>
            </a:prstGeom>
          </p:spPr>
        </p:pic>
        <p:grpSp>
          <p:nvGrpSpPr>
            <p:cNvPr id="124" name="Group 123"/>
            <p:cNvGrpSpPr/>
            <p:nvPr/>
          </p:nvGrpSpPr>
          <p:grpSpPr>
            <a:xfrm>
              <a:off x="328416" y="126868"/>
              <a:ext cx="8148274" cy="6780392"/>
              <a:chOff x="328416" y="126868"/>
              <a:chExt cx="8148274" cy="6780392"/>
            </a:xfrm>
          </p:grpSpPr>
          <p:pic>
            <p:nvPicPr>
              <p:cNvPr id="126" name="Picture 125"/>
              <p:cNvPicPr>
                <a:picLocks noChangeAspect="1"/>
              </p:cNvPicPr>
              <p:nvPr/>
            </p:nvPicPr>
            <p:blipFill>
              <a:blip r:embed="rId10"/>
              <a:stretch>
                <a:fillRect/>
              </a:stretch>
            </p:blipFill>
            <p:spPr>
              <a:xfrm>
                <a:off x="4353025" y="1091651"/>
                <a:ext cx="313852" cy="369686"/>
              </a:xfrm>
              <a:prstGeom prst="rect">
                <a:avLst/>
              </a:prstGeom>
            </p:spPr>
          </p:pic>
          <p:pic>
            <p:nvPicPr>
              <p:cNvPr id="127" name="Picture 126"/>
              <p:cNvPicPr>
                <a:picLocks noChangeAspect="1"/>
              </p:cNvPicPr>
              <p:nvPr/>
            </p:nvPicPr>
            <p:blipFill>
              <a:blip r:embed="rId11"/>
              <a:stretch>
                <a:fillRect/>
              </a:stretch>
            </p:blipFill>
            <p:spPr>
              <a:xfrm>
                <a:off x="8159770" y="126868"/>
                <a:ext cx="316920" cy="373296"/>
              </a:xfrm>
              <a:prstGeom prst="rect">
                <a:avLst/>
              </a:prstGeom>
            </p:spPr>
          </p:pic>
          <p:grpSp>
            <p:nvGrpSpPr>
              <p:cNvPr id="217" name="Group 216"/>
              <p:cNvGrpSpPr/>
              <p:nvPr/>
            </p:nvGrpSpPr>
            <p:grpSpPr>
              <a:xfrm>
                <a:off x="6970325" y="158707"/>
                <a:ext cx="352425" cy="444500"/>
                <a:chOff x="9323388" y="5980113"/>
                <a:chExt cx="352425" cy="444500"/>
              </a:xfrm>
            </p:grpSpPr>
            <p:sp>
              <p:nvSpPr>
                <p:cNvPr id="218"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21"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29" name="Group 128"/>
              <p:cNvGrpSpPr/>
              <p:nvPr/>
            </p:nvGrpSpPr>
            <p:grpSpPr>
              <a:xfrm>
                <a:off x="328416" y="1122140"/>
                <a:ext cx="4038344" cy="5785120"/>
                <a:chOff x="328416" y="1122140"/>
                <a:chExt cx="4038344" cy="5785120"/>
              </a:xfrm>
            </p:grpSpPr>
            <p:grpSp>
              <p:nvGrpSpPr>
                <p:cNvPr id="201" name="Group 200"/>
                <p:cNvGrpSpPr/>
                <p:nvPr/>
              </p:nvGrpSpPr>
              <p:grpSpPr>
                <a:xfrm>
                  <a:off x="4014335" y="1122140"/>
                  <a:ext cx="352425" cy="444500"/>
                  <a:chOff x="9323388" y="5980113"/>
                  <a:chExt cx="352425" cy="444500"/>
                </a:xfrm>
              </p:grpSpPr>
              <p:sp>
                <p:nvSpPr>
                  <p:cNvPr id="205"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31" name="Group 130"/>
                <p:cNvGrpSpPr/>
                <p:nvPr/>
              </p:nvGrpSpPr>
              <p:grpSpPr>
                <a:xfrm>
                  <a:off x="328416" y="3764576"/>
                  <a:ext cx="711737" cy="3142684"/>
                  <a:chOff x="328416" y="3764576"/>
                  <a:chExt cx="711737" cy="3142684"/>
                </a:xfrm>
              </p:grpSpPr>
              <p:grpSp>
                <p:nvGrpSpPr>
                  <p:cNvPr id="132" name="Group 131"/>
                  <p:cNvGrpSpPr/>
                  <p:nvPr/>
                </p:nvGrpSpPr>
                <p:grpSpPr>
                  <a:xfrm>
                    <a:off x="570732" y="3764576"/>
                    <a:ext cx="469421" cy="1428214"/>
                    <a:chOff x="570732" y="3764576"/>
                    <a:chExt cx="469421" cy="1428214"/>
                  </a:xfrm>
                </p:grpSpPr>
                <p:pic>
                  <p:nvPicPr>
                    <p:cNvPr id="186" name="Picture 185"/>
                    <p:cNvPicPr>
                      <a:picLocks noChangeAspect="1"/>
                    </p:cNvPicPr>
                    <p:nvPr/>
                  </p:nvPicPr>
                  <p:blipFill>
                    <a:blip r:embed="rId12"/>
                    <a:stretch>
                      <a:fillRect/>
                    </a:stretch>
                  </p:blipFill>
                  <p:spPr>
                    <a:xfrm>
                      <a:off x="610570" y="4180084"/>
                      <a:ext cx="334732" cy="412886"/>
                    </a:xfrm>
                    <a:prstGeom prst="rect">
                      <a:avLst/>
                    </a:prstGeom>
                  </p:spPr>
                </p:pic>
                <p:grpSp>
                  <p:nvGrpSpPr>
                    <p:cNvPr id="187" name="Group 186"/>
                    <p:cNvGrpSpPr/>
                    <p:nvPr/>
                  </p:nvGrpSpPr>
                  <p:grpSpPr>
                    <a:xfrm>
                      <a:off x="570732" y="3764576"/>
                      <a:ext cx="469421" cy="1428214"/>
                      <a:chOff x="570732" y="3764576"/>
                      <a:chExt cx="469421" cy="1428214"/>
                    </a:xfrm>
                  </p:grpSpPr>
                  <p:grpSp>
                    <p:nvGrpSpPr>
                      <p:cNvPr id="188" name="Group 187"/>
                      <p:cNvGrpSpPr/>
                      <p:nvPr/>
                    </p:nvGrpSpPr>
                    <p:grpSpPr>
                      <a:xfrm>
                        <a:off x="576229" y="3899528"/>
                        <a:ext cx="463924" cy="1293262"/>
                        <a:chOff x="576229" y="3899528"/>
                        <a:chExt cx="463924" cy="1293262"/>
                      </a:xfrm>
                    </p:grpSpPr>
                    <p:pic>
                      <p:nvPicPr>
                        <p:cNvPr id="196" name="Picture 195"/>
                        <p:cNvPicPr>
                          <a:picLocks noChangeAspect="1"/>
                        </p:cNvPicPr>
                        <p:nvPr/>
                      </p:nvPicPr>
                      <p:blipFill>
                        <a:blip r:embed="rId13"/>
                        <a:stretch>
                          <a:fillRect/>
                        </a:stretch>
                      </p:blipFill>
                      <p:spPr>
                        <a:xfrm>
                          <a:off x="628136" y="4963264"/>
                          <a:ext cx="229526" cy="229526"/>
                        </a:xfrm>
                        <a:prstGeom prst="rect">
                          <a:avLst/>
                        </a:prstGeom>
                      </p:spPr>
                    </p:pic>
                    <p:pic>
                      <p:nvPicPr>
                        <p:cNvPr id="197" name="Picture 196"/>
                        <p:cNvPicPr>
                          <a:picLocks noChangeAspect="1"/>
                        </p:cNvPicPr>
                        <p:nvPr/>
                      </p:nvPicPr>
                      <p:blipFill>
                        <a:blip r:embed="rId14"/>
                        <a:stretch>
                          <a:fillRect/>
                        </a:stretch>
                      </p:blipFill>
                      <p:spPr>
                        <a:xfrm>
                          <a:off x="801259" y="3899528"/>
                          <a:ext cx="238894" cy="238894"/>
                        </a:xfrm>
                        <a:prstGeom prst="rect">
                          <a:avLst/>
                        </a:prstGeom>
                      </p:spPr>
                    </p:pic>
                    <p:pic>
                      <p:nvPicPr>
                        <p:cNvPr id="198" name="Picture 197"/>
                        <p:cNvPicPr>
                          <a:picLocks noChangeAspect="1"/>
                        </p:cNvPicPr>
                        <p:nvPr/>
                      </p:nvPicPr>
                      <p:blipFill>
                        <a:blip r:embed="rId15"/>
                        <a:stretch>
                          <a:fillRect/>
                        </a:stretch>
                      </p:blipFill>
                      <p:spPr>
                        <a:xfrm>
                          <a:off x="622692" y="4658166"/>
                          <a:ext cx="224578" cy="226116"/>
                        </a:xfrm>
                        <a:prstGeom prst="rect">
                          <a:avLst/>
                        </a:prstGeom>
                      </p:spPr>
                    </p:pic>
                    <p:pic>
                      <p:nvPicPr>
                        <p:cNvPr id="199" name="Picture 198"/>
                        <p:cNvPicPr>
                          <a:picLocks noChangeAspect="1"/>
                        </p:cNvPicPr>
                        <p:nvPr/>
                      </p:nvPicPr>
                      <p:blipFill>
                        <a:blip r:embed="rId16"/>
                        <a:stretch>
                          <a:fillRect/>
                        </a:stretch>
                      </p:blipFill>
                      <p:spPr>
                        <a:xfrm>
                          <a:off x="576229" y="4333619"/>
                          <a:ext cx="227964" cy="229526"/>
                        </a:xfrm>
                        <a:prstGeom prst="rect">
                          <a:avLst/>
                        </a:prstGeom>
                      </p:spPr>
                    </p:pic>
                  </p:grpSp>
                  <p:pic>
                    <p:nvPicPr>
                      <p:cNvPr id="189" name="Picture 188"/>
                      <p:cNvPicPr>
                        <a:picLocks noChangeAspect="1"/>
                      </p:cNvPicPr>
                      <p:nvPr/>
                    </p:nvPicPr>
                    <p:blipFill>
                      <a:blip r:embed="rId17"/>
                      <a:stretch>
                        <a:fillRect/>
                      </a:stretch>
                    </p:blipFill>
                    <p:spPr>
                      <a:xfrm>
                        <a:off x="619759" y="3764576"/>
                        <a:ext cx="353902" cy="361274"/>
                      </a:xfrm>
                      <a:prstGeom prst="rect">
                        <a:avLst/>
                      </a:prstGeom>
                    </p:spPr>
                  </p:pic>
                  <p:pic>
                    <p:nvPicPr>
                      <p:cNvPr id="190" name="Picture 189"/>
                      <p:cNvPicPr>
                        <a:picLocks noChangeAspect="1"/>
                      </p:cNvPicPr>
                      <p:nvPr/>
                    </p:nvPicPr>
                    <p:blipFill>
                      <a:blip r:embed="rId18"/>
                      <a:stretch>
                        <a:fillRect/>
                      </a:stretch>
                    </p:blipFill>
                    <p:spPr>
                      <a:xfrm>
                        <a:off x="570732" y="4606514"/>
                        <a:ext cx="359800" cy="361272"/>
                      </a:xfrm>
                      <a:prstGeom prst="rect">
                        <a:avLst/>
                      </a:prstGeom>
                    </p:spPr>
                  </p:pic>
                  <p:grpSp>
                    <p:nvGrpSpPr>
                      <p:cNvPr id="191" name="Group 190"/>
                      <p:cNvGrpSpPr/>
                      <p:nvPr/>
                    </p:nvGrpSpPr>
                    <p:grpSpPr>
                      <a:xfrm>
                        <a:off x="601114" y="4617830"/>
                        <a:ext cx="352425" cy="444500"/>
                        <a:chOff x="9323388" y="5980113"/>
                        <a:chExt cx="352425" cy="444500"/>
                      </a:xfrm>
                    </p:grpSpPr>
                    <p:sp>
                      <p:nvSpPr>
                        <p:cNvPr id="19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grpSp>
              <p:grpSp>
                <p:nvGrpSpPr>
                  <p:cNvPr id="135" name="Group 134"/>
                  <p:cNvGrpSpPr/>
                  <p:nvPr/>
                </p:nvGrpSpPr>
                <p:grpSpPr>
                  <a:xfrm>
                    <a:off x="328416" y="4952500"/>
                    <a:ext cx="480650" cy="1954760"/>
                    <a:chOff x="328416" y="4952500"/>
                    <a:chExt cx="480650" cy="1954760"/>
                  </a:xfrm>
                </p:grpSpPr>
                <p:grpSp>
                  <p:nvGrpSpPr>
                    <p:cNvPr id="139" name="Group 138"/>
                    <p:cNvGrpSpPr/>
                    <p:nvPr/>
                  </p:nvGrpSpPr>
                  <p:grpSpPr>
                    <a:xfrm>
                      <a:off x="511389" y="4973592"/>
                      <a:ext cx="286707" cy="1933668"/>
                      <a:chOff x="511389" y="4973592"/>
                      <a:chExt cx="286707" cy="1933668"/>
                    </a:xfrm>
                  </p:grpSpPr>
                  <p:pic>
                    <p:nvPicPr>
                      <p:cNvPr id="182" name="Picture 181"/>
                      <p:cNvPicPr>
                        <a:picLocks noChangeAspect="1"/>
                      </p:cNvPicPr>
                      <p:nvPr/>
                    </p:nvPicPr>
                    <p:blipFill>
                      <a:blip r:embed="rId19"/>
                      <a:stretch>
                        <a:fillRect/>
                      </a:stretch>
                    </p:blipFill>
                    <p:spPr>
                      <a:xfrm>
                        <a:off x="511389" y="6675818"/>
                        <a:ext cx="231442" cy="231442"/>
                      </a:xfrm>
                      <a:prstGeom prst="rect">
                        <a:avLst/>
                      </a:prstGeom>
                    </p:spPr>
                  </p:pic>
                  <p:pic>
                    <p:nvPicPr>
                      <p:cNvPr id="183" name="Picture 182"/>
                      <p:cNvPicPr>
                        <a:picLocks noChangeAspect="1"/>
                      </p:cNvPicPr>
                      <p:nvPr/>
                    </p:nvPicPr>
                    <p:blipFill>
                      <a:blip r:embed="rId20"/>
                      <a:stretch>
                        <a:fillRect/>
                      </a:stretch>
                    </p:blipFill>
                    <p:spPr>
                      <a:xfrm>
                        <a:off x="521568" y="6359977"/>
                        <a:ext cx="231442" cy="231442"/>
                      </a:xfrm>
                      <a:prstGeom prst="rect">
                        <a:avLst/>
                      </a:prstGeom>
                    </p:spPr>
                  </p:pic>
                  <p:pic>
                    <p:nvPicPr>
                      <p:cNvPr id="184" name="Picture 183"/>
                      <p:cNvPicPr>
                        <a:picLocks noChangeAspect="1"/>
                      </p:cNvPicPr>
                      <p:nvPr/>
                    </p:nvPicPr>
                    <p:blipFill>
                      <a:blip r:embed="rId21"/>
                      <a:stretch>
                        <a:fillRect/>
                      </a:stretch>
                    </p:blipFill>
                    <p:spPr>
                      <a:xfrm>
                        <a:off x="545134" y="5392899"/>
                        <a:ext cx="233026" cy="231442"/>
                      </a:xfrm>
                      <a:prstGeom prst="rect">
                        <a:avLst/>
                      </a:prstGeom>
                    </p:spPr>
                  </p:pic>
                  <p:pic>
                    <p:nvPicPr>
                      <p:cNvPr id="185" name="Picture 184"/>
                      <p:cNvPicPr>
                        <a:picLocks noChangeAspect="1"/>
                      </p:cNvPicPr>
                      <p:nvPr/>
                    </p:nvPicPr>
                    <p:blipFill>
                      <a:blip r:embed="rId22"/>
                      <a:stretch>
                        <a:fillRect/>
                      </a:stretch>
                    </p:blipFill>
                    <p:spPr>
                      <a:xfrm>
                        <a:off x="557144" y="4973592"/>
                        <a:ext cx="240952" cy="240952"/>
                      </a:xfrm>
                      <a:prstGeom prst="rect">
                        <a:avLst/>
                      </a:prstGeom>
                    </p:spPr>
                  </p:pic>
                </p:grpSp>
                <p:pic>
                  <p:nvPicPr>
                    <p:cNvPr id="140" name="Picture 139"/>
                    <p:cNvPicPr>
                      <a:picLocks noChangeAspect="1"/>
                    </p:cNvPicPr>
                    <p:nvPr/>
                  </p:nvPicPr>
                  <p:blipFill>
                    <a:blip r:embed="rId23"/>
                    <a:stretch>
                      <a:fillRect/>
                    </a:stretch>
                  </p:blipFill>
                  <p:spPr>
                    <a:xfrm>
                      <a:off x="395068" y="5996446"/>
                      <a:ext cx="383786" cy="391782"/>
                    </a:xfrm>
                    <a:prstGeom prst="rect">
                      <a:avLst/>
                    </a:prstGeom>
                  </p:spPr>
                </p:pic>
                <p:grpSp>
                  <p:nvGrpSpPr>
                    <p:cNvPr id="141" name="Group 140"/>
                    <p:cNvGrpSpPr/>
                    <p:nvPr/>
                  </p:nvGrpSpPr>
                  <p:grpSpPr>
                    <a:xfrm>
                      <a:off x="417147" y="4952500"/>
                      <a:ext cx="352425" cy="444500"/>
                      <a:chOff x="9323388" y="5980113"/>
                      <a:chExt cx="352425" cy="444500"/>
                    </a:xfrm>
                  </p:grpSpPr>
                  <p:sp>
                    <p:nvSpPr>
                      <p:cNvPr id="146"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1"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F6000"/>
                      </a:solidFill>
                      <a:ln w="12700">
                        <a:solidFill>
                          <a:srgbClr val="7F6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42" name="Picture 141"/>
                    <p:cNvPicPr>
                      <a:picLocks noChangeAspect="1"/>
                    </p:cNvPicPr>
                    <p:nvPr/>
                  </p:nvPicPr>
                  <p:blipFill>
                    <a:blip r:embed="rId24"/>
                    <a:stretch>
                      <a:fillRect/>
                    </a:stretch>
                  </p:blipFill>
                  <p:spPr>
                    <a:xfrm>
                      <a:off x="418884" y="5241494"/>
                      <a:ext cx="390182" cy="391782"/>
                    </a:xfrm>
                    <a:prstGeom prst="rect">
                      <a:avLst/>
                    </a:prstGeom>
                  </p:spPr>
                </p:pic>
                <p:pic>
                  <p:nvPicPr>
                    <p:cNvPr id="143" name="Picture 142"/>
                    <p:cNvPicPr>
                      <a:picLocks noChangeAspect="1"/>
                    </p:cNvPicPr>
                    <p:nvPr/>
                  </p:nvPicPr>
                  <p:blipFill>
                    <a:blip r:embed="rId25"/>
                    <a:stretch>
                      <a:fillRect/>
                    </a:stretch>
                  </p:blipFill>
                  <p:spPr>
                    <a:xfrm>
                      <a:off x="328416" y="5168672"/>
                      <a:ext cx="362998" cy="447752"/>
                    </a:xfrm>
                    <a:prstGeom prst="rect">
                      <a:avLst/>
                    </a:prstGeom>
                  </p:spPr>
                </p:pic>
              </p:grpSp>
            </p:grpSp>
          </p:grpSp>
        </p:grpSp>
        <p:pic>
          <p:nvPicPr>
            <p:cNvPr id="125" name="Picture 124"/>
            <p:cNvPicPr>
              <a:picLocks noChangeAspect="1"/>
            </p:cNvPicPr>
            <p:nvPr/>
          </p:nvPicPr>
          <p:blipFill>
            <a:blip r:embed="rId26"/>
            <a:stretch>
              <a:fillRect/>
            </a:stretch>
          </p:blipFill>
          <p:spPr>
            <a:xfrm>
              <a:off x="527179" y="5664146"/>
              <a:ext cx="329724" cy="388374"/>
            </a:xfrm>
            <a:prstGeom prst="rect">
              <a:avLst/>
            </a:prstGeom>
          </p:spPr>
        </p:pic>
      </p:grpSp>
      <p:sp>
        <p:nvSpPr>
          <p:cNvPr id="226" name="Freeform 225"/>
          <p:cNvSpPr/>
          <p:nvPr/>
        </p:nvSpPr>
        <p:spPr>
          <a:xfrm>
            <a:off x="417147" y="236551"/>
            <a:ext cx="11257359" cy="6422880"/>
          </a:xfrm>
          <a:custGeom>
            <a:avLst/>
            <a:gdLst>
              <a:gd name="connsiteX0" fmla="*/ 0 w 9518073"/>
              <a:gd name="connsiteY0" fmla="*/ 6414655 h 6414655"/>
              <a:gd name="connsiteX1" fmla="*/ 471055 w 9518073"/>
              <a:gd name="connsiteY1" fmla="*/ 4267200 h 6414655"/>
              <a:gd name="connsiteX2" fmla="*/ 1316182 w 9518073"/>
              <a:gd name="connsiteY2" fmla="*/ 2660073 h 6414655"/>
              <a:gd name="connsiteX3" fmla="*/ 2521527 w 9518073"/>
              <a:gd name="connsiteY3" fmla="*/ 1524000 h 6414655"/>
              <a:gd name="connsiteX4" fmla="*/ 4405746 w 9518073"/>
              <a:gd name="connsiteY4" fmla="*/ 581891 h 6414655"/>
              <a:gd name="connsiteX5" fmla="*/ 6400800 w 9518073"/>
              <a:gd name="connsiteY5" fmla="*/ 193964 h 6414655"/>
              <a:gd name="connsiteX6" fmla="*/ 7924800 w 9518073"/>
              <a:gd name="connsiteY6" fmla="*/ 55418 h 6414655"/>
              <a:gd name="connsiteX7" fmla="*/ 9518073 w 9518073"/>
              <a:gd name="connsiteY7" fmla="*/ 0 h 6414655"/>
              <a:gd name="connsiteX0" fmla="*/ 0 w 11500556"/>
              <a:gd name="connsiteY0" fmla="*/ 6424818 h 6424818"/>
              <a:gd name="connsiteX1" fmla="*/ 471055 w 11500556"/>
              <a:gd name="connsiteY1" fmla="*/ 4277363 h 6424818"/>
              <a:gd name="connsiteX2" fmla="*/ 1316182 w 11500556"/>
              <a:gd name="connsiteY2" fmla="*/ 2670236 h 6424818"/>
              <a:gd name="connsiteX3" fmla="*/ 2521527 w 11500556"/>
              <a:gd name="connsiteY3" fmla="*/ 1534163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316182 w 11500556"/>
              <a:gd name="connsiteY2" fmla="*/ 2670236 h 6424818"/>
              <a:gd name="connsiteX3" fmla="*/ 2521527 w 11500556"/>
              <a:gd name="connsiteY3" fmla="*/ 1534163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465999 w 11500556"/>
              <a:gd name="connsiteY2" fmla="*/ 2765156 h 6424818"/>
              <a:gd name="connsiteX3" fmla="*/ 2521527 w 11500556"/>
              <a:gd name="connsiteY3" fmla="*/ 1534163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465999 w 11500556"/>
              <a:gd name="connsiteY2" fmla="*/ 2765156 h 6424818"/>
              <a:gd name="connsiteX3" fmla="*/ 2715409 w 11500556"/>
              <a:gd name="connsiteY3" fmla="*/ 1663598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465999 w 11500556"/>
              <a:gd name="connsiteY2" fmla="*/ 2765156 h 6424818"/>
              <a:gd name="connsiteX3" fmla="*/ 2680158 w 11500556"/>
              <a:gd name="connsiteY3" fmla="*/ 1629082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465999 w 11500556"/>
              <a:gd name="connsiteY2" fmla="*/ 2765156 h 6424818"/>
              <a:gd name="connsiteX3" fmla="*/ 2680158 w 11500556"/>
              <a:gd name="connsiteY3" fmla="*/ 1629082 h 6424818"/>
              <a:gd name="connsiteX4" fmla="*/ 4485062 w 11500556"/>
              <a:gd name="connsiteY4" fmla="*/ 669715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465999 w 11500556"/>
              <a:gd name="connsiteY2" fmla="*/ 2765156 h 6424818"/>
              <a:gd name="connsiteX3" fmla="*/ 2680158 w 11500556"/>
              <a:gd name="connsiteY3" fmla="*/ 1629082 h 6424818"/>
              <a:gd name="connsiteX4" fmla="*/ 4485062 w 11500556"/>
              <a:gd name="connsiteY4" fmla="*/ 669715 h 6424818"/>
              <a:gd name="connsiteX5" fmla="*/ 6418426 w 11500556"/>
              <a:gd name="connsiteY5" fmla="*/ 238642 h 6424818"/>
              <a:gd name="connsiteX6" fmla="*/ 7924800 w 11500556"/>
              <a:gd name="connsiteY6" fmla="*/ 65581 h 6424818"/>
              <a:gd name="connsiteX7" fmla="*/ 11500556 w 11500556"/>
              <a:gd name="connsiteY7" fmla="*/ 0 h 642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0556" h="6424818">
                <a:moveTo>
                  <a:pt x="0" y="6424818"/>
                </a:moveTo>
                <a:cubicBezTo>
                  <a:pt x="125845" y="5663972"/>
                  <a:pt x="226722" y="4887307"/>
                  <a:pt x="471055" y="4277363"/>
                </a:cubicBezTo>
                <a:cubicBezTo>
                  <a:pt x="715388" y="3667419"/>
                  <a:pt x="1097815" y="3206536"/>
                  <a:pt x="1465999" y="2765156"/>
                </a:cubicBezTo>
                <a:cubicBezTo>
                  <a:pt x="1834183" y="2323776"/>
                  <a:pt x="2176981" y="1978322"/>
                  <a:pt x="2680158" y="1629082"/>
                </a:cubicBezTo>
                <a:cubicBezTo>
                  <a:pt x="3183335" y="1279842"/>
                  <a:pt x="3862017" y="901455"/>
                  <a:pt x="4485062" y="669715"/>
                </a:cubicBezTo>
                <a:cubicBezTo>
                  <a:pt x="5108107" y="437975"/>
                  <a:pt x="5845136" y="339331"/>
                  <a:pt x="6418426" y="238642"/>
                </a:cubicBezTo>
                <a:cubicBezTo>
                  <a:pt x="6991716" y="137953"/>
                  <a:pt x="7405254" y="97908"/>
                  <a:pt x="7924800" y="65581"/>
                </a:cubicBezTo>
                <a:cubicBezTo>
                  <a:pt x="8444346" y="33254"/>
                  <a:pt x="10870277" y="1382"/>
                  <a:pt x="11500556" y="0"/>
                </a:cubicBez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p:cNvSpPr/>
          <p:nvPr/>
        </p:nvSpPr>
        <p:spPr>
          <a:xfrm>
            <a:off x="8730053" y="5723142"/>
            <a:ext cx="3024044" cy="698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err="1">
                <a:solidFill>
                  <a:srgbClr val="FFFF00"/>
                </a:solidFill>
              </a:rPr>
              <a:t>Numeris</a:t>
            </a:r>
            <a:r>
              <a:rPr lang="en-CA" sz="800" b="1" u="sng" dirty="0">
                <a:solidFill>
                  <a:srgbClr val="FFFF00"/>
                </a:solidFill>
              </a:rPr>
              <a:t> data in this report version, consists of adults 18+ only for Total and French Canada; </a:t>
            </a:r>
            <a:r>
              <a:rPr lang="en-CA" sz="800" b="1" dirty="0"/>
              <a:t>For the report with additional TV and Radio demos, please contact IAB Canada. To qualify to receive this additional </a:t>
            </a:r>
            <a:r>
              <a:rPr lang="en-CA" sz="800" b="1" dirty="0" err="1"/>
              <a:t>Numeris</a:t>
            </a:r>
            <a:r>
              <a:rPr lang="en-CA" sz="800" b="1" dirty="0"/>
              <a:t> data, your company and/or its media agency of record must be both an IAB member AND a </a:t>
            </a:r>
            <a:r>
              <a:rPr lang="en-CA" sz="800" b="1" dirty="0" err="1"/>
              <a:t>Numeris</a:t>
            </a:r>
            <a:r>
              <a:rPr lang="en-CA" sz="800" b="1" dirty="0"/>
              <a:t> subscriber.</a:t>
            </a:r>
          </a:p>
        </p:txBody>
      </p:sp>
    </p:spTree>
    <p:extLst>
      <p:ext uri="{BB962C8B-B14F-4D97-AF65-F5344CB8AC3E}">
        <p14:creationId xmlns:p14="http://schemas.microsoft.com/office/powerpoint/2010/main" val="2987363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26"/>
                                        </p:tgtEl>
                                        <p:attrNameLst>
                                          <p:attrName>style.visibility</p:attrName>
                                        </p:attrNameLst>
                                      </p:cBhvr>
                                      <p:to>
                                        <p:strVal val="visible"/>
                                      </p:to>
                                    </p:set>
                                    <p:animEffect transition="in" filter="wipe(left)">
                                      <p:cBhvr>
                                        <p:cTn id="7" dur="2000"/>
                                        <p:tgtEl>
                                          <p:spTgt spid="2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6"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382315" y="2130725"/>
            <a:ext cx="11389143"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658603" y="349518"/>
            <a:ext cx="2882520" cy="990015"/>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USAGE INDEX</a:t>
            </a:r>
          </a:p>
          <a:p>
            <a:pPr algn="ctr">
              <a:lnSpc>
                <a:spcPts val="3500"/>
              </a:lnSpc>
            </a:pPr>
            <a:r>
              <a:rPr lang="en-US"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1200" dirty="0">
                <a:solidFill>
                  <a:schemeClr val="tx1">
                    <a:lumMod val="50000"/>
                    <a:lumOff val="50000"/>
                  </a:schemeClr>
                </a:solidFill>
                <a:latin typeface="Century Gothic" panose="020B0502020202020204" pitchFamily="34" charset="0"/>
                <a:cs typeface="Arial" panose="020B0604020202020204" pitchFamily="34" charset="0"/>
              </a:rPr>
              <a:t>vs</a:t>
            </a:r>
            <a:r>
              <a:rPr lang="en-US"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9" name="Group 8"/>
          <p:cNvGrpSpPr/>
          <p:nvPr/>
        </p:nvGrpSpPr>
        <p:grpSpPr>
          <a:xfrm>
            <a:off x="8530546" y="3246818"/>
            <a:ext cx="810228" cy="587541"/>
            <a:chOff x="8530546" y="3246818"/>
            <a:chExt cx="810228" cy="587541"/>
          </a:xfrm>
        </p:grpSpPr>
        <p:sp>
          <p:nvSpPr>
            <p:cNvPr id="89" name="Rectangle 88"/>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TextBox 235"/>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16" name="Group 15"/>
          <p:cNvGrpSpPr/>
          <p:nvPr/>
        </p:nvGrpSpPr>
        <p:grpSpPr>
          <a:xfrm>
            <a:off x="8530546" y="3902118"/>
            <a:ext cx="810228" cy="587541"/>
            <a:chOff x="8530546" y="4529253"/>
            <a:chExt cx="810228" cy="587541"/>
          </a:xfrm>
        </p:grpSpPr>
        <p:sp>
          <p:nvSpPr>
            <p:cNvPr id="176" name="Rectangle 175"/>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TextBox 237"/>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2" name="Group 1"/>
          <p:cNvGrpSpPr/>
          <p:nvPr/>
        </p:nvGrpSpPr>
        <p:grpSpPr>
          <a:xfrm>
            <a:off x="7720318" y="3246818"/>
            <a:ext cx="810228" cy="587541"/>
            <a:chOff x="7720318" y="3246818"/>
            <a:chExt cx="810228" cy="587541"/>
          </a:xfrm>
        </p:grpSpPr>
        <p:sp>
          <p:nvSpPr>
            <p:cNvPr id="86" name="Rectangle 85"/>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6" name="Group 5"/>
          <p:cNvGrpSpPr/>
          <p:nvPr/>
        </p:nvGrpSpPr>
        <p:grpSpPr>
          <a:xfrm>
            <a:off x="7720318" y="3902118"/>
            <a:ext cx="810228" cy="587541"/>
            <a:chOff x="7720318" y="3895410"/>
            <a:chExt cx="810228" cy="587541"/>
          </a:xfrm>
        </p:grpSpPr>
        <p:sp>
          <p:nvSpPr>
            <p:cNvPr id="162" name="Rectangle 161"/>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TextBox 24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grpSp>
        <p:nvGrpSpPr>
          <p:cNvPr id="13" name="Group 12"/>
          <p:cNvGrpSpPr/>
          <p:nvPr/>
        </p:nvGrpSpPr>
        <p:grpSpPr>
          <a:xfrm>
            <a:off x="10961230" y="3246818"/>
            <a:ext cx="810228" cy="587541"/>
            <a:chOff x="10961230" y="3246818"/>
            <a:chExt cx="810228" cy="587541"/>
          </a:xfrm>
        </p:grpSpPr>
        <p:sp>
          <p:nvSpPr>
            <p:cNvPr id="60" name="Rectangle 59"/>
            <p:cNvSpPr/>
            <p:nvPr/>
          </p:nvSpPr>
          <p:spPr>
            <a:xfrm>
              <a:off x="1096123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p:cNvSpPr txBox="1"/>
            <p:nvPr/>
          </p:nvSpPr>
          <p:spPr>
            <a:xfrm>
              <a:off x="11144969" y="3355922"/>
              <a:ext cx="44275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TV</a:t>
              </a:r>
            </a:p>
          </p:txBody>
        </p:sp>
      </p:grpSp>
      <p:grpSp>
        <p:nvGrpSpPr>
          <p:cNvPr id="19" name="Group 18"/>
          <p:cNvGrpSpPr/>
          <p:nvPr/>
        </p:nvGrpSpPr>
        <p:grpSpPr>
          <a:xfrm>
            <a:off x="9340774" y="3246818"/>
            <a:ext cx="810228" cy="587541"/>
            <a:chOff x="9340774" y="3246818"/>
            <a:chExt cx="810228" cy="587541"/>
          </a:xfrm>
        </p:grpSpPr>
        <p:sp>
          <p:nvSpPr>
            <p:cNvPr id="63" name="Rectangle 62"/>
            <p:cNvSpPr/>
            <p:nvPr/>
          </p:nvSpPr>
          <p:spPr>
            <a:xfrm>
              <a:off x="9340774"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9462797" y="3355922"/>
              <a:ext cx="566182"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R</a:t>
              </a:r>
              <a:r>
                <a:rPr lang="en-US" sz="1400" dirty="0">
                  <a:solidFill>
                    <a:srgbClr val="C00000"/>
                  </a:solidFill>
                  <a:latin typeface="Century Gothic" panose="020B0502020202020204" pitchFamily="34" charset="0"/>
                  <a:cs typeface="Arial" panose="020B0604020202020204" pitchFamily="34" charset="0"/>
                </a:rPr>
                <a:t>ad</a:t>
              </a:r>
            </a:p>
          </p:txBody>
        </p:sp>
      </p:grpSp>
      <p:grpSp>
        <p:nvGrpSpPr>
          <p:cNvPr id="24" name="Group 23"/>
          <p:cNvGrpSpPr/>
          <p:nvPr/>
        </p:nvGrpSpPr>
        <p:grpSpPr>
          <a:xfrm>
            <a:off x="7690056" y="4557418"/>
            <a:ext cx="870751" cy="587541"/>
            <a:chOff x="7710173" y="4529253"/>
            <a:chExt cx="870751" cy="587541"/>
          </a:xfrm>
        </p:grpSpPr>
        <p:sp>
          <p:nvSpPr>
            <p:cNvPr id="66" name="Rectangle 65"/>
            <p:cNvSpPr/>
            <p:nvPr/>
          </p:nvSpPr>
          <p:spPr>
            <a:xfrm>
              <a:off x="7740434"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Box 66"/>
            <p:cNvSpPr txBox="1"/>
            <p:nvPr/>
          </p:nvSpPr>
          <p:spPr>
            <a:xfrm>
              <a:off x="7710173" y="4638357"/>
              <a:ext cx="870751"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a:t>
              </a:r>
              <a:r>
                <a:rPr lang="en-US" sz="1400" dirty="0" err="1">
                  <a:solidFill>
                    <a:srgbClr val="C00000"/>
                  </a:solidFill>
                  <a:latin typeface="Century Gothic" panose="020B0502020202020204" pitchFamily="34" charset="0"/>
                  <a:cs typeface="Arial" panose="020B0604020202020204" pitchFamily="34" charset="0"/>
                </a:rPr>
                <a:t>ewspr</a:t>
              </a:r>
              <a:endParaRPr lang="en-US" sz="1000" dirty="0">
                <a:solidFill>
                  <a:srgbClr val="C00000"/>
                </a:solidFill>
                <a:latin typeface="Century Gothic" panose="020B0502020202020204" pitchFamily="34" charset="0"/>
                <a:cs typeface="Arial" panose="020B0604020202020204" pitchFamily="34" charset="0"/>
              </a:endParaRPr>
            </a:p>
          </p:txBody>
        </p:sp>
      </p:grpSp>
      <p:grpSp>
        <p:nvGrpSpPr>
          <p:cNvPr id="27" name="Group 26"/>
          <p:cNvGrpSpPr/>
          <p:nvPr/>
        </p:nvGrpSpPr>
        <p:grpSpPr>
          <a:xfrm>
            <a:off x="10151002" y="3246818"/>
            <a:ext cx="810228" cy="587541"/>
            <a:chOff x="10151002" y="3246818"/>
            <a:chExt cx="810228" cy="587541"/>
          </a:xfrm>
        </p:grpSpPr>
        <p:sp>
          <p:nvSpPr>
            <p:cNvPr id="69" name="Rectangle 68"/>
            <p:cNvSpPr/>
            <p:nvPr/>
          </p:nvSpPr>
          <p:spPr>
            <a:xfrm>
              <a:off x="1015100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extBox 69"/>
            <p:cNvSpPr txBox="1"/>
            <p:nvPr/>
          </p:nvSpPr>
          <p:spPr>
            <a:xfrm>
              <a:off x="10237760" y="3355922"/>
              <a:ext cx="6367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M</a:t>
              </a:r>
              <a:r>
                <a:rPr lang="en-US" sz="1400" dirty="0">
                  <a:solidFill>
                    <a:srgbClr val="C00000"/>
                  </a:solidFill>
                  <a:latin typeface="Century Gothic" panose="020B0502020202020204" pitchFamily="34" charset="0"/>
                  <a:cs typeface="Arial" panose="020B0604020202020204" pitchFamily="34" charset="0"/>
                </a:rPr>
                <a:t>ag</a:t>
              </a:r>
            </a:p>
          </p:txBody>
        </p:sp>
      </p:grpSp>
      <p:grpSp>
        <p:nvGrpSpPr>
          <p:cNvPr id="30" name="Group 29"/>
          <p:cNvGrpSpPr/>
          <p:nvPr/>
        </p:nvGrpSpPr>
        <p:grpSpPr>
          <a:xfrm>
            <a:off x="7686849" y="5212717"/>
            <a:ext cx="877163" cy="587541"/>
            <a:chOff x="7686851" y="5173515"/>
            <a:chExt cx="877163" cy="587541"/>
          </a:xfrm>
        </p:grpSpPr>
        <p:sp>
          <p:nvSpPr>
            <p:cNvPr id="72" name="Rectangle 71"/>
            <p:cNvSpPr/>
            <p:nvPr/>
          </p:nvSpPr>
          <p:spPr>
            <a:xfrm>
              <a:off x="7720318" y="5173515"/>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p:cNvSpPr txBox="1"/>
            <p:nvPr/>
          </p:nvSpPr>
          <p:spPr>
            <a:xfrm>
              <a:off x="7686851" y="5282619"/>
              <a:ext cx="87716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a:t>
              </a:r>
            </a:p>
          </p:txBody>
        </p:sp>
      </p:grpSp>
      <p:grpSp>
        <p:nvGrpSpPr>
          <p:cNvPr id="224" name="Group 223"/>
          <p:cNvGrpSpPr/>
          <p:nvPr/>
        </p:nvGrpSpPr>
        <p:grpSpPr>
          <a:xfrm>
            <a:off x="6851776" y="3899031"/>
            <a:ext cx="926856" cy="587541"/>
            <a:chOff x="6851776" y="3816670"/>
            <a:chExt cx="926856" cy="587541"/>
          </a:xfrm>
        </p:grpSpPr>
        <p:sp>
          <p:nvSpPr>
            <p:cNvPr id="75" name="Rectangle 74"/>
            <p:cNvSpPr/>
            <p:nvPr/>
          </p:nvSpPr>
          <p:spPr>
            <a:xfrm>
              <a:off x="6910090" y="3816670"/>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6851776" y="3818053"/>
              <a:ext cx="926856" cy="584775"/>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 </a:t>
              </a:r>
            </a:p>
            <a:p>
              <a:pPr algn="ctr"/>
              <a:r>
                <a:rPr lang="en-US" sz="1400" b="1" dirty="0">
                  <a:solidFill>
                    <a:srgbClr val="C00000"/>
                  </a:solidFill>
                  <a:latin typeface="Century Gothic" panose="020B0502020202020204" pitchFamily="34" charset="0"/>
                  <a:cs typeface="Arial" panose="020B0604020202020204" pitchFamily="34" charset="0"/>
                </a:rPr>
                <a:t>UE</a:t>
              </a:r>
              <a:endParaRPr lang="en-US" b="1" dirty="0">
                <a:solidFill>
                  <a:srgbClr val="C00000"/>
                </a:solidFill>
                <a:latin typeface="Century Gothic" panose="020B0502020202020204" pitchFamily="34" charset="0"/>
                <a:cs typeface="Arial" panose="020B0604020202020204" pitchFamily="34" charset="0"/>
              </a:endParaRPr>
            </a:p>
          </p:txBody>
        </p:sp>
      </p:grpSp>
    </p:spTree>
    <p:extLst>
      <p:ext uri="{BB962C8B-B14F-4D97-AF65-F5344CB8AC3E}">
        <p14:creationId xmlns:p14="http://schemas.microsoft.com/office/powerpoint/2010/main" val="9321841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fade">
                                      <p:cBhvr>
                                        <p:cTn id="7" dur="10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481616" y="2055548"/>
            <a:ext cx="5336718" cy="584775"/>
          </a:xfrm>
          <a:prstGeom prst="rect">
            <a:avLst/>
          </a:prstGeom>
          <a:noFill/>
        </p:spPr>
        <p:txBody>
          <a:bodyPr wrap="none" rtlCol="0">
            <a:spAutoFit/>
          </a:bodyPr>
          <a:lstStyle/>
          <a:p>
            <a:pPr algn="ctr"/>
            <a:r>
              <a:rPr lang="en-US" sz="3200" b="1" dirty="0">
                <a:solidFill>
                  <a:srgbClr val="D6A300"/>
                </a:solidFill>
                <a:latin typeface="Century Gothic" panose="020B0502020202020204" pitchFamily="34" charset="0"/>
                <a:cs typeface="Arial" panose="020B0604020202020204" pitchFamily="34" charset="0"/>
              </a:rPr>
              <a:t>UNEARTHED INTERNET TIME</a:t>
            </a:r>
          </a:p>
        </p:txBody>
      </p:sp>
      <p:sp>
        <p:nvSpPr>
          <p:cNvPr id="5" name="TextBox 4"/>
          <p:cNvSpPr txBox="1"/>
          <p:nvPr/>
        </p:nvSpPr>
        <p:spPr>
          <a:xfrm>
            <a:off x="3773891" y="2828435"/>
            <a:ext cx="8081058" cy="1077218"/>
          </a:xfrm>
          <a:prstGeom prst="rect">
            <a:avLst/>
          </a:prstGeom>
          <a:noFill/>
        </p:spPr>
        <p:txBody>
          <a:bodyPr wrap="none" rtlCol="0">
            <a:spAutoFit/>
          </a:bodyPr>
          <a:lstStyle/>
          <a:p>
            <a:r>
              <a:rPr lang="en-US" sz="3200" dirty="0">
                <a:solidFill>
                  <a:srgbClr val="D6A300"/>
                </a:solidFill>
                <a:latin typeface="Century Gothic" panose="020B0502020202020204" pitchFamily="34" charset="0"/>
                <a:cs typeface="Arial" panose="020B0604020202020204" pitchFamily="34" charset="0"/>
              </a:rPr>
              <a:t>Reflects the true level of Internet time. </a:t>
            </a:r>
          </a:p>
          <a:p>
            <a:r>
              <a:rPr lang="en-US" sz="3200" dirty="0">
                <a:solidFill>
                  <a:srgbClr val="D6A300"/>
                </a:solidFill>
                <a:latin typeface="Century Gothic" panose="020B0502020202020204" pitchFamily="34" charset="0"/>
                <a:cs typeface="Arial" panose="020B0604020202020204" pitchFamily="34" charset="0"/>
              </a:rPr>
              <a:t>32% of true Internet time is unmeasured.</a:t>
            </a:r>
          </a:p>
        </p:txBody>
      </p:sp>
    </p:spTree>
    <p:extLst>
      <p:ext uri="{BB962C8B-B14F-4D97-AF65-F5344CB8AC3E}">
        <p14:creationId xmlns:p14="http://schemas.microsoft.com/office/powerpoint/2010/main" val="9631599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2254625" y="697744"/>
            <a:ext cx="7682752" cy="5677892"/>
            <a:chOff x="-517824" y="697744"/>
            <a:chExt cx="7682752" cy="5677892"/>
          </a:xfrm>
        </p:grpSpPr>
        <p:sp>
          <p:nvSpPr>
            <p:cNvPr id="9" name="TextBox 8"/>
            <p:cNvSpPr txBox="1"/>
            <p:nvPr/>
          </p:nvSpPr>
          <p:spPr>
            <a:xfrm>
              <a:off x="677635" y="697744"/>
              <a:ext cx="5291833" cy="769441"/>
            </a:xfrm>
            <a:prstGeom prst="rect">
              <a:avLst/>
            </a:prstGeom>
            <a:noFill/>
          </p:spPr>
          <p:txBody>
            <a:bodyPr wrap="none" rtlCol="0">
              <a:spAutoFit/>
            </a:bodyPr>
            <a:lstStyle/>
            <a:p>
              <a:pPr algn="ctr"/>
              <a:r>
                <a:rPr lang="en-US" sz="4400" b="1" dirty="0">
                  <a:solidFill>
                    <a:srgbClr val="98AE30"/>
                  </a:solidFill>
                  <a:latin typeface="Century Gothic" panose="020B0502020202020204" pitchFamily="34" charset="0"/>
                </a:rPr>
                <a:t>INTERNETELEVISION</a:t>
              </a:r>
            </a:p>
          </p:txBody>
        </p:sp>
        <p:sp>
          <p:nvSpPr>
            <p:cNvPr id="10" name="Rectangle 9"/>
            <p:cNvSpPr/>
            <p:nvPr/>
          </p:nvSpPr>
          <p:spPr>
            <a:xfrm>
              <a:off x="-517824" y="5452306"/>
              <a:ext cx="7682752" cy="923330"/>
            </a:xfrm>
            <a:prstGeom prst="rect">
              <a:avLst/>
            </a:prstGeom>
          </p:spPr>
          <p:txBody>
            <a:bodyPr wrap="square">
              <a:spAutoFit/>
            </a:bodyPr>
            <a:lstStyle/>
            <a:p>
              <a:pPr algn="ctr"/>
              <a:r>
                <a:rPr lang="en-US" b="1" dirty="0">
                  <a:solidFill>
                    <a:srgbClr val="748424"/>
                  </a:solidFill>
                  <a:latin typeface="Century Gothic" panose="020B0502020202020204" pitchFamily="34" charset="0"/>
                </a:rPr>
                <a:t>Pierre Lavoie</a:t>
              </a:r>
            </a:p>
            <a:p>
              <a:pPr algn="ctr"/>
              <a:r>
                <a:rPr lang="en-US" dirty="0">
                  <a:solidFill>
                    <a:srgbClr val="748424"/>
                  </a:solidFill>
                  <a:latin typeface="Century Gothic" panose="020B0502020202020204" pitchFamily="34" charset="0"/>
                </a:rPr>
                <a:t>In memory of the children he lost, founded “</a:t>
              </a:r>
              <a:r>
                <a:rPr lang="en-US" dirty="0" err="1">
                  <a:solidFill>
                    <a:srgbClr val="748424"/>
                  </a:solidFill>
                  <a:latin typeface="Century Gothic" panose="020B0502020202020204" pitchFamily="34" charset="0"/>
                </a:rPr>
                <a:t>Defi</a:t>
              </a:r>
              <a:r>
                <a:rPr lang="en-US" dirty="0">
                  <a:solidFill>
                    <a:srgbClr val="748424"/>
                  </a:solidFill>
                  <a:latin typeface="Century Gothic" panose="020B0502020202020204" pitchFamily="34" charset="0"/>
                </a:rPr>
                <a:t> Pierre Lavoie” – a popular annual Quebec money raiser in support of Lactic Acidosis.</a:t>
              </a:r>
            </a:p>
          </p:txBody>
        </p:sp>
        <p:pic>
          <p:nvPicPr>
            <p:cNvPr id="13" name="Picture 12"/>
            <p:cNvPicPr>
              <a:picLocks noChangeAspect="1"/>
            </p:cNvPicPr>
            <p:nvPr/>
          </p:nvPicPr>
          <p:blipFill rotWithShape="1">
            <a:blip r:embed="rId3"/>
            <a:srcRect l="8619" r="5555" b="4650"/>
            <a:stretch/>
          </p:blipFill>
          <p:spPr>
            <a:xfrm>
              <a:off x="1768175" y="1837048"/>
              <a:ext cx="3233533" cy="3245394"/>
            </a:xfrm>
            <a:prstGeom prst="ellipse">
              <a:avLst/>
            </a:prstGeom>
            <a:ln w="3175">
              <a:solidFill>
                <a:srgbClr val="98AE30"/>
              </a:solidFill>
            </a:ln>
          </p:spPr>
        </p:pic>
      </p:grpSp>
    </p:spTree>
    <p:extLst>
      <p:ext uri="{BB962C8B-B14F-4D97-AF65-F5344CB8AC3E}">
        <p14:creationId xmlns:p14="http://schemas.microsoft.com/office/powerpoint/2010/main" val="755787689"/>
      </p:ext>
    </p:extLst>
  </p:cSld>
  <p:clrMapOvr>
    <a:masterClrMapping/>
  </p:clrMapOvr>
  <p:transition spd="slow">
    <p:push/>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4" name="Picture 3"/>
          <p:cNvPicPr>
            <a:picLocks noChangeAspect="1"/>
          </p:cNvPicPr>
          <p:nvPr/>
        </p:nvPicPr>
        <p:blipFill>
          <a:blip r:embed="rId3"/>
          <a:stretch>
            <a:fillRect/>
          </a:stretch>
        </p:blipFill>
        <p:spPr>
          <a:xfrm>
            <a:off x="4836459" y="1410161"/>
            <a:ext cx="2519082" cy="1184344"/>
          </a:xfrm>
          <a:prstGeom prst="rect">
            <a:avLst/>
          </a:prstGeom>
        </p:spPr>
      </p:pic>
      <p:pic>
        <p:nvPicPr>
          <p:cNvPr id="5" name="Picture 2" descr="https://pr.netflix.com/home/10/netflix-hp.pn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35515"/>
          <a:stretch/>
        </p:blipFill>
        <p:spPr bwMode="auto">
          <a:xfrm>
            <a:off x="5244503" y="4455991"/>
            <a:ext cx="1686059" cy="652352"/>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5"/>
          <a:stretch>
            <a:fillRect/>
          </a:stretch>
        </p:blipFill>
        <p:spPr>
          <a:xfrm>
            <a:off x="5221379" y="3191915"/>
            <a:ext cx="1709183" cy="695047"/>
          </a:xfrm>
          <a:prstGeom prst="rect">
            <a:avLst/>
          </a:prstGeom>
        </p:spPr>
      </p:pic>
    </p:spTree>
    <p:extLst>
      <p:ext uri="{BB962C8B-B14F-4D97-AF65-F5344CB8AC3E}">
        <p14:creationId xmlns:p14="http://schemas.microsoft.com/office/powerpoint/2010/main" val="3080687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5801740" y="6483307"/>
            <a:ext cx="5937376" cy="401557"/>
            <a:chOff x="5801740" y="6261236"/>
            <a:chExt cx="5937376" cy="401557"/>
          </a:xfrm>
        </p:grpSpPr>
        <p:sp>
          <p:nvSpPr>
            <p:cNvPr id="394" name="Rectangle 393"/>
            <p:cNvSpPr/>
            <p:nvPr/>
          </p:nvSpPr>
          <p:spPr>
            <a:xfrm>
              <a:off x="5801740"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7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71"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17"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81"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400" name="TextBox 399"/>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
        <p:nvSpPr>
          <p:cNvPr id="453" name="TextBox 452"/>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3" name="Group 2"/>
          <p:cNvGrpSpPr/>
          <p:nvPr/>
        </p:nvGrpSpPr>
        <p:grpSpPr>
          <a:xfrm>
            <a:off x="1849972" y="2748580"/>
            <a:ext cx="3405827" cy="585976"/>
            <a:chOff x="2336109" y="2395881"/>
            <a:chExt cx="3405827" cy="585976"/>
          </a:xfrm>
        </p:grpSpPr>
        <p:sp>
          <p:nvSpPr>
            <p:cNvPr id="457" name="TextBox 456"/>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459" name="TextBox 458"/>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456" name="Rectangle 455"/>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Group 30"/>
          <p:cNvGrpSpPr/>
          <p:nvPr/>
        </p:nvGrpSpPr>
        <p:grpSpPr>
          <a:xfrm>
            <a:off x="5679420" y="4249595"/>
            <a:ext cx="705641" cy="882250"/>
            <a:chOff x="5679420" y="3578141"/>
            <a:chExt cx="705641" cy="882250"/>
          </a:xfrm>
        </p:grpSpPr>
        <p:sp>
          <p:nvSpPr>
            <p:cNvPr id="401" name="Rectangle 400"/>
            <p:cNvSpPr/>
            <p:nvPr/>
          </p:nvSpPr>
          <p:spPr>
            <a:xfrm>
              <a:off x="5679420" y="3578141"/>
              <a:ext cx="705641" cy="646331"/>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Total</a:t>
              </a:r>
            </a:p>
            <a:p>
              <a:pPr algn="ctr"/>
              <a:r>
                <a:rPr lang="en-US" b="1" dirty="0">
                  <a:latin typeface="Century Gothic" panose="020B0502020202020204" pitchFamily="34" charset="0"/>
                  <a:cs typeface="Arial" panose="020B0604020202020204" pitchFamily="34" charset="0"/>
                </a:rPr>
                <a:t>18+</a:t>
              </a:r>
              <a:endParaRPr lang="en-US" b="1" dirty="0"/>
            </a:p>
          </p:txBody>
        </p:sp>
        <p:cxnSp>
          <p:nvCxnSpPr>
            <p:cNvPr id="478" name="Straight Connector 477"/>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7" name="Rectangle 96"/>
          <p:cNvSpPr/>
          <p:nvPr/>
        </p:nvSpPr>
        <p:spPr>
          <a:xfrm>
            <a:off x="5762657" y="5299590"/>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3%</a:t>
            </a:r>
            <a:endParaRPr lang="en-US" b="1" dirty="0">
              <a:solidFill>
                <a:srgbClr val="3333FF"/>
              </a:solidFill>
            </a:endParaRPr>
          </a:p>
        </p:txBody>
      </p:sp>
      <p:sp>
        <p:nvSpPr>
          <p:cNvPr id="98" name="Rectangle 97"/>
          <p:cNvSpPr/>
          <p:nvPr/>
        </p:nvSpPr>
        <p:spPr>
          <a:xfrm>
            <a:off x="10972590" y="5129771"/>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4%</a:t>
            </a:r>
            <a:endParaRPr lang="en-US" b="1" dirty="0">
              <a:solidFill>
                <a:srgbClr val="3333FF"/>
              </a:solidFill>
            </a:endParaRPr>
          </a:p>
        </p:txBody>
      </p:sp>
      <p:pic>
        <p:nvPicPr>
          <p:cNvPr id="35" name="Picture 34"/>
          <p:cNvPicPr>
            <a:picLocks noChangeAspect="1"/>
          </p:cNvPicPr>
          <p:nvPr/>
        </p:nvPicPr>
        <p:blipFill>
          <a:blip r:embed="rId3"/>
          <a:stretch>
            <a:fillRect/>
          </a:stretch>
        </p:blipFill>
        <p:spPr>
          <a:xfrm>
            <a:off x="5043698" y="182757"/>
            <a:ext cx="1709183" cy="695047"/>
          </a:xfrm>
          <a:prstGeom prst="rect">
            <a:avLst/>
          </a:prstGeom>
        </p:spPr>
      </p:pic>
    </p:spTree>
    <p:extLst>
      <p:ext uri="{BB962C8B-B14F-4D97-AF65-F5344CB8AC3E}">
        <p14:creationId xmlns:p14="http://schemas.microsoft.com/office/powerpoint/2010/main" val="27736332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53"/>
                                        </p:tgtEl>
                                        <p:attrNameLst>
                                          <p:attrName>style.visibility</p:attrName>
                                        </p:attrNameLst>
                                      </p:cBhvr>
                                      <p:to>
                                        <p:strVal val="visible"/>
                                      </p:to>
                                    </p:set>
                                    <p:animEffect transition="in" filter="fade">
                                      <p:cBhvr>
                                        <p:cTn id="7" dur="1000"/>
                                        <p:tgtEl>
                                          <p:spTgt spid="453"/>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1000"/>
                                        <p:tgtEl>
                                          <p:spTgt spid="3"/>
                                        </p:tgtEl>
                                      </p:cBhvr>
                                    </p:animEffect>
                                  </p:childTnLst>
                                </p:cTn>
                              </p:par>
                            </p:childTnLst>
                          </p:cTn>
                        </p:par>
                        <p:par>
                          <p:cTn id="12" fill="hold">
                            <p:stCondLst>
                              <p:cond delay="2000"/>
                            </p:stCondLst>
                            <p:childTnLst>
                              <p:par>
                                <p:cTn id="13" presetID="22" presetClass="entr" presetSubtype="8" fill="hold" nodeType="afterEffect">
                                  <p:stCondLst>
                                    <p:cond delay="50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1000"/>
                                        <p:tgtEl>
                                          <p:spTgt spid="2"/>
                                        </p:tgtEl>
                                      </p:cBhvr>
                                    </p:animEffect>
                                  </p:childTnLst>
                                </p:cTn>
                              </p:par>
                            </p:childTnLst>
                          </p:cTn>
                        </p:par>
                        <p:par>
                          <p:cTn id="16" fill="hold">
                            <p:stCondLst>
                              <p:cond delay="3500"/>
                            </p:stCondLst>
                            <p:childTnLst>
                              <p:par>
                                <p:cTn id="17" presetID="22" presetClass="entr" presetSubtype="4" fill="hold" nodeType="afterEffect">
                                  <p:stCondLst>
                                    <p:cond delay="0"/>
                                  </p:stCondLst>
                                  <p:childTnLst>
                                    <p:set>
                                      <p:cBhvr>
                                        <p:cTn id="18" dur="1" fill="hold">
                                          <p:stCondLst>
                                            <p:cond delay="0"/>
                                          </p:stCondLst>
                                        </p:cTn>
                                        <p:tgtEl>
                                          <p:spTgt spid="31"/>
                                        </p:tgtEl>
                                        <p:attrNameLst>
                                          <p:attrName>style.visibility</p:attrName>
                                        </p:attrNameLst>
                                      </p:cBhvr>
                                      <p:to>
                                        <p:strVal val="visible"/>
                                      </p:to>
                                    </p:set>
                                    <p:animEffect transition="in" filter="wipe(down)">
                                      <p:cBhvr>
                                        <p:cTn id="19" dur="1000"/>
                                        <p:tgtEl>
                                          <p:spTgt spid="31"/>
                                        </p:tgtEl>
                                      </p:cBhvr>
                                    </p:animEffect>
                                  </p:childTnLst>
                                </p:cTn>
                              </p:par>
                            </p:childTnLst>
                          </p:cTn>
                        </p:par>
                        <p:par>
                          <p:cTn id="20" fill="hold">
                            <p:stCondLst>
                              <p:cond delay="4500"/>
                            </p:stCondLst>
                            <p:childTnLst>
                              <p:par>
                                <p:cTn id="21" presetID="22" presetClass="entr" presetSubtype="4" fill="hold" grpId="0" nodeType="afterEffect">
                                  <p:stCondLst>
                                    <p:cond delay="0"/>
                                  </p:stCondLst>
                                  <p:childTnLst>
                                    <p:set>
                                      <p:cBhvr>
                                        <p:cTn id="22" dur="1" fill="hold">
                                          <p:stCondLst>
                                            <p:cond delay="0"/>
                                          </p:stCondLst>
                                        </p:cTn>
                                        <p:tgtEl>
                                          <p:spTgt spid="236"/>
                                        </p:tgtEl>
                                        <p:attrNameLst>
                                          <p:attrName>style.visibility</p:attrName>
                                        </p:attrNameLst>
                                      </p:cBhvr>
                                      <p:to>
                                        <p:strVal val="visible"/>
                                      </p:to>
                                    </p:set>
                                    <p:animEffect transition="in" filter="wipe(down)">
                                      <p:cBhvr>
                                        <p:cTn id="23" dur="500"/>
                                        <p:tgtEl>
                                          <p:spTgt spid="236"/>
                                        </p:tgtEl>
                                      </p:cBhvr>
                                    </p:animEffect>
                                  </p:childTnLst>
                                </p:cTn>
                              </p:par>
                            </p:childTnLst>
                          </p:cTn>
                        </p:par>
                        <p:par>
                          <p:cTn id="24" fill="hold">
                            <p:stCondLst>
                              <p:cond delay="5000"/>
                            </p:stCondLst>
                            <p:childTnLst>
                              <p:par>
                                <p:cTn id="25" presetID="10" presetClass="entr" presetSubtype="0" fill="hold" grpId="0" nodeType="afterEffect">
                                  <p:stCondLst>
                                    <p:cond delay="0"/>
                                  </p:stCondLst>
                                  <p:childTnLst>
                                    <p:set>
                                      <p:cBhvr>
                                        <p:cTn id="26" dur="1" fill="hold">
                                          <p:stCondLst>
                                            <p:cond delay="0"/>
                                          </p:stCondLst>
                                        </p:cTn>
                                        <p:tgtEl>
                                          <p:spTgt spid="97"/>
                                        </p:tgtEl>
                                        <p:attrNameLst>
                                          <p:attrName>style.visibility</p:attrName>
                                        </p:attrNameLst>
                                      </p:cBhvr>
                                      <p:to>
                                        <p:strVal val="visible"/>
                                      </p:to>
                                    </p:set>
                                    <p:animEffect transition="in" filter="fade">
                                      <p:cBhvr>
                                        <p:cTn id="27" dur="500"/>
                                        <p:tgtEl>
                                          <p:spTgt spid="97"/>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247"/>
                                        </p:tgtEl>
                                        <p:attrNameLst>
                                          <p:attrName>style.visibility</p:attrName>
                                        </p:attrNameLst>
                                      </p:cBhvr>
                                      <p:to>
                                        <p:strVal val="visible"/>
                                      </p:to>
                                    </p:set>
                                    <p:animEffect transition="in" filter="wipe(down)">
                                      <p:cBhvr>
                                        <p:cTn id="30" dur="500"/>
                                        <p:tgtEl>
                                          <p:spTgt spid="247"/>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268"/>
                                        </p:tgtEl>
                                        <p:attrNameLst>
                                          <p:attrName>style.visibility</p:attrName>
                                        </p:attrNameLst>
                                      </p:cBhvr>
                                      <p:to>
                                        <p:strVal val="visible"/>
                                      </p:to>
                                    </p:set>
                                    <p:animEffect transition="in" filter="wipe(down)">
                                      <p:cBhvr>
                                        <p:cTn id="33" dur="500"/>
                                        <p:tgtEl>
                                          <p:spTgt spid="268"/>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281"/>
                                        </p:tgtEl>
                                        <p:attrNameLst>
                                          <p:attrName>style.visibility</p:attrName>
                                        </p:attrNameLst>
                                      </p:cBhvr>
                                      <p:to>
                                        <p:strVal val="visible"/>
                                      </p:to>
                                    </p:set>
                                    <p:animEffect transition="in" filter="wipe(down)">
                                      <p:cBhvr>
                                        <p:cTn id="36" dur="500"/>
                                        <p:tgtEl>
                                          <p:spTgt spid="281"/>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282"/>
                                        </p:tgtEl>
                                        <p:attrNameLst>
                                          <p:attrName>style.visibility</p:attrName>
                                        </p:attrNameLst>
                                      </p:cBhvr>
                                      <p:to>
                                        <p:strVal val="visible"/>
                                      </p:to>
                                    </p:set>
                                    <p:animEffect transition="in" filter="wipe(down)">
                                      <p:cBhvr>
                                        <p:cTn id="39" dur="500"/>
                                        <p:tgtEl>
                                          <p:spTgt spid="282"/>
                                        </p:tgtEl>
                                      </p:cBhvr>
                                    </p:animEffect>
                                  </p:childTnLst>
                                </p:cTn>
                              </p:par>
                              <p:par>
                                <p:cTn id="40" presetID="22" presetClass="entr" presetSubtype="4" fill="hold" grpId="0" nodeType="withEffect">
                                  <p:stCondLst>
                                    <p:cond delay="0"/>
                                  </p:stCondLst>
                                  <p:childTnLst>
                                    <p:set>
                                      <p:cBhvr>
                                        <p:cTn id="41" dur="1" fill="hold">
                                          <p:stCondLst>
                                            <p:cond delay="0"/>
                                          </p:stCondLst>
                                        </p:cTn>
                                        <p:tgtEl>
                                          <p:spTgt spid="283"/>
                                        </p:tgtEl>
                                        <p:attrNameLst>
                                          <p:attrName>style.visibility</p:attrName>
                                        </p:attrNameLst>
                                      </p:cBhvr>
                                      <p:to>
                                        <p:strVal val="visible"/>
                                      </p:to>
                                    </p:set>
                                    <p:animEffect transition="in" filter="wipe(down)">
                                      <p:cBhvr>
                                        <p:cTn id="42" dur="500"/>
                                        <p:tgtEl>
                                          <p:spTgt spid="283"/>
                                        </p:tgtEl>
                                      </p:cBhvr>
                                    </p:animEffect>
                                  </p:childTnLst>
                                </p:cTn>
                              </p:par>
                            </p:childTnLst>
                          </p:cTn>
                        </p:par>
                        <p:par>
                          <p:cTn id="43" fill="hold">
                            <p:stCondLst>
                              <p:cond delay="5500"/>
                            </p:stCondLst>
                            <p:childTnLst>
                              <p:par>
                                <p:cTn id="44" presetID="10" presetClass="entr" presetSubtype="0" fill="hold" grpId="0" nodeType="afterEffect">
                                  <p:stCondLst>
                                    <p:cond delay="0"/>
                                  </p:stCondLst>
                                  <p:childTnLst>
                                    <p:set>
                                      <p:cBhvr>
                                        <p:cTn id="45" dur="1" fill="hold">
                                          <p:stCondLst>
                                            <p:cond delay="0"/>
                                          </p:stCondLst>
                                        </p:cTn>
                                        <p:tgtEl>
                                          <p:spTgt spid="98"/>
                                        </p:tgtEl>
                                        <p:attrNameLst>
                                          <p:attrName>style.visibility</p:attrName>
                                        </p:attrNameLst>
                                      </p:cBhvr>
                                      <p:to>
                                        <p:strVal val="visible"/>
                                      </p:to>
                                    </p:set>
                                    <p:animEffect transition="in" filter="fade">
                                      <p:cBhvr>
                                        <p:cTn id="46"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 grpId="0" animBg="1"/>
      <p:bldP spid="247" grpId="0" animBg="1"/>
      <p:bldP spid="268" grpId="0" animBg="1"/>
      <p:bldP spid="281" grpId="0" animBg="1"/>
      <p:bldP spid="282" grpId="0" animBg="1"/>
      <p:bldP spid="283" grpId="0" animBg="1"/>
      <p:bldP spid="453" grpId="0"/>
      <p:bldP spid="97" grpId="0"/>
      <p:bldP spid="98" grpId="0"/>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 name="Group 30"/>
          <p:cNvGrpSpPr/>
          <p:nvPr/>
        </p:nvGrpSpPr>
        <p:grpSpPr>
          <a:xfrm>
            <a:off x="5906449" y="4118969"/>
            <a:ext cx="800219" cy="1012876"/>
            <a:chOff x="5632131" y="3447515"/>
            <a:chExt cx="800219" cy="1012876"/>
          </a:xfrm>
        </p:grpSpPr>
        <p:sp>
          <p:nvSpPr>
            <p:cNvPr id="401" name="Rectangle 400"/>
            <p:cNvSpPr/>
            <p:nvPr/>
          </p:nvSpPr>
          <p:spPr>
            <a:xfrm>
              <a:off x="5632131" y="3447515"/>
              <a:ext cx="800219" cy="646331"/>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Total</a:t>
              </a:r>
            </a:p>
            <a:p>
              <a:pPr algn="ctr"/>
              <a:r>
                <a:rPr lang="en-US" b="1" dirty="0">
                  <a:latin typeface="Century Gothic" panose="020B0502020202020204" pitchFamily="34" charset="0"/>
                  <a:cs typeface="Arial" panose="020B0604020202020204" pitchFamily="34" charset="0"/>
                </a:rPr>
                <a:t>18-34</a:t>
              </a:r>
              <a:endParaRPr lang="en-US" b="1" dirty="0"/>
            </a:p>
          </p:txBody>
        </p:sp>
        <p:cxnSp>
          <p:nvCxnSpPr>
            <p:cNvPr id="478" name="Straight Connector 477"/>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7" name="Rectangle 96"/>
          <p:cNvSpPr/>
          <p:nvPr/>
        </p:nvSpPr>
        <p:spPr>
          <a:xfrm>
            <a:off x="6036980" y="5234275"/>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4%</a:t>
            </a:r>
            <a:endParaRPr lang="en-US" b="1" dirty="0">
              <a:solidFill>
                <a:srgbClr val="3333FF"/>
              </a:solidFill>
            </a:endParaRPr>
          </a:p>
        </p:txBody>
      </p:sp>
      <p:sp>
        <p:nvSpPr>
          <p:cNvPr id="98" name="Rectangle 97"/>
          <p:cNvSpPr/>
          <p:nvPr/>
        </p:nvSpPr>
        <p:spPr>
          <a:xfrm>
            <a:off x="11233850" y="5012204"/>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6%</a:t>
            </a:r>
            <a:endParaRPr lang="en-US" b="1" dirty="0">
              <a:solidFill>
                <a:srgbClr val="3333FF"/>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53"/>
          <p:cNvGrpSpPr/>
          <p:nvPr/>
        </p:nvGrpSpPr>
        <p:grpSpPr>
          <a:xfrm>
            <a:off x="5801731" y="6478951"/>
            <a:ext cx="5937376" cy="401557"/>
            <a:chOff x="5801731" y="6261236"/>
            <a:chExt cx="5937376" cy="401557"/>
          </a:xfrm>
        </p:grpSpPr>
        <p:sp>
          <p:nvSpPr>
            <p:cNvPr id="55" name="Rectangle 54"/>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56" name="Rectangle 55"/>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57" name="Rectangle 56"/>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58" name="Rectangle 57"/>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59" name="Rectangle 58"/>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60" name="Rectangle 59"/>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pic>
        <p:nvPicPr>
          <p:cNvPr id="46" name="Picture 45"/>
          <p:cNvPicPr>
            <a:picLocks noChangeAspect="1"/>
          </p:cNvPicPr>
          <p:nvPr/>
        </p:nvPicPr>
        <p:blipFill>
          <a:blip r:embed="rId3"/>
          <a:stretch>
            <a:fillRect/>
          </a:stretch>
        </p:blipFill>
        <p:spPr>
          <a:xfrm>
            <a:off x="5043698" y="182757"/>
            <a:ext cx="1709183" cy="695047"/>
          </a:xfrm>
          <a:prstGeom prst="rect">
            <a:avLst/>
          </a:prstGeom>
        </p:spPr>
      </p:pic>
      <p:sp>
        <p:nvSpPr>
          <p:cNvPr id="47" name="TextBox 46"/>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61" name="Group 60"/>
          <p:cNvGrpSpPr/>
          <p:nvPr/>
        </p:nvGrpSpPr>
        <p:grpSpPr>
          <a:xfrm>
            <a:off x="1849972" y="2748580"/>
            <a:ext cx="3405827" cy="585976"/>
            <a:chOff x="2336109" y="2395881"/>
            <a:chExt cx="3405827" cy="585976"/>
          </a:xfrm>
        </p:grpSpPr>
        <p:sp>
          <p:nvSpPr>
            <p:cNvPr id="62" name="TextBox 61"/>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63" name="TextBox 62"/>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64" name="Rectangle 63"/>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5" name="TextBox 64"/>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Tree>
    <p:extLst>
      <p:ext uri="{BB962C8B-B14F-4D97-AF65-F5344CB8AC3E}">
        <p14:creationId xmlns:p14="http://schemas.microsoft.com/office/powerpoint/2010/main" val="6343404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down)">
                                      <p:cBhvr>
                                        <p:cTn id="11" dur="500"/>
                                        <p:tgtEl>
                                          <p:spTgt spid="4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fade">
                                      <p:cBhvr>
                                        <p:cTn id="15" dur="500"/>
                                        <p:tgtEl>
                                          <p:spTgt spid="9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Effect transition="in" filter="wipe(down)">
                                      <p:cBhvr>
                                        <p:cTn id="18" dur="500"/>
                                        <p:tgtEl>
                                          <p:spTgt spid="49"/>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wipe(down)">
                                      <p:cBhvr>
                                        <p:cTn id="21" dur="500"/>
                                        <p:tgtEl>
                                          <p:spTgt spid="50"/>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51"/>
                                        </p:tgtEl>
                                        <p:attrNameLst>
                                          <p:attrName>style.visibility</p:attrName>
                                        </p:attrNameLst>
                                      </p:cBhvr>
                                      <p:to>
                                        <p:strVal val="visible"/>
                                      </p:to>
                                    </p:set>
                                    <p:animEffect transition="in" filter="wipe(down)">
                                      <p:cBhvr>
                                        <p:cTn id="24" dur="500"/>
                                        <p:tgtEl>
                                          <p:spTgt spid="51"/>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wipe(down)">
                                      <p:cBhvr>
                                        <p:cTn id="27" dur="500"/>
                                        <p:tgtEl>
                                          <p:spTgt spid="52"/>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53"/>
                                        </p:tgtEl>
                                        <p:attrNameLst>
                                          <p:attrName>style.visibility</p:attrName>
                                        </p:attrNameLst>
                                      </p:cBhvr>
                                      <p:to>
                                        <p:strVal val="visible"/>
                                      </p:to>
                                    </p:set>
                                    <p:animEffect transition="in" filter="wipe(down)">
                                      <p:cBhvr>
                                        <p:cTn id="30" dur="500"/>
                                        <p:tgtEl>
                                          <p:spTgt spid="53"/>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98"/>
                                        </p:tgtEl>
                                        <p:attrNameLst>
                                          <p:attrName>style.visibility</p:attrName>
                                        </p:attrNameLst>
                                      </p:cBhvr>
                                      <p:to>
                                        <p:strVal val="visible"/>
                                      </p:to>
                                    </p:set>
                                    <p:animEffect transition="in" filter="fade">
                                      <p:cBhvr>
                                        <p:cTn id="34"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48" grpId="0" animBg="1"/>
      <p:bldP spid="49" grpId="0" animBg="1"/>
      <p:bldP spid="50" grpId="0" animBg="1"/>
      <p:bldP spid="51" grpId="0" animBg="1"/>
      <p:bldP spid="52" grpId="0" animBg="1"/>
      <p:bldP spid="5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94492" y="2321073"/>
            <a:ext cx="10270866" cy="1205771"/>
            <a:chOff x="394492" y="2237943"/>
            <a:chExt cx="10270866" cy="1205771"/>
          </a:xfrm>
        </p:grpSpPr>
        <p:grpSp>
          <p:nvGrpSpPr>
            <p:cNvPr id="120" name="Group 119"/>
            <p:cNvGrpSpPr/>
            <p:nvPr/>
          </p:nvGrpSpPr>
          <p:grpSpPr>
            <a:xfrm>
              <a:off x="754987" y="2237943"/>
              <a:ext cx="9910371" cy="1205771"/>
              <a:chOff x="-11669486" y="-1545133"/>
              <a:chExt cx="2993572" cy="4438942"/>
            </a:xfrm>
          </p:grpSpPr>
          <p:cxnSp>
            <p:nvCxnSpPr>
              <p:cNvPr id="148" name="Straight Connector 147"/>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162" name="TextBox 161"/>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163" name="TextBox 162"/>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134" name="Isosceles Triangle 133"/>
          <p:cNvSpPr/>
          <p:nvPr/>
        </p:nvSpPr>
        <p:spPr>
          <a:xfrm>
            <a:off x="325804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36" name="Group 135"/>
          <p:cNvGrpSpPr/>
          <p:nvPr/>
        </p:nvGrpSpPr>
        <p:grpSpPr>
          <a:xfrm>
            <a:off x="2690090" y="-477883"/>
            <a:ext cx="3649750" cy="3079275"/>
            <a:chOff x="2586593" y="519804"/>
            <a:chExt cx="3964638" cy="3344944"/>
          </a:xfrm>
        </p:grpSpPr>
        <p:cxnSp>
          <p:nvCxnSpPr>
            <p:cNvPr id="137" name="Straight Connector 136"/>
            <p:cNvCxnSpPr/>
            <p:nvPr/>
          </p:nvCxnSpPr>
          <p:spPr>
            <a:xfrm>
              <a:off x="3985883" y="3194613"/>
              <a:ext cx="821455" cy="580369"/>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flipH="1">
              <a:off x="3354440" y="3298899"/>
              <a:ext cx="511661" cy="565849"/>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39" name="Group 138"/>
            <p:cNvGrpSpPr/>
            <p:nvPr/>
          </p:nvGrpSpPr>
          <p:grpSpPr>
            <a:xfrm rot="21284911">
              <a:off x="2586593" y="519804"/>
              <a:ext cx="3964638" cy="2709037"/>
              <a:chOff x="5576068" y="-41769"/>
              <a:chExt cx="3964638" cy="2709037"/>
            </a:xfrm>
          </p:grpSpPr>
          <p:grpSp>
            <p:nvGrpSpPr>
              <p:cNvPr id="140" name="Group 139"/>
              <p:cNvGrpSpPr/>
              <p:nvPr/>
            </p:nvGrpSpPr>
            <p:grpSpPr>
              <a:xfrm>
                <a:off x="5576068" y="-41769"/>
                <a:ext cx="3964638" cy="2674254"/>
                <a:chOff x="6296627" y="1378368"/>
                <a:chExt cx="2519022" cy="1650539"/>
              </a:xfrm>
            </p:grpSpPr>
            <p:pic>
              <p:nvPicPr>
                <p:cNvPr id="143" name="Picture 142"/>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44" name="Rectangle 143"/>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1" name="TextBox 140"/>
              <p:cNvSpPr txBox="1"/>
              <p:nvPr/>
            </p:nvSpPr>
            <p:spPr>
              <a:xfrm>
                <a:off x="5798207" y="2297936"/>
                <a:ext cx="3529096" cy="369332"/>
              </a:xfrm>
              <a:prstGeom prst="rect">
                <a:avLst/>
              </a:prstGeom>
              <a:noFill/>
            </p:spPr>
            <p:txBody>
              <a:bodyPr wrap="square" rtlCol="0">
                <a:spAutoFit/>
              </a:bodyPr>
              <a:lstStyle/>
              <a:p>
                <a:pPr algn="ctr"/>
                <a:r>
                  <a:rPr lang="en-US" i="1" dirty="0">
                    <a:solidFill>
                      <a:srgbClr val="0070C0"/>
                    </a:solidFill>
                  </a:rPr>
                  <a:t>2</a:t>
                </a:r>
                <a:r>
                  <a:rPr lang="en-US" i="1" baseline="30000" dirty="0">
                    <a:solidFill>
                      <a:srgbClr val="0070C0"/>
                    </a:solidFill>
                  </a:rPr>
                  <a:t>nd</a:t>
                </a:r>
                <a:r>
                  <a:rPr lang="en-US" i="1" dirty="0">
                    <a:solidFill>
                      <a:srgbClr val="0070C0"/>
                    </a:solidFill>
                  </a:rPr>
                  <a:t> Set – 6 tunes</a:t>
                </a:r>
              </a:p>
            </p:txBody>
          </p:sp>
          <p:pic>
            <p:nvPicPr>
              <p:cNvPr id="142" name="Picture 141"/>
              <p:cNvPicPr>
                <a:picLocks noChangeAspect="1"/>
              </p:cNvPicPr>
              <p:nvPr/>
            </p:nvPicPr>
            <p:blipFill rotWithShape="1">
              <a:blip r:embed="rId3"/>
              <a:srcRect t="4281" r="4082"/>
              <a:stretch/>
            </p:blipFill>
            <p:spPr>
              <a:xfrm>
                <a:off x="5830434" y="102498"/>
                <a:ext cx="3492501" cy="2178280"/>
              </a:xfrm>
              <a:prstGeom prst="rect">
                <a:avLst/>
              </a:prstGeom>
            </p:spPr>
          </p:pic>
        </p:grp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145" name="TextBox 144"/>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146" name="TextBox 145"/>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147" name="Picture 146"/>
          <p:cNvPicPr>
            <a:picLocks noChangeAspect="1"/>
          </p:cNvPicPr>
          <p:nvPr/>
        </p:nvPicPr>
        <p:blipFill>
          <a:blip r:embed="rId4"/>
          <a:stretch>
            <a:fillRect/>
          </a:stretch>
        </p:blipFill>
        <p:spPr>
          <a:xfrm>
            <a:off x="19250" y="0"/>
            <a:ext cx="1690410" cy="390930"/>
          </a:xfrm>
          <a:prstGeom prst="rect">
            <a:avLst/>
          </a:prstGeom>
        </p:spPr>
      </p:pic>
      <p:sp>
        <p:nvSpPr>
          <p:cNvPr id="11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Freeform 19"/>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55"/>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56"/>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5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5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5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TextBox 15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21261671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29167E-6 -3.33333E-6 L 0.11198 -3.33333E-6 " pathEditMode="relative" rAng="0" ptsTypes="AA" p14:bounceEnd="46000">
                                          <p:cBhvr>
                                            <p:cTn id="6" dur="1000" fill="hold"/>
                                            <p:tgtEl>
                                              <p:spTgt spid="134"/>
                                            </p:tgtEl>
                                            <p:attrNameLst>
                                              <p:attrName>ppt_x</p:attrName>
                                              <p:attrName>ppt_y</p:attrName>
                                            </p:attrNameLst>
                                          </p:cBhvr>
                                          <p:rCtr x="559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9"/>
                                            </p:tgtEl>
                                            <p:attrNameLst>
                                              <p:attrName>style.visibility</p:attrName>
                                            </p:attrNameLst>
                                          </p:cBhvr>
                                          <p:to>
                                            <p:strVal val="visible"/>
                                          </p:to>
                                        </p:set>
                                        <p:animEffect transition="in" filter="wipe(down)">
                                          <p:cBhvr>
                                            <p:cTn id="10" dur="1000"/>
                                            <p:tgtEl>
                                              <p:spTgt spid="16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36"/>
                                            </p:tgtEl>
                                            <p:attrNameLst>
                                              <p:attrName>style.visibility</p:attrName>
                                            </p:attrNameLst>
                                          </p:cBhvr>
                                          <p:to>
                                            <p:strVal val="visible"/>
                                          </p:to>
                                        </p:set>
                                        <p:animEffect transition="in" filter="wipe(up)">
                                          <p:cBhvr>
                                            <p:cTn id="17"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29167E-6 -3.33333E-6 L 0.11198 -3.33333E-6 " pathEditMode="relative" rAng="0" ptsTypes="AA">
                                          <p:cBhvr>
                                            <p:cTn id="6" dur="1000" fill="hold"/>
                                            <p:tgtEl>
                                              <p:spTgt spid="134"/>
                                            </p:tgtEl>
                                            <p:attrNameLst>
                                              <p:attrName>ppt_x</p:attrName>
                                              <p:attrName>ppt_y</p:attrName>
                                            </p:attrNameLst>
                                          </p:cBhvr>
                                          <p:rCtr x="559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9"/>
                                            </p:tgtEl>
                                            <p:attrNameLst>
                                              <p:attrName>style.visibility</p:attrName>
                                            </p:attrNameLst>
                                          </p:cBhvr>
                                          <p:to>
                                            <p:strVal val="visible"/>
                                          </p:to>
                                        </p:set>
                                        <p:animEffect transition="in" filter="wipe(down)">
                                          <p:cBhvr>
                                            <p:cTn id="10" dur="1000"/>
                                            <p:tgtEl>
                                              <p:spTgt spid="16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36"/>
                                            </p:tgtEl>
                                            <p:attrNameLst>
                                              <p:attrName>style.visibility</p:attrName>
                                            </p:attrNameLst>
                                          </p:cBhvr>
                                          <p:to>
                                            <p:strVal val="visible"/>
                                          </p:to>
                                        </p:set>
                                        <p:animEffect transition="in" filter="wipe(up)">
                                          <p:cBhvr>
                                            <p:cTn id="17"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5788022" y="4609938"/>
            <a:ext cx="513282"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7%</a:t>
            </a:r>
            <a:endParaRPr lang="en-US" b="1" dirty="0">
              <a:solidFill>
                <a:srgbClr val="EE0077"/>
              </a:solidFill>
            </a:endParaRPr>
          </a:p>
        </p:txBody>
      </p:sp>
      <p:sp>
        <p:nvSpPr>
          <p:cNvPr id="98" name="Rectangle 97"/>
          <p:cNvSpPr/>
          <p:nvPr/>
        </p:nvSpPr>
        <p:spPr>
          <a:xfrm>
            <a:off x="10962935" y="4392041"/>
            <a:ext cx="513282"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7%</a:t>
            </a:r>
            <a:endParaRPr lang="en-US" b="1" dirty="0">
              <a:solidFill>
                <a:srgbClr val="EE0077"/>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57315"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2" name="Group 61"/>
          <p:cNvGrpSpPr/>
          <p:nvPr/>
        </p:nvGrpSpPr>
        <p:grpSpPr>
          <a:xfrm>
            <a:off x="5801731" y="6478951"/>
            <a:ext cx="5937376" cy="401557"/>
            <a:chOff x="5801731" y="6261236"/>
            <a:chExt cx="5937376" cy="401557"/>
          </a:xfrm>
        </p:grpSpPr>
        <p:sp>
          <p:nvSpPr>
            <p:cNvPr id="63" name="Rectangle 62"/>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64" name="Rectangle 63"/>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65" name="Rectangle 64"/>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66" name="Rectangle 65"/>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67" name="Rectangle 66"/>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68" name="Rectangle 67"/>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grpSp>
        <p:nvGrpSpPr>
          <p:cNvPr id="2" name="Group 1"/>
          <p:cNvGrpSpPr/>
          <p:nvPr/>
        </p:nvGrpSpPr>
        <p:grpSpPr>
          <a:xfrm>
            <a:off x="1827490" y="1882557"/>
            <a:ext cx="3426430" cy="569646"/>
            <a:chOff x="1827490" y="1882557"/>
            <a:chExt cx="3426430" cy="569646"/>
          </a:xfrm>
        </p:grpSpPr>
        <p:sp>
          <p:nvSpPr>
            <p:cNvPr id="55" name="Rectangle 5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77" name="TextBox 7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83" name="TextBox 82"/>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84" name="Group 83"/>
          <p:cNvGrpSpPr/>
          <p:nvPr/>
        </p:nvGrpSpPr>
        <p:grpSpPr>
          <a:xfrm>
            <a:off x="1849972" y="2748580"/>
            <a:ext cx="3405827" cy="585976"/>
            <a:chOff x="2336109" y="2395881"/>
            <a:chExt cx="3405827" cy="585976"/>
          </a:xfrm>
        </p:grpSpPr>
        <p:sp>
          <p:nvSpPr>
            <p:cNvPr id="85" name="TextBox 84"/>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86" name="TextBox 85"/>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87" name="Rectangle 86"/>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8" name="Picture 87"/>
          <p:cNvPicPr>
            <a:picLocks noChangeAspect="1"/>
          </p:cNvPicPr>
          <p:nvPr/>
        </p:nvPicPr>
        <p:blipFill>
          <a:blip r:embed="rId3"/>
          <a:stretch>
            <a:fillRect/>
          </a:stretch>
        </p:blipFill>
        <p:spPr>
          <a:xfrm>
            <a:off x="5043698" y="182757"/>
            <a:ext cx="1709183" cy="695047"/>
          </a:xfrm>
          <a:prstGeom prst="rect">
            <a:avLst/>
          </a:prstGeom>
        </p:spPr>
      </p:pic>
      <p:sp>
        <p:nvSpPr>
          <p:cNvPr id="89" name="TextBox 88"/>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44" name="Group 43"/>
          <p:cNvGrpSpPr/>
          <p:nvPr/>
        </p:nvGrpSpPr>
        <p:grpSpPr>
          <a:xfrm>
            <a:off x="5679420" y="3477135"/>
            <a:ext cx="705641" cy="1003543"/>
            <a:chOff x="5679420" y="3456848"/>
            <a:chExt cx="705641" cy="1003543"/>
          </a:xfrm>
        </p:grpSpPr>
        <p:sp>
          <p:nvSpPr>
            <p:cNvPr id="45" name="Rectangle 44"/>
            <p:cNvSpPr/>
            <p:nvPr/>
          </p:nvSpPr>
          <p:spPr>
            <a:xfrm>
              <a:off x="5679420" y="3456848"/>
              <a:ext cx="705641" cy="646331"/>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Total</a:t>
              </a:r>
            </a:p>
            <a:p>
              <a:pPr algn="ctr"/>
              <a:r>
                <a:rPr lang="en-US" b="1" dirty="0">
                  <a:latin typeface="Century Gothic" panose="020B0502020202020204" pitchFamily="34" charset="0"/>
                  <a:cs typeface="Arial" panose="020B0604020202020204" pitchFamily="34" charset="0"/>
                </a:rPr>
                <a:t>18+</a:t>
              </a:r>
              <a:endParaRPr lang="en-US" b="1" dirty="0"/>
            </a:p>
          </p:txBody>
        </p:sp>
        <p:cxnSp>
          <p:nvCxnSpPr>
            <p:cNvPr id="46" name="Straight Connector 45"/>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4746806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1000"/>
                                        <p:tgtEl>
                                          <p:spTgt spid="2"/>
                                        </p:tgtEl>
                                      </p:cBhvr>
                                    </p:animEffect>
                                  </p:childTnLst>
                                </p:cTn>
                              </p:par>
                            </p:childTnLst>
                          </p:cTn>
                        </p:par>
                        <p:par>
                          <p:cTn id="12" fill="hold">
                            <p:stCondLst>
                              <p:cond delay="1500"/>
                            </p:stCondLst>
                            <p:childTnLst>
                              <p:par>
                                <p:cTn id="13" presetID="22" presetClass="entr" presetSubtype="4" fill="hold" nodeType="afterEffect">
                                  <p:stCondLst>
                                    <p:cond delay="500"/>
                                  </p:stCondLst>
                                  <p:childTnLst>
                                    <p:set>
                                      <p:cBhvr>
                                        <p:cTn id="14" dur="1" fill="hold">
                                          <p:stCondLst>
                                            <p:cond delay="0"/>
                                          </p:stCondLst>
                                        </p:cTn>
                                        <p:tgtEl>
                                          <p:spTgt spid="44"/>
                                        </p:tgtEl>
                                        <p:attrNameLst>
                                          <p:attrName>style.visibility</p:attrName>
                                        </p:attrNameLst>
                                      </p:cBhvr>
                                      <p:to>
                                        <p:strVal val="visible"/>
                                      </p:to>
                                    </p:set>
                                    <p:animEffect transition="in" filter="wipe(down)">
                                      <p:cBhvr>
                                        <p:cTn id="15" dur="1000"/>
                                        <p:tgtEl>
                                          <p:spTgt spid="44"/>
                                        </p:tgtEl>
                                      </p:cBhvr>
                                    </p:animEffect>
                                  </p:childTnLst>
                                </p:cTn>
                              </p:par>
                            </p:childTnLst>
                          </p:cTn>
                        </p:par>
                        <p:par>
                          <p:cTn id="16" fill="hold">
                            <p:stCondLst>
                              <p:cond delay="3000"/>
                            </p:stCondLst>
                            <p:childTnLst>
                              <p:par>
                                <p:cTn id="17" presetID="22" presetClass="entr" presetSubtype="4" fill="hold" grpId="0" nodeType="afterEffect">
                                  <p:stCondLst>
                                    <p:cond delay="0"/>
                                  </p:stCondLst>
                                  <p:childTnLst>
                                    <p:set>
                                      <p:cBhvr>
                                        <p:cTn id="18" dur="1" fill="hold">
                                          <p:stCondLst>
                                            <p:cond delay="0"/>
                                          </p:stCondLst>
                                        </p:cTn>
                                        <p:tgtEl>
                                          <p:spTgt spid="56"/>
                                        </p:tgtEl>
                                        <p:attrNameLst>
                                          <p:attrName>style.visibility</p:attrName>
                                        </p:attrNameLst>
                                      </p:cBhvr>
                                      <p:to>
                                        <p:strVal val="visible"/>
                                      </p:to>
                                    </p:set>
                                    <p:animEffect transition="in" filter="wipe(down)">
                                      <p:cBhvr>
                                        <p:cTn id="19" dur="500"/>
                                        <p:tgtEl>
                                          <p:spTgt spid="56"/>
                                        </p:tgtEl>
                                      </p:cBhvr>
                                    </p:animEffect>
                                  </p:childTnLst>
                                </p:cTn>
                              </p:par>
                            </p:childTnLst>
                          </p:cTn>
                        </p:par>
                        <p:par>
                          <p:cTn id="20" fill="hold">
                            <p:stCondLst>
                              <p:cond delay="3500"/>
                            </p:stCondLst>
                            <p:childTnLst>
                              <p:par>
                                <p:cTn id="21" presetID="10" presetClass="entr" presetSubtype="0" fill="hold" grpId="0" nodeType="afterEffect">
                                  <p:stCondLst>
                                    <p:cond delay="0"/>
                                  </p:stCondLst>
                                  <p:childTnLst>
                                    <p:set>
                                      <p:cBhvr>
                                        <p:cTn id="22" dur="1" fill="hold">
                                          <p:stCondLst>
                                            <p:cond delay="0"/>
                                          </p:stCondLst>
                                        </p:cTn>
                                        <p:tgtEl>
                                          <p:spTgt spid="97"/>
                                        </p:tgtEl>
                                        <p:attrNameLst>
                                          <p:attrName>style.visibility</p:attrName>
                                        </p:attrNameLst>
                                      </p:cBhvr>
                                      <p:to>
                                        <p:strVal val="visible"/>
                                      </p:to>
                                    </p:set>
                                    <p:animEffect transition="in" filter="fade">
                                      <p:cBhvr>
                                        <p:cTn id="23" dur="500"/>
                                        <p:tgtEl>
                                          <p:spTgt spid="97"/>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57"/>
                                        </p:tgtEl>
                                        <p:attrNameLst>
                                          <p:attrName>style.visibility</p:attrName>
                                        </p:attrNameLst>
                                      </p:cBhvr>
                                      <p:to>
                                        <p:strVal val="visible"/>
                                      </p:to>
                                    </p:set>
                                    <p:animEffect transition="in" filter="wipe(down)">
                                      <p:cBhvr>
                                        <p:cTn id="26" dur="500"/>
                                        <p:tgtEl>
                                          <p:spTgt spid="57"/>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58"/>
                                        </p:tgtEl>
                                        <p:attrNameLst>
                                          <p:attrName>style.visibility</p:attrName>
                                        </p:attrNameLst>
                                      </p:cBhvr>
                                      <p:to>
                                        <p:strVal val="visible"/>
                                      </p:to>
                                    </p:set>
                                    <p:animEffect transition="in" filter="wipe(down)">
                                      <p:cBhvr>
                                        <p:cTn id="29" dur="500"/>
                                        <p:tgtEl>
                                          <p:spTgt spid="58"/>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59"/>
                                        </p:tgtEl>
                                        <p:attrNameLst>
                                          <p:attrName>style.visibility</p:attrName>
                                        </p:attrNameLst>
                                      </p:cBhvr>
                                      <p:to>
                                        <p:strVal val="visible"/>
                                      </p:to>
                                    </p:set>
                                    <p:animEffect transition="in" filter="wipe(down)">
                                      <p:cBhvr>
                                        <p:cTn id="32" dur="500"/>
                                        <p:tgtEl>
                                          <p:spTgt spid="59"/>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Effect transition="in" filter="wipe(down)">
                                      <p:cBhvr>
                                        <p:cTn id="35" dur="500"/>
                                        <p:tgtEl>
                                          <p:spTgt spid="61"/>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60"/>
                                        </p:tgtEl>
                                        <p:attrNameLst>
                                          <p:attrName>style.visibility</p:attrName>
                                        </p:attrNameLst>
                                      </p:cBhvr>
                                      <p:to>
                                        <p:strVal val="visible"/>
                                      </p:to>
                                    </p:set>
                                    <p:animEffect transition="in" filter="wipe(down)">
                                      <p:cBhvr>
                                        <p:cTn id="38" dur="500"/>
                                        <p:tgtEl>
                                          <p:spTgt spid="60"/>
                                        </p:tgtEl>
                                      </p:cBhvr>
                                    </p:animEffect>
                                  </p:childTnLst>
                                </p:cTn>
                              </p:par>
                            </p:childTnLst>
                          </p:cTn>
                        </p:par>
                        <p:par>
                          <p:cTn id="39" fill="hold">
                            <p:stCondLst>
                              <p:cond delay="4000"/>
                            </p:stCondLst>
                            <p:childTnLst>
                              <p:par>
                                <p:cTn id="40" presetID="10" presetClass="entr" presetSubtype="0" fill="hold" grpId="0" nodeType="afterEffect">
                                  <p:stCondLst>
                                    <p:cond delay="0"/>
                                  </p:stCondLst>
                                  <p:childTnLst>
                                    <p:set>
                                      <p:cBhvr>
                                        <p:cTn id="41" dur="1" fill="hold">
                                          <p:stCondLst>
                                            <p:cond delay="0"/>
                                          </p:stCondLst>
                                        </p:cTn>
                                        <p:tgtEl>
                                          <p:spTgt spid="98"/>
                                        </p:tgtEl>
                                        <p:attrNameLst>
                                          <p:attrName>style.visibility</p:attrName>
                                        </p:attrNameLst>
                                      </p:cBhvr>
                                      <p:to>
                                        <p:strVal val="visible"/>
                                      </p:to>
                                    </p:set>
                                    <p:animEffect transition="in" filter="fade">
                                      <p:cBhvr>
                                        <p:cTn id="42"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54" grpId="0"/>
      <p:bldP spid="56" grpId="0" animBg="1"/>
      <p:bldP spid="57" grpId="0" animBg="1"/>
      <p:bldP spid="58" grpId="0" animBg="1"/>
      <p:bldP spid="59" grpId="0" animBg="1"/>
      <p:bldP spid="60" grpId="0" animBg="1"/>
      <p:bldP spid="61"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6072291" y="4482026"/>
            <a:ext cx="513282"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7%</a:t>
            </a:r>
            <a:endParaRPr lang="en-US" b="1" dirty="0">
              <a:solidFill>
                <a:srgbClr val="EE0077"/>
              </a:solidFill>
            </a:endParaRPr>
          </a:p>
        </p:txBody>
      </p:sp>
      <p:sp>
        <p:nvSpPr>
          <p:cNvPr id="98" name="Rectangle 97"/>
          <p:cNvSpPr/>
          <p:nvPr/>
        </p:nvSpPr>
        <p:spPr>
          <a:xfrm>
            <a:off x="11160912" y="3918707"/>
            <a:ext cx="643126"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11%</a:t>
            </a:r>
            <a:endParaRPr lang="en-US" b="1" dirty="0">
              <a:solidFill>
                <a:srgbClr val="EE0077"/>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11361449"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6179408"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216259"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8246875"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9283739"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10321447"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6" name="Group 65"/>
          <p:cNvGrpSpPr/>
          <p:nvPr/>
        </p:nvGrpSpPr>
        <p:grpSpPr>
          <a:xfrm>
            <a:off x="5801731" y="6478951"/>
            <a:ext cx="5937376" cy="401557"/>
            <a:chOff x="5801731" y="6261236"/>
            <a:chExt cx="5937376" cy="401557"/>
          </a:xfrm>
        </p:grpSpPr>
        <p:sp>
          <p:nvSpPr>
            <p:cNvPr id="67" name="Rectangle 66"/>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68" name="Rectangle 67"/>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69" name="Rectangle 68"/>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70" name="Rectangle 69"/>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71" name="Rectangle 70"/>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72" name="Rectangle 71"/>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73" name="TextBox 72"/>
          <p:cNvSpPr txBox="1"/>
          <p:nvPr/>
        </p:nvSpPr>
        <p:spPr>
          <a:xfrm>
            <a:off x="757315"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74" name="Group 73"/>
          <p:cNvGrpSpPr/>
          <p:nvPr/>
        </p:nvGrpSpPr>
        <p:grpSpPr>
          <a:xfrm>
            <a:off x="1827490" y="1882557"/>
            <a:ext cx="3426430" cy="569646"/>
            <a:chOff x="1827490" y="1882557"/>
            <a:chExt cx="3426430" cy="569646"/>
          </a:xfrm>
        </p:grpSpPr>
        <p:sp>
          <p:nvSpPr>
            <p:cNvPr id="77" name="Rectangle 76"/>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TextBox 77"/>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79" name="TextBox 78"/>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80" name="TextBox 79"/>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81" name="Group 80"/>
          <p:cNvGrpSpPr/>
          <p:nvPr/>
        </p:nvGrpSpPr>
        <p:grpSpPr>
          <a:xfrm>
            <a:off x="1849972" y="2748580"/>
            <a:ext cx="3405827" cy="585976"/>
            <a:chOff x="2336109" y="2395881"/>
            <a:chExt cx="3405827" cy="585976"/>
          </a:xfrm>
        </p:grpSpPr>
        <p:sp>
          <p:nvSpPr>
            <p:cNvPr id="82" name="TextBox 81"/>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83" name="TextBox 82"/>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84" name="Rectangle 83"/>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5" name="Picture 84"/>
          <p:cNvPicPr>
            <a:picLocks noChangeAspect="1"/>
          </p:cNvPicPr>
          <p:nvPr/>
        </p:nvPicPr>
        <p:blipFill>
          <a:blip r:embed="rId3"/>
          <a:stretch>
            <a:fillRect/>
          </a:stretch>
        </p:blipFill>
        <p:spPr>
          <a:xfrm>
            <a:off x="5043698" y="182757"/>
            <a:ext cx="1709183" cy="695047"/>
          </a:xfrm>
          <a:prstGeom prst="rect">
            <a:avLst/>
          </a:prstGeom>
        </p:spPr>
      </p:pic>
      <p:sp>
        <p:nvSpPr>
          <p:cNvPr id="86" name="TextBox 85"/>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54" name="Group 53"/>
          <p:cNvGrpSpPr/>
          <p:nvPr/>
        </p:nvGrpSpPr>
        <p:grpSpPr>
          <a:xfrm>
            <a:off x="5906449" y="3399375"/>
            <a:ext cx="800219" cy="928901"/>
            <a:chOff x="5632131" y="3531490"/>
            <a:chExt cx="800219" cy="928901"/>
          </a:xfrm>
        </p:grpSpPr>
        <p:sp>
          <p:nvSpPr>
            <p:cNvPr id="55" name="Rectangle 54"/>
            <p:cNvSpPr/>
            <p:nvPr/>
          </p:nvSpPr>
          <p:spPr>
            <a:xfrm>
              <a:off x="5632131" y="3531490"/>
              <a:ext cx="800219" cy="646331"/>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Total</a:t>
              </a:r>
            </a:p>
            <a:p>
              <a:pPr algn="ctr"/>
              <a:r>
                <a:rPr lang="en-US" b="1" dirty="0">
                  <a:latin typeface="Century Gothic" panose="020B0502020202020204" pitchFamily="34" charset="0"/>
                  <a:cs typeface="Arial" panose="020B0604020202020204" pitchFamily="34" charset="0"/>
                </a:rPr>
                <a:t>18-34</a:t>
              </a:r>
              <a:endParaRPr lang="en-US" b="1" dirty="0"/>
            </a:p>
          </p:txBody>
        </p:sp>
        <p:cxnSp>
          <p:nvCxnSpPr>
            <p:cNvPr id="87" name="Straight Connector 86"/>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213863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down)">
                                      <p:cBhvr>
                                        <p:cTn id="7" dur="500"/>
                                        <p:tgtEl>
                                          <p:spTgt spid="5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wipe(down)">
                                      <p:cBhvr>
                                        <p:cTn id="11" dur="500"/>
                                        <p:tgtEl>
                                          <p:spTgt spid="4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fade">
                                      <p:cBhvr>
                                        <p:cTn id="15" dur="500"/>
                                        <p:tgtEl>
                                          <p:spTgt spid="9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62"/>
                                        </p:tgtEl>
                                        <p:attrNameLst>
                                          <p:attrName>style.visibility</p:attrName>
                                        </p:attrNameLst>
                                      </p:cBhvr>
                                      <p:to>
                                        <p:strVal val="visible"/>
                                      </p:to>
                                    </p:set>
                                    <p:animEffect transition="in" filter="wipe(down)">
                                      <p:cBhvr>
                                        <p:cTn id="18" dur="500"/>
                                        <p:tgtEl>
                                          <p:spTgt spid="62"/>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63"/>
                                        </p:tgtEl>
                                        <p:attrNameLst>
                                          <p:attrName>style.visibility</p:attrName>
                                        </p:attrNameLst>
                                      </p:cBhvr>
                                      <p:to>
                                        <p:strVal val="visible"/>
                                      </p:to>
                                    </p:set>
                                    <p:animEffect transition="in" filter="wipe(down)">
                                      <p:cBhvr>
                                        <p:cTn id="21" dur="500"/>
                                        <p:tgtEl>
                                          <p:spTgt spid="63"/>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64"/>
                                        </p:tgtEl>
                                        <p:attrNameLst>
                                          <p:attrName>style.visibility</p:attrName>
                                        </p:attrNameLst>
                                      </p:cBhvr>
                                      <p:to>
                                        <p:strVal val="visible"/>
                                      </p:to>
                                    </p:set>
                                    <p:animEffect transition="in" filter="wipe(down)">
                                      <p:cBhvr>
                                        <p:cTn id="24" dur="500"/>
                                        <p:tgtEl>
                                          <p:spTgt spid="64"/>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wipe(down)">
                                      <p:cBhvr>
                                        <p:cTn id="27" dur="500"/>
                                        <p:tgtEl>
                                          <p:spTgt spid="65"/>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wipe(down)">
                                      <p:cBhvr>
                                        <p:cTn id="30" dur="500"/>
                                        <p:tgtEl>
                                          <p:spTgt spid="46"/>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98"/>
                                        </p:tgtEl>
                                        <p:attrNameLst>
                                          <p:attrName>style.visibility</p:attrName>
                                        </p:attrNameLst>
                                      </p:cBhvr>
                                      <p:to>
                                        <p:strVal val="visible"/>
                                      </p:to>
                                    </p:set>
                                    <p:animEffect transition="in" filter="fade">
                                      <p:cBhvr>
                                        <p:cTn id="34"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46" grpId="0" animBg="1"/>
      <p:bldP spid="47" grpId="0" animBg="1"/>
      <p:bldP spid="62" grpId="0" animBg="1"/>
      <p:bldP spid="63" grpId="0" animBg="1"/>
      <p:bldP spid="64" grpId="0" animBg="1"/>
      <p:bldP spid="65"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5796785" y="4325346"/>
            <a:ext cx="513282"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2%</a:t>
            </a:r>
            <a:endParaRPr lang="en-US" b="1" dirty="0">
              <a:solidFill>
                <a:srgbClr val="CC5D12"/>
              </a:solidFill>
            </a:endParaRPr>
          </a:p>
        </p:txBody>
      </p:sp>
      <p:sp>
        <p:nvSpPr>
          <p:cNvPr id="98" name="Rectangle 97"/>
          <p:cNvSpPr/>
          <p:nvPr/>
        </p:nvSpPr>
        <p:spPr>
          <a:xfrm>
            <a:off x="10898469" y="3370142"/>
            <a:ext cx="643126"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12%</a:t>
            </a:r>
            <a:endParaRPr lang="en-US" b="1" dirty="0">
              <a:solidFill>
                <a:srgbClr val="CC5D12"/>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11361449"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6179408"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216259"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8246875"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9283739"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10321447"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p:nvSpPr>
        <p:spPr>
          <a:xfrm>
            <a:off x="5909567"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p:cNvSpPr/>
          <p:nvPr/>
        </p:nvSpPr>
        <p:spPr>
          <a:xfrm>
            <a:off x="6945735"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7979823"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p:cNvSpPr/>
          <p:nvPr/>
        </p:nvSpPr>
        <p:spPr>
          <a:xfrm>
            <a:off x="9017673"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10052672"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11092039"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5" name="Group 74"/>
          <p:cNvGrpSpPr/>
          <p:nvPr/>
        </p:nvGrpSpPr>
        <p:grpSpPr>
          <a:xfrm>
            <a:off x="5801731" y="6478951"/>
            <a:ext cx="5937376" cy="401557"/>
            <a:chOff x="5801731" y="6261236"/>
            <a:chExt cx="5937376" cy="401557"/>
          </a:xfrm>
        </p:grpSpPr>
        <p:sp>
          <p:nvSpPr>
            <p:cNvPr id="76" name="Rectangle 75"/>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77" name="Rectangle 76"/>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78" name="Rectangle 77"/>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79" name="Rectangle 78"/>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80" name="Rectangle 79"/>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81" name="Rectangle 80"/>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grpSp>
        <p:nvGrpSpPr>
          <p:cNvPr id="86" name="Group 85"/>
          <p:cNvGrpSpPr/>
          <p:nvPr/>
        </p:nvGrpSpPr>
        <p:grpSpPr>
          <a:xfrm>
            <a:off x="1827490" y="1882557"/>
            <a:ext cx="3426430" cy="569646"/>
            <a:chOff x="1827490" y="1882557"/>
            <a:chExt cx="3426430" cy="569646"/>
          </a:xfrm>
        </p:grpSpPr>
        <p:sp>
          <p:nvSpPr>
            <p:cNvPr id="87" name="Rectangle 86"/>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TextBox 87"/>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89" name="TextBox 88"/>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0" name="TextBox 89"/>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1" name="Group 90"/>
          <p:cNvGrpSpPr/>
          <p:nvPr/>
        </p:nvGrpSpPr>
        <p:grpSpPr>
          <a:xfrm>
            <a:off x="1849972" y="2748580"/>
            <a:ext cx="3405827" cy="585976"/>
            <a:chOff x="2336109" y="2395881"/>
            <a:chExt cx="3405827" cy="585976"/>
          </a:xfrm>
        </p:grpSpPr>
        <p:sp>
          <p:nvSpPr>
            <p:cNvPr id="92" name="TextBox 91"/>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93" name="TextBox 92"/>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94" name="Rectangle 93"/>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6" name="TextBox 95"/>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grpSp>
        <p:nvGrpSpPr>
          <p:cNvPr id="2" name="Group 1"/>
          <p:cNvGrpSpPr/>
          <p:nvPr/>
        </p:nvGrpSpPr>
        <p:grpSpPr>
          <a:xfrm>
            <a:off x="1819237" y="860284"/>
            <a:ext cx="3472130" cy="872278"/>
            <a:chOff x="1819237" y="860284"/>
            <a:chExt cx="3472130" cy="872278"/>
          </a:xfrm>
        </p:grpSpPr>
        <p:sp>
          <p:nvSpPr>
            <p:cNvPr id="67" name="Rectangle 66"/>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TextBox 81"/>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99" name="TextBox 98"/>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00" name="TextBox 99"/>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pic>
        <p:nvPicPr>
          <p:cNvPr id="101" name="Picture 100"/>
          <p:cNvPicPr>
            <a:picLocks noChangeAspect="1"/>
          </p:cNvPicPr>
          <p:nvPr/>
        </p:nvPicPr>
        <p:blipFill>
          <a:blip r:embed="rId3"/>
          <a:stretch>
            <a:fillRect/>
          </a:stretch>
        </p:blipFill>
        <p:spPr>
          <a:xfrm>
            <a:off x="5043698" y="182757"/>
            <a:ext cx="1709183" cy="695047"/>
          </a:xfrm>
          <a:prstGeom prst="rect">
            <a:avLst/>
          </a:prstGeom>
        </p:spPr>
      </p:pic>
      <p:sp>
        <p:nvSpPr>
          <p:cNvPr id="102" name="TextBox 101"/>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
        <p:nvSpPr>
          <p:cNvPr id="66" name="TextBox 65"/>
          <p:cNvSpPr txBox="1"/>
          <p:nvPr/>
        </p:nvSpPr>
        <p:spPr>
          <a:xfrm>
            <a:off x="757315"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68" name="Group 67"/>
          <p:cNvGrpSpPr/>
          <p:nvPr/>
        </p:nvGrpSpPr>
        <p:grpSpPr>
          <a:xfrm>
            <a:off x="5679420" y="3321055"/>
            <a:ext cx="705641" cy="910239"/>
            <a:chOff x="5679420" y="3550152"/>
            <a:chExt cx="705641" cy="910239"/>
          </a:xfrm>
        </p:grpSpPr>
        <p:sp>
          <p:nvSpPr>
            <p:cNvPr id="83" name="Rectangle 82"/>
            <p:cNvSpPr/>
            <p:nvPr/>
          </p:nvSpPr>
          <p:spPr>
            <a:xfrm>
              <a:off x="5679420" y="3550152"/>
              <a:ext cx="705641" cy="646331"/>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Total</a:t>
              </a:r>
            </a:p>
            <a:p>
              <a:pPr algn="ctr"/>
              <a:r>
                <a:rPr lang="en-US" b="1" dirty="0">
                  <a:latin typeface="Century Gothic" panose="020B0502020202020204" pitchFamily="34" charset="0"/>
                  <a:cs typeface="Arial" panose="020B0604020202020204" pitchFamily="34" charset="0"/>
                </a:rPr>
                <a:t>18+</a:t>
              </a:r>
              <a:endParaRPr lang="en-US" b="1" dirty="0"/>
            </a:p>
          </p:txBody>
        </p:sp>
        <p:cxnSp>
          <p:nvCxnSpPr>
            <p:cNvPr id="95" name="Straight Connector 94"/>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1259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96"/>
                                        </p:tgtEl>
                                        <p:attrNameLst>
                                          <p:attrName>style.visibility</p:attrName>
                                        </p:attrNameLst>
                                      </p:cBhvr>
                                      <p:to>
                                        <p:strVal val="visible"/>
                                      </p:to>
                                    </p:set>
                                    <p:animEffect transition="in" filter="fade">
                                      <p:cBhvr>
                                        <p:cTn id="7" dur="1000"/>
                                        <p:tgtEl>
                                          <p:spTgt spid="96"/>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1000"/>
                                        <p:tgtEl>
                                          <p:spTgt spid="2"/>
                                        </p:tgtEl>
                                      </p:cBhvr>
                                    </p:animEffect>
                                  </p:childTnLst>
                                </p:cTn>
                              </p:par>
                            </p:childTnLst>
                          </p:cTn>
                        </p:par>
                        <p:par>
                          <p:cTn id="12" fill="hold">
                            <p:stCondLst>
                              <p:cond delay="2500"/>
                            </p:stCondLst>
                            <p:childTnLst>
                              <p:par>
                                <p:cTn id="13" presetID="22" presetClass="entr" presetSubtype="4" fill="hold" nodeType="afterEffect">
                                  <p:stCondLst>
                                    <p:cond delay="500"/>
                                  </p:stCondLst>
                                  <p:childTnLst>
                                    <p:set>
                                      <p:cBhvr>
                                        <p:cTn id="14" dur="1" fill="hold">
                                          <p:stCondLst>
                                            <p:cond delay="0"/>
                                          </p:stCondLst>
                                        </p:cTn>
                                        <p:tgtEl>
                                          <p:spTgt spid="68"/>
                                        </p:tgtEl>
                                        <p:attrNameLst>
                                          <p:attrName>style.visibility</p:attrName>
                                        </p:attrNameLst>
                                      </p:cBhvr>
                                      <p:to>
                                        <p:strVal val="visible"/>
                                      </p:to>
                                    </p:set>
                                    <p:animEffect transition="in" filter="wipe(down)">
                                      <p:cBhvr>
                                        <p:cTn id="15" dur="1000"/>
                                        <p:tgtEl>
                                          <p:spTgt spid="68"/>
                                        </p:tgtEl>
                                      </p:cBhvr>
                                    </p:animEffect>
                                  </p:childTnLst>
                                </p:cTn>
                              </p:par>
                            </p:childTnLst>
                          </p:cTn>
                        </p:par>
                        <p:par>
                          <p:cTn id="16" fill="hold">
                            <p:stCondLst>
                              <p:cond delay="4000"/>
                            </p:stCondLst>
                            <p:childTnLst>
                              <p:par>
                                <p:cTn id="17" presetID="22" presetClass="entr" presetSubtype="4" fill="hold" grpId="0" nodeType="afterEffect">
                                  <p:stCondLst>
                                    <p:cond delay="0"/>
                                  </p:stCondLst>
                                  <p:childTnLst>
                                    <p:set>
                                      <p:cBhvr>
                                        <p:cTn id="18" dur="1" fill="hold">
                                          <p:stCondLst>
                                            <p:cond delay="0"/>
                                          </p:stCondLst>
                                        </p:cTn>
                                        <p:tgtEl>
                                          <p:spTgt spid="69"/>
                                        </p:tgtEl>
                                        <p:attrNameLst>
                                          <p:attrName>style.visibility</p:attrName>
                                        </p:attrNameLst>
                                      </p:cBhvr>
                                      <p:to>
                                        <p:strVal val="visible"/>
                                      </p:to>
                                    </p:set>
                                    <p:animEffect transition="in" filter="wipe(down)">
                                      <p:cBhvr>
                                        <p:cTn id="19" dur="500"/>
                                        <p:tgtEl>
                                          <p:spTgt spid="69"/>
                                        </p:tgtEl>
                                      </p:cBhvr>
                                    </p:animEffect>
                                  </p:childTnLst>
                                </p:cTn>
                              </p:par>
                            </p:childTnLst>
                          </p:cTn>
                        </p:par>
                        <p:par>
                          <p:cTn id="20" fill="hold">
                            <p:stCondLst>
                              <p:cond delay="4500"/>
                            </p:stCondLst>
                            <p:childTnLst>
                              <p:par>
                                <p:cTn id="21" presetID="10" presetClass="entr" presetSubtype="0" fill="hold" grpId="0" nodeType="afterEffect">
                                  <p:stCondLst>
                                    <p:cond delay="0"/>
                                  </p:stCondLst>
                                  <p:childTnLst>
                                    <p:set>
                                      <p:cBhvr>
                                        <p:cTn id="22" dur="1" fill="hold">
                                          <p:stCondLst>
                                            <p:cond delay="0"/>
                                          </p:stCondLst>
                                        </p:cTn>
                                        <p:tgtEl>
                                          <p:spTgt spid="97"/>
                                        </p:tgtEl>
                                        <p:attrNameLst>
                                          <p:attrName>style.visibility</p:attrName>
                                        </p:attrNameLst>
                                      </p:cBhvr>
                                      <p:to>
                                        <p:strVal val="visible"/>
                                      </p:to>
                                    </p:set>
                                    <p:animEffect transition="in" filter="fade">
                                      <p:cBhvr>
                                        <p:cTn id="23" dur="500"/>
                                        <p:tgtEl>
                                          <p:spTgt spid="97"/>
                                        </p:tgtEl>
                                      </p:cBhvr>
                                    </p:animEffect>
                                  </p:childTnLst>
                                </p:cTn>
                              </p:par>
                              <p:par>
                                <p:cTn id="24" presetID="22" presetClass="entr" presetSubtype="4" fill="hold" grpId="0" nodeType="withEffect">
                                  <p:stCondLst>
                                    <p:cond delay="0"/>
                                  </p:stCondLst>
                                  <p:childTnLst>
                                    <p:set>
                                      <p:cBhvr>
                                        <p:cTn id="25" dur="1" fill="hold">
                                          <p:stCondLst>
                                            <p:cond delay="0"/>
                                          </p:stCondLst>
                                        </p:cTn>
                                        <p:tgtEl>
                                          <p:spTgt spid="70"/>
                                        </p:tgtEl>
                                        <p:attrNameLst>
                                          <p:attrName>style.visibility</p:attrName>
                                        </p:attrNameLst>
                                      </p:cBhvr>
                                      <p:to>
                                        <p:strVal val="visible"/>
                                      </p:to>
                                    </p:set>
                                    <p:animEffect transition="in" filter="wipe(down)">
                                      <p:cBhvr>
                                        <p:cTn id="26" dur="500"/>
                                        <p:tgtEl>
                                          <p:spTgt spid="70"/>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71"/>
                                        </p:tgtEl>
                                        <p:attrNameLst>
                                          <p:attrName>style.visibility</p:attrName>
                                        </p:attrNameLst>
                                      </p:cBhvr>
                                      <p:to>
                                        <p:strVal val="visible"/>
                                      </p:to>
                                    </p:set>
                                    <p:animEffect transition="in" filter="wipe(down)">
                                      <p:cBhvr>
                                        <p:cTn id="29" dur="500"/>
                                        <p:tgtEl>
                                          <p:spTgt spid="71"/>
                                        </p:tgtEl>
                                      </p:cBhvr>
                                    </p:animEffect>
                                  </p:childTnLst>
                                </p:cTn>
                              </p:par>
                              <p:par>
                                <p:cTn id="30" presetID="22" presetClass="entr" presetSubtype="4" fill="hold" grpId="0" nodeType="withEffect">
                                  <p:stCondLst>
                                    <p:cond delay="0"/>
                                  </p:stCondLst>
                                  <p:childTnLst>
                                    <p:set>
                                      <p:cBhvr>
                                        <p:cTn id="31" dur="1" fill="hold">
                                          <p:stCondLst>
                                            <p:cond delay="0"/>
                                          </p:stCondLst>
                                        </p:cTn>
                                        <p:tgtEl>
                                          <p:spTgt spid="72"/>
                                        </p:tgtEl>
                                        <p:attrNameLst>
                                          <p:attrName>style.visibility</p:attrName>
                                        </p:attrNameLst>
                                      </p:cBhvr>
                                      <p:to>
                                        <p:strVal val="visible"/>
                                      </p:to>
                                    </p:set>
                                    <p:animEffect transition="in" filter="wipe(down)">
                                      <p:cBhvr>
                                        <p:cTn id="32" dur="500"/>
                                        <p:tgtEl>
                                          <p:spTgt spid="72"/>
                                        </p:tgtEl>
                                      </p:cBhvr>
                                    </p:animEffect>
                                  </p:childTnLst>
                                </p:cTn>
                              </p:par>
                              <p:par>
                                <p:cTn id="33" presetID="22" presetClass="entr" presetSubtype="4" fill="hold" grpId="0" nodeType="withEffect">
                                  <p:stCondLst>
                                    <p:cond delay="0"/>
                                  </p:stCondLst>
                                  <p:childTnLst>
                                    <p:set>
                                      <p:cBhvr>
                                        <p:cTn id="34" dur="1" fill="hold">
                                          <p:stCondLst>
                                            <p:cond delay="0"/>
                                          </p:stCondLst>
                                        </p:cTn>
                                        <p:tgtEl>
                                          <p:spTgt spid="73"/>
                                        </p:tgtEl>
                                        <p:attrNameLst>
                                          <p:attrName>style.visibility</p:attrName>
                                        </p:attrNameLst>
                                      </p:cBhvr>
                                      <p:to>
                                        <p:strVal val="visible"/>
                                      </p:to>
                                    </p:set>
                                    <p:animEffect transition="in" filter="wipe(down)">
                                      <p:cBhvr>
                                        <p:cTn id="35" dur="500"/>
                                        <p:tgtEl>
                                          <p:spTgt spid="73"/>
                                        </p:tgtEl>
                                      </p:cBhvr>
                                    </p:animEffect>
                                  </p:childTnLst>
                                </p:cTn>
                              </p:par>
                              <p:par>
                                <p:cTn id="36" presetID="22" presetClass="entr" presetSubtype="4" fill="hold" grpId="0" nodeType="withEffect">
                                  <p:stCondLst>
                                    <p:cond delay="0"/>
                                  </p:stCondLst>
                                  <p:childTnLst>
                                    <p:set>
                                      <p:cBhvr>
                                        <p:cTn id="37" dur="1" fill="hold">
                                          <p:stCondLst>
                                            <p:cond delay="0"/>
                                          </p:stCondLst>
                                        </p:cTn>
                                        <p:tgtEl>
                                          <p:spTgt spid="74"/>
                                        </p:tgtEl>
                                        <p:attrNameLst>
                                          <p:attrName>style.visibility</p:attrName>
                                        </p:attrNameLst>
                                      </p:cBhvr>
                                      <p:to>
                                        <p:strVal val="visible"/>
                                      </p:to>
                                    </p:set>
                                    <p:animEffect transition="in" filter="wipe(down)">
                                      <p:cBhvr>
                                        <p:cTn id="38" dur="500"/>
                                        <p:tgtEl>
                                          <p:spTgt spid="74"/>
                                        </p:tgtEl>
                                      </p:cBhvr>
                                    </p:animEffect>
                                  </p:childTnLst>
                                </p:cTn>
                              </p:par>
                            </p:childTnLst>
                          </p:cTn>
                        </p:par>
                        <p:par>
                          <p:cTn id="39" fill="hold">
                            <p:stCondLst>
                              <p:cond delay="5000"/>
                            </p:stCondLst>
                            <p:childTnLst>
                              <p:par>
                                <p:cTn id="40" presetID="10" presetClass="entr" presetSubtype="0" fill="hold" grpId="0" nodeType="afterEffect">
                                  <p:stCondLst>
                                    <p:cond delay="0"/>
                                  </p:stCondLst>
                                  <p:childTnLst>
                                    <p:set>
                                      <p:cBhvr>
                                        <p:cTn id="41" dur="1" fill="hold">
                                          <p:stCondLst>
                                            <p:cond delay="0"/>
                                          </p:stCondLst>
                                        </p:cTn>
                                        <p:tgtEl>
                                          <p:spTgt spid="98"/>
                                        </p:tgtEl>
                                        <p:attrNameLst>
                                          <p:attrName>style.visibility</p:attrName>
                                        </p:attrNameLst>
                                      </p:cBhvr>
                                      <p:to>
                                        <p:strVal val="visible"/>
                                      </p:to>
                                    </p:set>
                                    <p:animEffect transition="in" filter="fade">
                                      <p:cBhvr>
                                        <p:cTn id="42"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69" grpId="0" animBg="1"/>
      <p:bldP spid="70" grpId="0" animBg="1"/>
      <p:bldP spid="71" grpId="0" animBg="1"/>
      <p:bldP spid="72" grpId="0" animBg="1"/>
      <p:bldP spid="73" grpId="0" animBg="1"/>
      <p:bldP spid="74" grpId="0" animBg="1"/>
      <p:bldP spid="96"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6041316" y="4130735"/>
            <a:ext cx="513282"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4%</a:t>
            </a:r>
            <a:endParaRPr lang="en-US" b="1" dirty="0">
              <a:solidFill>
                <a:srgbClr val="CC5D12"/>
              </a:solidFill>
            </a:endParaRPr>
          </a:p>
        </p:txBody>
      </p:sp>
      <p:sp>
        <p:nvSpPr>
          <p:cNvPr id="98" name="Rectangle 97"/>
          <p:cNvSpPr/>
          <p:nvPr/>
        </p:nvSpPr>
        <p:spPr>
          <a:xfrm>
            <a:off x="11161305" y="1177815"/>
            <a:ext cx="643126"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27%</a:t>
            </a:r>
            <a:endParaRPr lang="en-US" b="1" dirty="0">
              <a:solidFill>
                <a:srgbClr val="CC5D12"/>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11361449"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6179408"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216259"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8246875"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9283739"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10321447"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p:nvSpPr>
        <p:spPr>
          <a:xfrm>
            <a:off x="5909567"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p:cNvSpPr/>
          <p:nvPr/>
        </p:nvSpPr>
        <p:spPr>
          <a:xfrm>
            <a:off x="6945735"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7979823"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p:cNvSpPr/>
          <p:nvPr/>
        </p:nvSpPr>
        <p:spPr>
          <a:xfrm>
            <a:off x="9017673"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10052672"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11092039"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6179408"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9283739"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p:nvPr/>
        </p:nvSpPr>
        <p:spPr>
          <a:xfrm>
            <a:off x="7216259"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p:cNvSpPr/>
          <p:nvPr/>
        </p:nvSpPr>
        <p:spPr>
          <a:xfrm>
            <a:off x="8246875"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p:cNvSpPr/>
          <p:nvPr/>
        </p:nvSpPr>
        <p:spPr>
          <a:xfrm>
            <a:off x="10321447"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p:cNvSpPr/>
          <p:nvPr/>
        </p:nvSpPr>
        <p:spPr>
          <a:xfrm>
            <a:off x="11361449"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1" name="Group 80"/>
          <p:cNvGrpSpPr/>
          <p:nvPr/>
        </p:nvGrpSpPr>
        <p:grpSpPr>
          <a:xfrm>
            <a:off x="5801731" y="6478951"/>
            <a:ext cx="5937376" cy="401557"/>
            <a:chOff x="5801731" y="6261236"/>
            <a:chExt cx="5937376" cy="401557"/>
          </a:xfrm>
        </p:grpSpPr>
        <p:sp>
          <p:nvSpPr>
            <p:cNvPr id="82" name="Rectangle 81"/>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83" name="Rectangle 82"/>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84" name="Rectangle 83"/>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85" name="Rectangle 84"/>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86" name="Rectangle 85"/>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87" name="Rectangle 86"/>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88" name="TextBox 87"/>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89" name="Group 88"/>
          <p:cNvGrpSpPr/>
          <p:nvPr/>
        </p:nvGrpSpPr>
        <p:grpSpPr>
          <a:xfrm>
            <a:off x="1827490" y="1882557"/>
            <a:ext cx="3426430" cy="569646"/>
            <a:chOff x="1827490" y="1882557"/>
            <a:chExt cx="3426430" cy="569646"/>
          </a:xfrm>
        </p:grpSpPr>
        <p:sp>
          <p:nvSpPr>
            <p:cNvPr id="92" name="Rectangle 91"/>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Box 92"/>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4" name="TextBox 93"/>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5" name="TextBox 94"/>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6" name="Group 95"/>
          <p:cNvGrpSpPr/>
          <p:nvPr/>
        </p:nvGrpSpPr>
        <p:grpSpPr>
          <a:xfrm>
            <a:off x="1849972" y="2748580"/>
            <a:ext cx="3405827" cy="585976"/>
            <a:chOff x="2336109" y="2395881"/>
            <a:chExt cx="3405827" cy="585976"/>
          </a:xfrm>
        </p:grpSpPr>
        <p:sp>
          <p:nvSpPr>
            <p:cNvPr id="99" name="TextBox 98"/>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00" name="TextBox 9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01" name="Rectangle 10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2" name="TextBox 10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08" name="Picture 107"/>
          <p:cNvPicPr>
            <a:picLocks noChangeAspect="1"/>
          </p:cNvPicPr>
          <p:nvPr/>
        </p:nvPicPr>
        <p:blipFill>
          <a:blip r:embed="rId3"/>
          <a:stretch>
            <a:fillRect/>
          </a:stretch>
        </p:blipFill>
        <p:spPr>
          <a:xfrm>
            <a:off x="5043698" y="182757"/>
            <a:ext cx="1709183" cy="695047"/>
          </a:xfrm>
          <a:prstGeom prst="rect">
            <a:avLst/>
          </a:prstGeom>
        </p:spPr>
      </p:pic>
      <p:sp>
        <p:nvSpPr>
          <p:cNvPr id="109" name="TextBox 108"/>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68" name="Group 67"/>
          <p:cNvGrpSpPr/>
          <p:nvPr/>
        </p:nvGrpSpPr>
        <p:grpSpPr>
          <a:xfrm>
            <a:off x="1819237" y="860284"/>
            <a:ext cx="3472130" cy="872278"/>
            <a:chOff x="1819237" y="860284"/>
            <a:chExt cx="3472130" cy="872278"/>
          </a:xfrm>
        </p:grpSpPr>
        <p:sp>
          <p:nvSpPr>
            <p:cNvPr id="110" name="Rectangle 109"/>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TextBox 110"/>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2" name="TextBox 111"/>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3" name="TextBox 112"/>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grpSp>
        <p:nvGrpSpPr>
          <p:cNvPr id="103" name="Group 102"/>
          <p:cNvGrpSpPr/>
          <p:nvPr/>
        </p:nvGrpSpPr>
        <p:grpSpPr>
          <a:xfrm>
            <a:off x="5906449" y="3090332"/>
            <a:ext cx="800219" cy="891579"/>
            <a:chOff x="5632131" y="3568812"/>
            <a:chExt cx="800219" cy="891579"/>
          </a:xfrm>
        </p:grpSpPr>
        <p:sp>
          <p:nvSpPr>
            <p:cNvPr id="104" name="Rectangle 103"/>
            <p:cNvSpPr/>
            <p:nvPr/>
          </p:nvSpPr>
          <p:spPr>
            <a:xfrm>
              <a:off x="5632131" y="3568812"/>
              <a:ext cx="800219" cy="646331"/>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Total</a:t>
              </a:r>
            </a:p>
            <a:p>
              <a:pPr algn="ctr"/>
              <a:r>
                <a:rPr lang="en-US" b="1" dirty="0">
                  <a:latin typeface="Century Gothic" panose="020B0502020202020204" pitchFamily="34" charset="0"/>
                  <a:cs typeface="Arial" panose="020B0604020202020204" pitchFamily="34" charset="0"/>
                </a:rPr>
                <a:t>18-34</a:t>
              </a:r>
              <a:endParaRPr lang="en-US" b="1" dirty="0"/>
            </a:p>
          </p:txBody>
        </p:sp>
        <p:cxnSp>
          <p:nvCxnSpPr>
            <p:cNvPr id="105" name="Straight Connector 104"/>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766982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down)">
                                      <p:cBhvr>
                                        <p:cTn id="7" dur="500"/>
                                        <p:tgtEl>
                                          <p:spTgt spid="103"/>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wipe(down)">
                                      <p:cBhvr>
                                        <p:cTn id="11" dur="500"/>
                                        <p:tgtEl>
                                          <p:spTgt spid="7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fade">
                                      <p:cBhvr>
                                        <p:cTn id="15" dur="500"/>
                                        <p:tgtEl>
                                          <p:spTgt spid="9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77"/>
                                        </p:tgtEl>
                                        <p:attrNameLst>
                                          <p:attrName>style.visibility</p:attrName>
                                        </p:attrNameLst>
                                      </p:cBhvr>
                                      <p:to>
                                        <p:strVal val="visible"/>
                                      </p:to>
                                    </p:set>
                                    <p:animEffect transition="in" filter="wipe(down)">
                                      <p:cBhvr>
                                        <p:cTn id="18" dur="500"/>
                                        <p:tgtEl>
                                          <p:spTgt spid="77"/>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wipe(down)">
                                      <p:cBhvr>
                                        <p:cTn id="21" dur="500"/>
                                        <p:tgtEl>
                                          <p:spTgt spid="78"/>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76"/>
                                        </p:tgtEl>
                                        <p:attrNameLst>
                                          <p:attrName>style.visibility</p:attrName>
                                        </p:attrNameLst>
                                      </p:cBhvr>
                                      <p:to>
                                        <p:strVal val="visible"/>
                                      </p:to>
                                    </p:set>
                                    <p:animEffect transition="in" filter="wipe(down)">
                                      <p:cBhvr>
                                        <p:cTn id="24" dur="500"/>
                                        <p:tgtEl>
                                          <p:spTgt spid="76"/>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79"/>
                                        </p:tgtEl>
                                        <p:attrNameLst>
                                          <p:attrName>style.visibility</p:attrName>
                                        </p:attrNameLst>
                                      </p:cBhvr>
                                      <p:to>
                                        <p:strVal val="visible"/>
                                      </p:to>
                                    </p:set>
                                    <p:animEffect transition="in" filter="wipe(down)">
                                      <p:cBhvr>
                                        <p:cTn id="27" dur="500"/>
                                        <p:tgtEl>
                                          <p:spTgt spid="79"/>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80"/>
                                        </p:tgtEl>
                                        <p:attrNameLst>
                                          <p:attrName>style.visibility</p:attrName>
                                        </p:attrNameLst>
                                      </p:cBhvr>
                                      <p:to>
                                        <p:strVal val="visible"/>
                                      </p:to>
                                    </p:set>
                                    <p:animEffect transition="in" filter="wipe(down)">
                                      <p:cBhvr>
                                        <p:cTn id="30" dur="500"/>
                                        <p:tgtEl>
                                          <p:spTgt spid="80"/>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98"/>
                                        </p:tgtEl>
                                        <p:attrNameLst>
                                          <p:attrName>style.visibility</p:attrName>
                                        </p:attrNameLst>
                                      </p:cBhvr>
                                      <p:to>
                                        <p:strVal val="visible"/>
                                      </p:to>
                                    </p:set>
                                    <p:animEffect transition="in" filter="fade">
                                      <p:cBhvr>
                                        <p:cTn id="34"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75" grpId="0" animBg="1"/>
      <p:bldP spid="76" grpId="0" animBg="1"/>
      <p:bldP spid="77" grpId="0" animBg="1"/>
      <p:bldP spid="78" grpId="0" animBg="1"/>
      <p:bldP spid="79" grpId="0" animBg="1"/>
      <p:bldP spid="80"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58"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26"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1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6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6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0"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5726"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814"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7664"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92030"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2663"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5726"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814"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7664"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2663"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11092030"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5801731" y="6478951"/>
            <a:ext cx="5937376" cy="401557"/>
            <a:chOff x="5801731" y="6261236"/>
            <a:chExt cx="5937376" cy="401557"/>
          </a:xfrm>
        </p:grpSpPr>
        <p:sp>
          <p:nvSpPr>
            <p:cNvPr id="394" name="Rectangle 393"/>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p:nvSpPr>
        <p:spPr>
          <a:xfrm>
            <a:off x="3906772" y="4416672"/>
            <a:ext cx="2077813"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18+ 12%</a:t>
            </a:r>
            <a:endParaRPr lang="en-US" b="1" dirty="0"/>
          </a:p>
        </p:txBody>
      </p:sp>
      <p:sp>
        <p:nvSpPr>
          <p:cNvPr id="101" name="Rectangle 100"/>
          <p:cNvSpPr/>
          <p:nvPr/>
        </p:nvSpPr>
        <p:spPr>
          <a:xfrm>
            <a:off x="10719440" y="337592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23%</a:t>
            </a:r>
            <a:endParaRPr lang="en-US" b="1" dirty="0"/>
          </a:p>
        </p:txBody>
      </p:sp>
      <p:sp>
        <p:nvSpPr>
          <p:cNvPr id="108" name="Rectangle 107"/>
          <p:cNvSpPr/>
          <p:nvPr/>
        </p:nvSpPr>
        <p:spPr>
          <a:xfrm>
            <a:off x="4368083" y="4069645"/>
            <a:ext cx="2295821"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18-34 15%</a:t>
            </a:r>
            <a:endParaRPr lang="en-US" b="1" dirty="0"/>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grpSp>
        <p:nvGrpSpPr>
          <p:cNvPr id="8" name="Group 7"/>
          <p:cNvGrpSpPr/>
          <p:nvPr/>
        </p:nvGrpSpPr>
        <p:grpSpPr>
          <a:xfrm>
            <a:off x="5963199" y="3723142"/>
            <a:ext cx="5353075" cy="1267844"/>
            <a:chOff x="5650693" y="3875542"/>
            <a:chExt cx="5353075" cy="1267844"/>
          </a:xfrm>
        </p:grpSpPr>
        <p:sp>
          <p:nvSpPr>
            <p:cNvPr id="86" name="Oval 85"/>
            <p:cNvSpPr/>
            <p:nvPr/>
          </p:nvSpPr>
          <p:spPr>
            <a:xfrm>
              <a:off x="5650693" y="4868527"/>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6688796" y="4980826"/>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7726899" y="4564805"/>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8765002" y="4545024"/>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9803105" y="4169643"/>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0841208" y="3875542"/>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3"/>
            <p:cNvSpPr/>
            <p:nvPr/>
          </p:nvSpPr>
          <p:spPr>
            <a:xfrm>
              <a:off x="5750560" y="3972560"/>
              <a:ext cx="5181600" cy="10871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1600" h="1087120">
                  <a:moveTo>
                    <a:pt x="0" y="985520"/>
                  </a:moveTo>
                  <a:lnTo>
                    <a:pt x="1026160" y="1087120"/>
                  </a:lnTo>
                  <a:lnTo>
                    <a:pt x="2072640" y="670560"/>
                  </a:lnTo>
                  <a:lnTo>
                    <a:pt x="3108960" y="660400"/>
                  </a:lnTo>
                  <a:lnTo>
                    <a:pt x="4145280" y="274320"/>
                  </a:lnTo>
                  <a:lnTo>
                    <a:pt x="5171440" y="0"/>
                  </a:lnTo>
                  <a:lnTo>
                    <a:pt x="5171440" y="0"/>
                  </a:lnTo>
                  <a:lnTo>
                    <a:pt x="518160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 name="Group 1"/>
          <p:cNvGrpSpPr/>
          <p:nvPr/>
        </p:nvGrpSpPr>
        <p:grpSpPr>
          <a:xfrm>
            <a:off x="6228798" y="1521740"/>
            <a:ext cx="5348580" cy="3072390"/>
            <a:chOff x="6228798" y="1674140"/>
            <a:chExt cx="5348580" cy="3072390"/>
          </a:xfrm>
        </p:grpSpPr>
        <p:sp>
          <p:nvSpPr>
            <p:cNvPr id="5" name="Freeform 4"/>
            <p:cNvSpPr/>
            <p:nvPr/>
          </p:nvSpPr>
          <p:spPr>
            <a:xfrm>
              <a:off x="6306906" y="17576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5839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5831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0743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5858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7722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16741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87" name="Group 86"/>
          <p:cNvGrpSpPr/>
          <p:nvPr/>
        </p:nvGrpSpPr>
        <p:grpSpPr>
          <a:xfrm>
            <a:off x="1819237" y="860284"/>
            <a:ext cx="3472130" cy="872278"/>
            <a:chOff x="1819237" y="860284"/>
            <a:chExt cx="3472130" cy="872278"/>
          </a:xfrm>
        </p:grpSpPr>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spTree>
    <p:extLst>
      <p:ext uri="{BB962C8B-B14F-4D97-AF65-F5344CB8AC3E}">
        <p14:creationId xmlns:p14="http://schemas.microsoft.com/office/powerpoint/2010/main" val="31981065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fade">
                                      <p:cBhvr>
                                        <p:cTn id="7" dur="500"/>
                                        <p:tgtEl>
                                          <p:spTgt spid="83"/>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1"/>
                                        </p:tgtEl>
                                        <p:attrNameLst>
                                          <p:attrName>style.visibility</p:attrName>
                                        </p:attrNameLst>
                                      </p:cBhvr>
                                      <p:to>
                                        <p:strVal val="visible"/>
                                      </p:to>
                                    </p:set>
                                    <p:animEffect transition="in" filter="fade">
                                      <p:cBhvr>
                                        <p:cTn id="11" dur="500"/>
                                        <p:tgtEl>
                                          <p:spTgt spid="10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grpId="0" nodeType="clickEffect">
                                  <p:stCondLst>
                                    <p:cond delay="0"/>
                                  </p:stCondLst>
                                  <p:childTnLst>
                                    <p:set>
                                      <p:cBhvr>
                                        <p:cTn id="15" dur="1" fill="hold">
                                          <p:stCondLst>
                                            <p:cond delay="0"/>
                                          </p:stCondLst>
                                        </p:cTn>
                                        <p:tgtEl>
                                          <p:spTgt spid="108"/>
                                        </p:tgtEl>
                                        <p:attrNameLst>
                                          <p:attrName>style.visibility</p:attrName>
                                        </p:attrNameLst>
                                      </p:cBhvr>
                                      <p:to>
                                        <p:strVal val="visible"/>
                                      </p:to>
                                    </p:set>
                                    <p:animEffect transition="in" filter="fade">
                                      <p:cBhvr>
                                        <p:cTn id="16" dur="500"/>
                                        <p:tgtEl>
                                          <p:spTgt spid="108"/>
                                        </p:tgtEl>
                                      </p:cBhvr>
                                    </p:animEffect>
                                  </p:childTnLst>
                                </p:cTn>
                              </p:par>
                            </p:childTnLst>
                          </p:cTn>
                        </p:par>
                        <p:par>
                          <p:cTn id="17" fill="hold">
                            <p:stCondLst>
                              <p:cond delay="500"/>
                            </p:stCondLst>
                            <p:childTnLst>
                              <p:par>
                                <p:cTn id="18" presetID="22" presetClass="entr" presetSubtype="8"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Effect transition="in" filter="wipe(left)">
                                      <p:cBhvr>
                                        <p:cTn id="20" dur="500"/>
                                        <p:tgtEl>
                                          <p:spTgt spid="2"/>
                                        </p:tgtEl>
                                      </p:cBhvr>
                                    </p:animEffect>
                                  </p:childTnLst>
                                </p:cTn>
                              </p:par>
                            </p:childTnLst>
                          </p:cTn>
                        </p:par>
                        <p:par>
                          <p:cTn id="21" fill="hold">
                            <p:stCondLst>
                              <p:cond delay="1000"/>
                            </p:stCondLst>
                            <p:childTnLst>
                              <p:par>
                                <p:cTn id="22" presetID="10" presetClass="entr" presetSubtype="0" fill="hold" grpId="0" nodeType="afterEffect">
                                  <p:stCondLst>
                                    <p:cond delay="0"/>
                                  </p:stCondLst>
                                  <p:childTnLst>
                                    <p:set>
                                      <p:cBhvr>
                                        <p:cTn id="23" dur="1" fill="hold">
                                          <p:stCondLst>
                                            <p:cond delay="0"/>
                                          </p:stCondLst>
                                        </p:cTn>
                                        <p:tgtEl>
                                          <p:spTgt spid="109"/>
                                        </p:tgtEl>
                                        <p:attrNameLst>
                                          <p:attrName>style.visibility</p:attrName>
                                        </p:attrNameLst>
                                      </p:cBhvr>
                                      <p:to>
                                        <p:strVal val="visible"/>
                                      </p:to>
                                    </p:set>
                                    <p:animEffect transition="in" filter="fade">
                                      <p:cBhvr>
                                        <p:cTn id="24"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01" grpId="0"/>
      <p:bldP spid="108" grpId="0"/>
      <p:bldP spid="109"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368083" y="1149621"/>
            <a:ext cx="7450556" cy="4879891"/>
            <a:chOff x="4368083" y="1149621"/>
            <a:chExt cx="7450556" cy="4879891"/>
          </a:xfrm>
        </p:grpSpPr>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4368083" y="4069645"/>
              <a:ext cx="2295821"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18-34 15%</a:t>
              </a:r>
              <a:endParaRPr lang="en-US" b="1" dirty="0"/>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grpSp>
          <p:nvGrpSpPr>
            <p:cNvPr id="2" name="Group 1"/>
            <p:cNvGrpSpPr/>
            <p:nvPr/>
          </p:nvGrpSpPr>
          <p:grpSpPr>
            <a:xfrm>
              <a:off x="6228798" y="1521740"/>
              <a:ext cx="5348580" cy="3072390"/>
              <a:chOff x="6228798" y="1674140"/>
              <a:chExt cx="5348580" cy="3072390"/>
            </a:xfrm>
          </p:grpSpPr>
          <p:sp>
            <p:nvSpPr>
              <p:cNvPr id="5" name="Freeform 4"/>
              <p:cNvSpPr/>
              <p:nvPr/>
            </p:nvSpPr>
            <p:spPr>
              <a:xfrm>
                <a:off x="6306906" y="17576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5839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5831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0743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5858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7722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16741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58"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26"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1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6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6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0"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5726"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814"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7664"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92030"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2663"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5726"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814"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7664"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2663"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11092030"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5801731" y="6478951"/>
            <a:ext cx="5937376" cy="401557"/>
            <a:chOff x="5801731" y="6261236"/>
            <a:chExt cx="5937376" cy="401557"/>
          </a:xfrm>
        </p:grpSpPr>
        <p:sp>
          <p:nvSpPr>
            <p:cNvPr id="394" name="Rectangle 393"/>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83" name="Rectangle 82"/>
          <p:cNvSpPr/>
          <p:nvPr/>
        </p:nvSpPr>
        <p:spPr>
          <a:xfrm>
            <a:off x="3906772" y="4416672"/>
            <a:ext cx="2077813"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18+ 12%</a:t>
            </a:r>
            <a:endParaRPr lang="en-US" b="1" dirty="0"/>
          </a:p>
        </p:txBody>
      </p:sp>
      <p:sp>
        <p:nvSpPr>
          <p:cNvPr id="101" name="Rectangle 100"/>
          <p:cNvSpPr/>
          <p:nvPr/>
        </p:nvSpPr>
        <p:spPr>
          <a:xfrm>
            <a:off x="10719440" y="337592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23%</a:t>
            </a:r>
            <a:endParaRPr lang="en-US" b="1" dirty="0"/>
          </a:p>
        </p:txBody>
      </p:sp>
      <p:grpSp>
        <p:nvGrpSpPr>
          <p:cNvPr id="8" name="Group 7"/>
          <p:cNvGrpSpPr/>
          <p:nvPr/>
        </p:nvGrpSpPr>
        <p:grpSpPr>
          <a:xfrm>
            <a:off x="5963199" y="3723142"/>
            <a:ext cx="5353075" cy="1267844"/>
            <a:chOff x="5650693" y="3875542"/>
            <a:chExt cx="5353075" cy="1267844"/>
          </a:xfrm>
        </p:grpSpPr>
        <p:sp>
          <p:nvSpPr>
            <p:cNvPr id="86" name="Oval 85"/>
            <p:cNvSpPr/>
            <p:nvPr/>
          </p:nvSpPr>
          <p:spPr>
            <a:xfrm>
              <a:off x="5650693" y="4868527"/>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6688796" y="4980826"/>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7726899" y="4564805"/>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8765002" y="4545024"/>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9803105" y="4169643"/>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0841208" y="3875542"/>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3"/>
            <p:cNvSpPr/>
            <p:nvPr/>
          </p:nvSpPr>
          <p:spPr>
            <a:xfrm>
              <a:off x="5750560" y="3972560"/>
              <a:ext cx="5181600" cy="10871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1600" h="1087120">
                  <a:moveTo>
                    <a:pt x="0" y="985520"/>
                  </a:moveTo>
                  <a:lnTo>
                    <a:pt x="1026160" y="1087120"/>
                  </a:lnTo>
                  <a:lnTo>
                    <a:pt x="2072640" y="670560"/>
                  </a:lnTo>
                  <a:lnTo>
                    <a:pt x="3108960" y="660400"/>
                  </a:lnTo>
                  <a:lnTo>
                    <a:pt x="4145280" y="274320"/>
                  </a:lnTo>
                  <a:lnTo>
                    <a:pt x="5171440" y="0"/>
                  </a:lnTo>
                  <a:lnTo>
                    <a:pt x="5171440" y="0"/>
                  </a:lnTo>
                  <a:lnTo>
                    <a:pt x="518160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87" name="Group 86"/>
          <p:cNvGrpSpPr/>
          <p:nvPr/>
        </p:nvGrpSpPr>
        <p:grpSpPr>
          <a:xfrm>
            <a:off x="1819237" y="860284"/>
            <a:ext cx="3472130" cy="872278"/>
            <a:chOff x="1819237" y="860284"/>
            <a:chExt cx="3472130" cy="872278"/>
          </a:xfrm>
        </p:grpSpPr>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spTree>
    <p:extLst>
      <p:ext uri="{BB962C8B-B14F-4D97-AF65-F5344CB8AC3E}">
        <p14:creationId xmlns:p14="http://schemas.microsoft.com/office/powerpoint/2010/main" val="24558419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6"/>
                                        </p:tgtEl>
                                      </p:cBhvr>
                                    </p:animEffect>
                                    <p:set>
                                      <p:cBhvr>
                                        <p:cTn id="7" dur="1" fill="hold">
                                          <p:stCondLst>
                                            <p:cond delay="999"/>
                                          </p:stCondLst>
                                        </p:cTn>
                                        <p:tgtEl>
                                          <p:spTgt spid="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58"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26"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1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6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6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0"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5726"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814"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7664"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92030"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2663"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5726"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814"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7664"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2663"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11092030" y="3810841"/>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5801731" y="6478951"/>
            <a:ext cx="5937376" cy="401557"/>
            <a:chOff x="5801731" y="6261236"/>
            <a:chExt cx="5937376" cy="401557"/>
          </a:xfrm>
        </p:grpSpPr>
        <p:sp>
          <p:nvSpPr>
            <p:cNvPr id="394" name="Rectangle 393"/>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grpSp>
        <p:nvGrpSpPr>
          <p:cNvPr id="15" name="Group 14"/>
          <p:cNvGrpSpPr/>
          <p:nvPr/>
        </p:nvGrpSpPr>
        <p:grpSpPr>
          <a:xfrm>
            <a:off x="6180177" y="4771656"/>
            <a:ext cx="5450879" cy="1257735"/>
            <a:chOff x="6180177" y="4771656"/>
            <a:chExt cx="5450879" cy="1257735"/>
          </a:xfrm>
        </p:grpSpPr>
        <p:sp>
          <p:nvSpPr>
            <p:cNvPr id="403" name="Rectangle 402"/>
            <p:cNvSpPr/>
            <p:nvPr/>
          </p:nvSpPr>
          <p:spPr>
            <a:xfrm>
              <a:off x="6180177" y="5925107"/>
              <a:ext cx="270192" cy="10320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083" y="5795617"/>
              <a:ext cx="270192" cy="226018"/>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9921" y="5918902"/>
              <a:ext cx="270192" cy="10514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8232" y="5805805"/>
              <a:ext cx="270192" cy="21707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3719" y="5910155"/>
              <a:ext cx="270192" cy="112539"/>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0864" y="5812597"/>
              <a:ext cx="270192" cy="216794"/>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0864" y="5291040"/>
              <a:ext cx="270192" cy="52088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80177" y="5030079"/>
              <a:ext cx="270192" cy="89536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083" y="4873270"/>
              <a:ext cx="270192" cy="92146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9921" y="5112288"/>
              <a:ext cx="270192" cy="80746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8232" y="5379927"/>
              <a:ext cx="270192" cy="42711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3719" y="5402391"/>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80177" y="4929110"/>
              <a:ext cx="270192" cy="99976"/>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8232" y="5147728"/>
              <a:ext cx="270192" cy="231193"/>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083" y="4771656"/>
              <a:ext cx="270192" cy="101086"/>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9921" y="4896674"/>
              <a:ext cx="270192" cy="215473"/>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3719" y="4963122"/>
              <a:ext cx="270192" cy="439043"/>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0864" y="4780897"/>
              <a:ext cx="270192" cy="50921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3" name="Rectangle 82"/>
          <p:cNvSpPr/>
          <p:nvPr/>
        </p:nvSpPr>
        <p:spPr>
          <a:xfrm>
            <a:off x="3906772" y="4416672"/>
            <a:ext cx="2077813"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18+ 12%</a:t>
            </a:r>
            <a:endParaRPr lang="en-US" b="1" dirty="0"/>
          </a:p>
        </p:txBody>
      </p:sp>
      <p:sp>
        <p:nvSpPr>
          <p:cNvPr id="101" name="Rectangle 100"/>
          <p:cNvSpPr/>
          <p:nvPr/>
        </p:nvSpPr>
        <p:spPr>
          <a:xfrm>
            <a:off x="10719440" y="337592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23%</a:t>
            </a:r>
            <a:endParaRPr lang="en-US" b="1" dirty="0"/>
          </a:p>
        </p:txBody>
      </p:sp>
      <p:sp>
        <p:nvSpPr>
          <p:cNvPr id="108" name="Rectangle 107"/>
          <p:cNvSpPr/>
          <p:nvPr/>
        </p:nvSpPr>
        <p:spPr>
          <a:xfrm>
            <a:off x="3678841" y="4716127"/>
            <a:ext cx="2311851" cy="369332"/>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French Ad 18+ 11%</a:t>
            </a:r>
            <a:endParaRPr lang="en-US" b="1" dirty="0">
              <a:solidFill>
                <a:srgbClr val="C00000"/>
              </a:solidFill>
            </a:endParaRPr>
          </a:p>
        </p:txBody>
      </p:sp>
      <p:sp>
        <p:nvSpPr>
          <p:cNvPr id="109" name="Rectangle 108"/>
          <p:cNvSpPr/>
          <p:nvPr/>
        </p:nvSpPr>
        <p:spPr>
          <a:xfrm>
            <a:off x="11366348" y="4317837"/>
            <a:ext cx="643125" cy="369332"/>
          </a:xfrm>
          <a:prstGeom prst="rect">
            <a:avLst/>
          </a:prstGeom>
        </p:spPr>
        <p:txBody>
          <a:bodyPr wrap="none">
            <a:spAutoFit/>
          </a:bodyPr>
          <a:lstStyle/>
          <a:p>
            <a:pPr algn="ctr"/>
            <a:r>
              <a:rPr lang="en-US" b="1" dirty="0">
                <a:solidFill>
                  <a:srgbClr val="C00000"/>
                </a:solidFill>
                <a:latin typeface="Century Gothic" panose="020B0502020202020204" pitchFamily="34" charset="0"/>
                <a:cs typeface="Arial" panose="020B0604020202020204" pitchFamily="34" charset="0"/>
              </a:rPr>
              <a:t>12%</a:t>
            </a:r>
            <a:endParaRPr lang="en-US" b="1" dirty="0">
              <a:solidFill>
                <a:srgbClr val="C00000"/>
              </a:solidFill>
            </a:endParaRPr>
          </a:p>
        </p:txBody>
      </p:sp>
      <p:grpSp>
        <p:nvGrpSpPr>
          <p:cNvPr id="8" name="Group 7"/>
          <p:cNvGrpSpPr/>
          <p:nvPr/>
        </p:nvGrpSpPr>
        <p:grpSpPr>
          <a:xfrm>
            <a:off x="5963199" y="3723142"/>
            <a:ext cx="5353075" cy="1267844"/>
            <a:chOff x="5650693" y="3875542"/>
            <a:chExt cx="5353075" cy="1267844"/>
          </a:xfrm>
        </p:grpSpPr>
        <p:sp>
          <p:nvSpPr>
            <p:cNvPr id="86" name="Oval 85"/>
            <p:cNvSpPr/>
            <p:nvPr/>
          </p:nvSpPr>
          <p:spPr>
            <a:xfrm>
              <a:off x="5650693" y="4868527"/>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6688796" y="4980826"/>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7726899" y="4564805"/>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8765002" y="4545024"/>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9803105" y="4169643"/>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0841208" y="3875542"/>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3"/>
            <p:cNvSpPr/>
            <p:nvPr/>
          </p:nvSpPr>
          <p:spPr>
            <a:xfrm>
              <a:off x="5750560" y="3972560"/>
              <a:ext cx="5181600" cy="10871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1600" h="1087120">
                  <a:moveTo>
                    <a:pt x="0" y="985520"/>
                  </a:moveTo>
                  <a:lnTo>
                    <a:pt x="1026160" y="1087120"/>
                  </a:lnTo>
                  <a:lnTo>
                    <a:pt x="2072640" y="670560"/>
                  </a:lnTo>
                  <a:lnTo>
                    <a:pt x="3108960" y="660400"/>
                  </a:lnTo>
                  <a:lnTo>
                    <a:pt x="4145280" y="274320"/>
                  </a:lnTo>
                  <a:lnTo>
                    <a:pt x="5171440" y="0"/>
                  </a:lnTo>
                  <a:lnTo>
                    <a:pt x="5171440" y="0"/>
                  </a:lnTo>
                  <a:lnTo>
                    <a:pt x="518160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p:cNvGrpSpPr/>
          <p:nvPr/>
        </p:nvGrpSpPr>
        <p:grpSpPr>
          <a:xfrm>
            <a:off x="6228798" y="4687631"/>
            <a:ext cx="5348580" cy="504261"/>
            <a:chOff x="6228798" y="4687631"/>
            <a:chExt cx="5348580" cy="504261"/>
          </a:xfrm>
        </p:grpSpPr>
        <p:sp>
          <p:nvSpPr>
            <p:cNvPr id="5" name="Freeform 4"/>
            <p:cNvSpPr/>
            <p:nvPr/>
          </p:nvSpPr>
          <p:spPr>
            <a:xfrm>
              <a:off x="6315532" y="4771175"/>
              <a:ext cx="5168948" cy="332979"/>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 name="connsiteX0" fmla="*/ 0 w 5203454"/>
                <a:gd name="connsiteY0" fmla="*/ 3301042 h 3301042"/>
                <a:gd name="connsiteX1" fmla="*/ 1058174 w 5203454"/>
                <a:gd name="connsiteY1" fmla="*/ 2895600 h 3301042"/>
                <a:gd name="connsiteX2" fmla="*/ 2094494 w 5203454"/>
                <a:gd name="connsiteY2" fmla="*/ 2418080 h 3301042"/>
                <a:gd name="connsiteX3" fmla="*/ 3110494 w 5203454"/>
                <a:gd name="connsiteY3" fmla="*/ 1920240 h 3301042"/>
                <a:gd name="connsiteX4" fmla="*/ 4156974 w 5203454"/>
                <a:gd name="connsiteY4" fmla="*/ 1117600 h 3301042"/>
                <a:gd name="connsiteX5" fmla="*/ 5203454 w 5203454"/>
                <a:gd name="connsiteY5" fmla="*/ 0 h 3301042"/>
                <a:gd name="connsiteX0" fmla="*/ 0 w 5203454"/>
                <a:gd name="connsiteY0" fmla="*/ 3301042 h 3301042"/>
                <a:gd name="connsiteX1" fmla="*/ 1040921 w 5203454"/>
                <a:gd name="connsiteY1" fmla="*/ 3171645 h 3301042"/>
                <a:gd name="connsiteX2" fmla="*/ 2094494 w 5203454"/>
                <a:gd name="connsiteY2" fmla="*/ 2418080 h 3301042"/>
                <a:gd name="connsiteX3" fmla="*/ 3110494 w 5203454"/>
                <a:gd name="connsiteY3" fmla="*/ 1920240 h 3301042"/>
                <a:gd name="connsiteX4" fmla="*/ 4156974 w 5203454"/>
                <a:gd name="connsiteY4" fmla="*/ 1117600 h 3301042"/>
                <a:gd name="connsiteX5" fmla="*/ 5203454 w 5203454"/>
                <a:gd name="connsiteY5" fmla="*/ 0 h 3301042"/>
                <a:gd name="connsiteX0" fmla="*/ 0 w 5203454"/>
                <a:gd name="connsiteY0" fmla="*/ 3301042 h 3301042"/>
                <a:gd name="connsiteX1" fmla="*/ 1040921 w 5203454"/>
                <a:gd name="connsiteY1" fmla="*/ 3171645 h 3301042"/>
                <a:gd name="connsiteX2" fmla="*/ 2068615 w 5203454"/>
                <a:gd name="connsiteY2" fmla="*/ 3280722 h 3301042"/>
                <a:gd name="connsiteX3" fmla="*/ 3110494 w 5203454"/>
                <a:gd name="connsiteY3" fmla="*/ 1920240 h 3301042"/>
                <a:gd name="connsiteX4" fmla="*/ 4156974 w 5203454"/>
                <a:gd name="connsiteY4" fmla="*/ 1117600 h 3301042"/>
                <a:gd name="connsiteX5" fmla="*/ 5203454 w 5203454"/>
                <a:gd name="connsiteY5" fmla="*/ 0 h 3301042"/>
                <a:gd name="connsiteX0" fmla="*/ 0 w 5203454"/>
                <a:gd name="connsiteY0" fmla="*/ 3301042 h 3498874"/>
                <a:gd name="connsiteX1" fmla="*/ 1040921 w 5203454"/>
                <a:gd name="connsiteY1" fmla="*/ 3171645 h 3498874"/>
                <a:gd name="connsiteX2" fmla="*/ 2068615 w 5203454"/>
                <a:gd name="connsiteY2" fmla="*/ 3280722 h 3498874"/>
                <a:gd name="connsiteX3" fmla="*/ 3127747 w 5203454"/>
                <a:gd name="connsiteY3" fmla="*/ 3498874 h 3498874"/>
                <a:gd name="connsiteX4" fmla="*/ 4156974 w 5203454"/>
                <a:gd name="connsiteY4" fmla="*/ 1117600 h 3498874"/>
                <a:gd name="connsiteX5" fmla="*/ 5203454 w 5203454"/>
                <a:gd name="connsiteY5" fmla="*/ 0 h 3498874"/>
                <a:gd name="connsiteX0" fmla="*/ 0 w 5203454"/>
                <a:gd name="connsiteY0" fmla="*/ 3301042 h 3498874"/>
                <a:gd name="connsiteX1" fmla="*/ 1040921 w 5203454"/>
                <a:gd name="connsiteY1" fmla="*/ 3171645 h 3498874"/>
                <a:gd name="connsiteX2" fmla="*/ 2068615 w 5203454"/>
                <a:gd name="connsiteY2" fmla="*/ 3280722 h 3498874"/>
                <a:gd name="connsiteX3" fmla="*/ 3127747 w 5203454"/>
                <a:gd name="connsiteY3" fmla="*/ 3498874 h 3498874"/>
                <a:gd name="connsiteX4" fmla="*/ 4156974 w 5203454"/>
                <a:gd name="connsiteY4" fmla="*/ 3334589 h 3498874"/>
                <a:gd name="connsiteX5" fmla="*/ 5203454 w 5203454"/>
                <a:gd name="connsiteY5" fmla="*/ 0 h 3498874"/>
                <a:gd name="connsiteX0" fmla="*/ 0 w 5168948"/>
                <a:gd name="connsiteY0" fmla="*/ 135147 h 332979"/>
                <a:gd name="connsiteX1" fmla="*/ 1040921 w 5168948"/>
                <a:gd name="connsiteY1" fmla="*/ 5750 h 332979"/>
                <a:gd name="connsiteX2" fmla="*/ 2068615 w 5168948"/>
                <a:gd name="connsiteY2" fmla="*/ 114827 h 332979"/>
                <a:gd name="connsiteX3" fmla="*/ 3127747 w 5168948"/>
                <a:gd name="connsiteY3" fmla="*/ 332979 h 332979"/>
                <a:gd name="connsiteX4" fmla="*/ 4156974 w 5168948"/>
                <a:gd name="connsiteY4" fmla="*/ 168694 h 332979"/>
                <a:gd name="connsiteX5" fmla="*/ 5168948 w 5168948"/>
                <a:gd name="connsiteY5" fmla="*/ 0 h 332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8948" h="332979">
                  <a:moveTo>
                    <a:pt x="0" y="135147"/>
                  </a:moveTo>
                  <a:lnTo>
                    <a:pt x="1040921" y="5750"/>
                  </a:lnTo>
                  <a:lnTo>
                    <a:pt x="2068615" y="114827"/>
                  </a:lnTo>
                  <a:lnTo>
                    <a:pt x="3127747" y="332979"/>
                  </a:lnTo>
                  <a:lnTo>
                    <a:pt x="4156974" y="168694"/>
                  </a:lnTo>
                  <a:lnTo>
                    <a:pt x="5168948" y="0"/>
                  </a:ln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819755"/>
              <a:ext cx="162560" cy="162560"/>
            </a:xfrm>
            <a:prstGeom prst="ellipse">
              <a:avLst/>
            </a:prstGeom>
            <a:solidFill>
              <a:srgbClr val="C00000"/>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698170"/>
              <a:ext cx="162560" cy="162560"/>
            </a:xfrm>
            <a:prstGeom prst="ellipse">
              <a:avLst/>
            </a:prstGeom>
            <a:solidFill>
              <a:srgbClr val="C00000"/>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784579"/>
              <a:ext cx="162560" cy="162560"/>
            </a:xfrm>
            <a:prstGeom prst="ellipse">
              <a:avLst/>
            </a:prstGeom>
            <a:solidFill>
              <a:srgbClr val="C00000"/>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5029332"/>
              <a:ext cx="162560" cy="162560"/>
            </a:xfrm>
            <a:prstGeom prst="ellipse">
              <a:avLst/>
            </a:prstGeom>
            <a:solidFill>
              <a:srgbClr val="C00000"/>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4862694"/>
              <a:ext cx="162560" cy="162560"/>
            </a:xfrm>
            <a:prstGeom prst="ellipse">
              <a:avLst/>
            </a:prstGeom>
            <a:solidFill>
              <a:srgbClr val="C00000"/>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4687631"/>
              <a:ext cx="162560" cy="162560"/>
            </a:xfrm>
            <a:prstGeom prst="ellipse">
              <a:avLst/>
            </a:prstGeom>
            <a:solidFill>
              <a:srgbClr val="C00000"/>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87" name="Group 86"/>
          <p:cNvGrpSpPr/>
          <p:nvPr/>
        </p:nvGrpSpPr>
        <p:grpSpPr>
          <a:xfrm>
            <a:off x="1819237" y="860284"/>
            <a:ext cx="3472130" cy="872278"/>
            <a:chOff x="1819237" y="860284"/>
            <a:chExt cx="3472130" cy="872278"/>
          </a:xfrm>
        </p:grpSpPr>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spTree>
    <p:extLst>
      <p:ext uri="{BB962C8B-B14F-4D97-AF65-F5344CB8AC3E}">
        <p14:creationId xmlns:p14="http://schemas.microsoft.com/office/powerpoint/2010/main" val="12832865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108"/>
                                        </p:tgtEl>
                                        <p:attrNameLst>
                                          <p:attrName>style.visibility</p:attrName>
                                        </p:attrNameLst>
                                      </p:cBhvr>
                                      <p:to>
                                        <p:strVal val="visible"/>
                                      </p:to>
                                    </p:set>
                                    <p:animEffect transition="in" filter="fade">
                                      <p:cBhvr>
                                        <p:cTn id="7" dur="500"/>
                                        <p:tgtEl>
                                          <p:spTgt spid="108"/>
                                        </p:tgtEl>
                                      </p:cBhvr>
                                    </p:animEffect>
                                  </p:childTnLst>
                                </p:cTn>
                              </p:par>
                            </p:childTnLst>
                          </p:cTn>
                        </p:par>
                        <p:par>
                          <p:cTn id="8" fill="hold">
                            <p:stCondLst>
                              <p:cond delay="1000"/>
                            </p:stCondLst>
                            <p:childTnLst>
                              <p:par>
                                <p:cTn id="9" presetID="22" presetClass="entr" presetSubtype="4"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wipe(down)">
                                      <p:cBhvr>
                                        <p:cTn id="11" dur="1000"/>
                                        <p:tgtEl>
                                          <p:spTgt spid="15"/>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wipe(left)">
                                      <p:cBhvr>
                                        <p:cTn id="15" dur="500"/>
                                        <p:tgtEl>
                                          <p:spTgt spid="14"/>
                                        </p:tgtEl>
                                      </p:cBhvr>
                                    </p:animEffect>
                                  </p:childTnLst>
                                </p:cTn>
                              </p:par>
                            </p:childTnLst>
                          </p:cTn>
                        </p:par>
                        <p:par>
                          <p:cTn id="16" fill="hold">
                            <p:stCondLst>
                              <p:cond delay="2500"/>
                            </p:stCondLst>
                            <p:childTnLst>
                              <p:par>
                                <p:cTn id="17" presetID="10" presetClass="entr" presetSubtype="0" fill="hold" grpId="0" nodeType="afterEffect">
                                  <p:stCondLst>
                                    <p:cond delay="0"/>
                                  </p:stCondLst>
                                  <p:childTnLst>
                                    <p:set>
                                      <p:cBhvr>
                                        <p:cTn id="18" dur="1" fill="hold">
                                          <p:stCondLst>
                                            <p:cond delay="0"/>
                                          </p:stCondLst>
                                        </p:cTn>
                                        <p:tgtEl>
                                          <p:spTgt spid="109"/>
                                        </p:tgtEl>
                                        <p:attrNameLst>
                                          <p:attrName>style.visibility</p:attrName>
                                        </p:attrNameLst>
                                      </p:cBhvr>
                                      <p:to>
                                        <p:strVal val="visible"/>
                                      </p:to>
                                    </p:set>
                                    <p:animEffect transition="in" filter="fade">
                                      <p:cBhvr>
                                        <p:cTn id="19"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8" grpId="0"/>
      <p:bldP spid="109"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368083" y="1149621"/>
            <a:ext cx="7450556" cy="4879891"/>
            <a:chOff x="4368083" y="1149621"/>
            <a:chExt cx="7450556" cy="4879891"/>
          </a:xfrm>
        </p:grpSpPr>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4368083" y="4069645"/>
              <a:ext cx="2295821"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18-34 15%</a:t>
              </a:r>
              <a:endParaRPr lang="en-US" b="1" dirty="0"/>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grpSp>
          <p:nvGrpSpPr>
            <p:cNvPr id="2" name="Group 1"/>
            <p:cNvGrpSpPr/>
            <p:nvPr/>
          </p:nvGrpSpPr>
          <p:grpSpPr>
            <a:xfrm>
              <a:off x="6228798" y="1521740"/>
              <a:ext cx="5348580" cy="3072390"/>
              <a:chOff x="6228798" y="1674140"/>
              <a:chExt cx="5348580" cy="3072390"/>
            </a:xfrm>
          </p:grpSpPr>
          <p:sp>
            <p:nvSpPr>
              <p:cNvPr id="5" name="Freeform 4"/>
              <p:cNvSpPr/>
              <p:nvPr/>
            </p:nvSpPr>
            <p:spPr>
              <a:xfrm>
                <a:off x="6306906" y="17576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5839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5831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0743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5858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7722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16741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 name="Group 2"/>
          <p:cNvGrpSpPr/>
          <p:nvPr/>
        </p:nvGrpSpPr>
        <p:grpSpPr>
          <a:xfrm>
            <a:off x="5801731" y="6478951"/>
            <a:ext cx="5937376" cy="401557"/>
            <a:chOff x="5801731" y="6261236"/>
            <a:chExt cx="5937376" cy="401557"/>
          </a:xfrm>
        </p:grpSpPr>
        <p:sp>
          <p:nvSpPr>
            <p:cNvPr id="394" name="Rectangle 393"/>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grpSp>
        <p:nvGrpSpPr>
          <p:cNvPr id="7" name="Group 6"/>
          <p:cNvGrpSpPr/>
          <p:nvPr/>
        </p:nvGrpSpPr>
        <p:grpSpPr>
          <a:xfrm>
            <a:off x="3906772" y="3375922"/>
            <a:ext cx="7455794" cy="2653589"/>
            <a:chOff x="3906772" y="3375922"/>
            <a:chExt cx="7455794" cy="2653589"/>
          </a:xfrm>
        </p:grpSpPr>
        <p:sp>
          <p:nvSpPr>
            <p:cNvPr id="236" name="Rectangle 235"/>
            <p:cNvSpPr/>
            <p:nvPr/>
          </p:nvSpPr>
          <p:spPr>
            <a:xfrm>
              <a:off x="5909558"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26"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1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6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6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0"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5726"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814"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7664"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92030"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2663"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5726"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814"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7664"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2663"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11092030"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p:nvSpPr>
          <p:spPr>
            <a:xfrm>
              <a:off x="3906772" y="4416672"/>
              <a:ext cx="2077813"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18+ 12%</a:t>
              </a:r>
              <a:endParaRPr lang="en-US" b="1" dirty="0"/>
            </a:p>
          </p:txBody>
        </p:sp>
        <p:sp>
          <p:nvSpPr>
            <p:cNvPr id="101" name="Rectangle 100"/>
            <p:cNvSpPr/>
            <p:nvPr/>
          </p:nvSpPr>
          <p:spPr>
            <a:xfrm>
              <a:off x="10719440" y="337592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23%</a:t>
              </a:r>
              <a:endParaRPr lang="en-US" b="1" dirty="0"/>
            </a:p>
          </p:txBody>
        </p:sp>
        <p:grpSp>
          <p:nvGrpSpPr>
            <p:cNvPr id="8" name="Group 7"/>
            <p:cNvGrpSpPr/>
            <p:nvPr/>
          </p:nvGrpSpPr>
          <p:grpSpPr>
            <a:xfrm>
              <a:off x="5963199" y="3723142"/>
              <a:ext cx="5353075" cy="1267844"/>
              <a:chOff x="5650693" y="3875542"/>
              <a:chExt cx="5353075" cy="1267844"/>
            </a:xfrm>
          </p:grpSpPr>
          <p:sp>
            <p:nvSpPr>
              <p:cNvPr id="86" name="Oval 85"/>
              <p:cNvSpPr/>
              <p:nvPr/>
            </p:nvSpPr>
            <p:spPr>
              <a:xfrm>
                <a:off x="5650693" y="4868527"/>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6688796" y="4980826"/>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7726899" y="4564805"/>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8765002" y="4545024"/>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9803105" y="4169643"/>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0841208" y="3875542"/>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3"/>
              <p:cNvSpPr/>
              <p:nvPr/>
            </p:nvSpPr>
            <p:spPr>
              <a:xfrm>
                <a:off x="5750560" y="3972560"/>
                <a:ext cx="5181600" cy="10871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1600" h="1087120">
                    <a:moveTo>
                      <a:pt x="0" y="985520"/>
                    </a:moveTo>
                    <a:lnTo>
                      <a:pt x="1026160" y="1087120"/>
                    </a:lnTo>
                    <a:lnTo>
                      <a:pt x="2072640" y="670560"/>
                    </a:lnTo>
                    <a:lnTo>
                      <a:pt x="3108960" y="660400"/>
                    </a:lnTo>
                    <a:lnTo>
                      <a:pt x="4145280" y="274320"/>
                    </a:lnTo>
                    <a:lnTo>
                      <a:pt x="5171440" y="0"/>
                    </a:lnTo>
                    <a:lnTo>
                      <a:pt x="5171440" y="0"/>
                    </a:lnTo>
                    <a:lnTo>
                      <a:pt x="518160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87" name="Group 86"/>
          <p:cNvGrpSpPr/>
          <p:nvPr/>
        </p:nvGrpSpPr>
        <p:grpSpPr>
          <a:xfrm>
            <a:off x="1819237" y="860284"/>
            <a:ext cx="3472130" cy="872278"/>
            <a:chOff x="1819237" y="860284"/>
            <a:chExt cx="3472130" cy="872278"/>
          </a:xfrm>
        </p:grpSpPr>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spTree>
    <p:extLst>
      <p:ext uri="{BB962C8B-B14F-4D97-AF65-F5344CB8AC3E}">
        <p14:creationId xmlns:p14="http://schemas.microsoft.com/office/powerpoint/2010/main" val="20645992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7"/>
                                        </p:tgtEl>
                                      </p:cBhvr>
                                    </p:animEffect>
                                    <p:set>
                                      <p:cBhvr>
                                        <p:cTn id="7" dur="1" fill="hold">
                                          <p:stCondLst>
                                            <p:cond delay="9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4368083" y="1149621"/>
            <a:ext cx="7450556" cy="4879891"/>
            <a:chOff x="4368083" y="1149621"/>
            <a:chExt cx="7450556" cy="4879891"/>
          </a:xfrm>
        </p:grpSpPr>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10075"/>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70720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p:cNvSpPr/>
            <p:nvPr/>
          </p:nvSpPr>
          <p:spPr>
            <a:xfrm>
              <a:off x="4368083" y="4069645"/>
              <a:ext cx="2295821"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18-34 15%</a:t>
              </a:r>
              <a:endParaRPr lang="en-US" b="1" dirty="0"/>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grpSp>
          <p:nvGrpSpPr>
            <p:cNvPr id="2" name="Group 1"/>
            <p:cNvGrpSpPr/>
            <p:nvPr/>
          </p:nvGrpSpPr>
          <p:grpSpPr>
            <a:xfrm>
              <a:off x="6228798" y="1521740"/>
              <a:ext cx="5348580" cy="3072390"/>
              <a:chOff x="6228798" y="1674140"/>
              <a:chExt cx="5348580" cy="3072390"/>
            </a:xfrm>
          </p:grpSpPr>
          <p:sp>
            <p:nvSpPr>
              <p:cNvPr id="5" name="Freeform 4"/>
              <p:cNvSpPr/>
              <p:nvPr/>
            </p:nvSpPr>
            <p:spPr>
              <a:xfrm>
                <a:off x="6306906" y="17576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5839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5831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0743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5858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7722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16741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 name="Group 2"/>
          <p:cNvGrpSpPr/>
          <p:nvPr/>
        </p:nvGrpSpPr>
        <p:grpSpPr>
          <a:xfrm>
            <a:off x="5808541" y="6456177"/>
            <a:ext cx="5937376" cy="401557"/>
            <a:chOff x="5801731" y="6261236"/>
            <a:chExt cx="5937376" cy="401557"/>
          </a:xfrm>
        </p:grpSpPr>
        <p:sp>
          <p:nvSpPr>
            <p:cNvPr id="394" name="Rectangle 393"/>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236" name="Rectangle 235"/>
          <p:cNvSpPr/>
          <p:nvPr/>
        </p:nvSpPr>
        <p:spPr>
          <a:xfrm>
            <a:off x="5909558" y="5912558"/>
            <a:ext cx="270192" cy="11695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8275" y="5905152"/>
            <a:ext cx="270192" cy="119279"/>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390" y="5801939"/>
            <a:ext cx="270192" cy="221238"/>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6159" y="5728016"/>
            <a:ext cx="270192" cy="29735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7857" y="5908898"/>
            <a:ext cx="270192" cy="11888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89642" y="5723619"/>
            <a:ext cx="270192" cy="30418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4901567"/>
            <a:ext cx="270192" cy="101406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8275" y="4783940"/>
            <a:ext cx="270192" cy="112161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390" y="5100986"/>
            <a:ext cx="270192" cy="6998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6159" y="5333695"/>
            <a:ext cx="270192" cy="39905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89642" y="5299025"/>
            <a:ext cx="270192" cy="42112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7857" y="5411369"/>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613161"/>
            <a:ext cx="270192" cy="28878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8275" y="4508180"/>
            <a:ext cx="270192" cy="27593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390" y="4504058"/>
            <a:ext cx="270192" cy="599703"/>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6159" y="4740672"/>
            <a:ext cx="270192" cy="591942"/>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7857" y="4299402"/>
            <a:ext cx="270192" cy="111716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11089642" y="4193981"/>
            <a:ext cx="270192" cy="110084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p:cNvGrpSpPr/>
          <p:nvPr/>
        </p:nvGrpSpPr>
        <p:grpSpPr>
          <a:xfrm>
            <a:off x="3335157" y="3761886"/>
            <a:ext cx="8073255" cy="1056276"/>
            <a:chOff x="3335157" y="3761886"/>
            <a:chExt cx="8073255" cy="1056276"/>
          </a:xfrm>
        </p:grpSpPr>
        <p:sp>
          <p:nvSpPr>
            <p:cNvPr id="83" name="Rectangle 82"/>
            <p:cNvSpPr/>
            <p:nvPr/>
          </p:nvSpPr>
          <p:spPr>
            <a:xfrm>
              <a:off x="3335157" y="4448830"/>
              <a:ext cx="2529860" cy="369332"/>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French Ad 18-34 14%</a:t>
              </a:r>
              <a:endParaRPr lang="en-US" b="1" dirty="0">
                <a:solidFill>
                  <a:srgbClr val="C00000"/>
                </a:solidFill>
              </a:endParaRPr>
            </a:p>
          </p:txBody>
        </p:sp>
        <p:grpSp>
          <p:nvGrpSpPr>
            <p:cNvPr id="11" name="Group 10"/>
            <p:cNvGrpSpPr/>
            <p:nvPr/>
          </p:nvGrpSpPr>
          <p:grpSpPr>
            <a:xfrm>
              <a:off x="5956193" y="3761886"/>
              <a:ext cx="5452219" cy="1046823"/>
              <a:chOff x="5956193" y="3761886"/>
              <a:chExt cx="5452219" cy="1046823"/>
            </a:xfrm>
          </p:grpSpPr>
          <p:sp>
            <p:nvSpPr>
              <p:cNvPr id="101" name="Rectangle 100"/>
              <p:cNvSpPr/>
              <p:nvPr/>
            </p:nvSpPr>
            <p:spPr>
              <a:xfrm>
                <a:off x="10765286" y="3761886"/>
                <a:ext cx="643126" cy="369332"/>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23%</a:t>
                </a:r>
                <a:endParaRPr lang="en-US" b="1" dirty="0">
                  <a:solidFill>
                    <a:srgbClr val="C00000"/>
                  </a:solidFill>
                </a:endParaRPr>
              </a:p>
            </p:txBody>
          </p:sp>
          <p:grpSp>
            <p:nvGrpSpPr>
              <p:cNvPr id="10" name="Group 9"/>
              <p:cNvGrpSpPr/>
              <p:nvPr/>
            </p:nvGrpSpPr>
            <p:grpSpPr>
              <a:xfrm>
                <a:off x="5956193" y="4100691"/>
                <a:ext cx="5340605" cy="708018"/>
                <a:chOff x="5956193" y="4100691"/>
                <a:chExt cx="5340605" cy="708018"/>
              </a:xfrm>
            </p:grpSpPr>
            <p:sp>
              <p:nvSpPr>
                <p:cNvPr id="4" name="Freeform 3"/>
                <p:cNvSpPr/>
                <p:nvPr/>
              </p:nvSpPr>
              <p:spPr>
                <a:xfrm>
                  <a:off x="6055354" y="4196697"/>
                  <a:ext cx="5151120" cy="5283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 name="connsiteX0" fmla="*/ 0 w 4693920"/>
                    <a:gd name="connsiteY0" fmla="*/ 2976880 h 2976880"/>
                    <a:gd name="connsiteX1" fmla="*/ 538480 w 4693920"/>
                    <a:gd name="connsiteY1" fmla="*/ 1087120 h 2976880"/>
                    <a:gd name="connsiteX2" fmla="*/ 1584960 w 4693920"/>
                    <a:gd name="connsiteY2" fmla="*/ 670560 h 2976880"/>
                    <a:gd name="connsiteX3" fmla="*/ 2621280 w 4693920"/>
                    <a:gd name="connsiteY3" fmla="*/ 660400 h 2976880"/>
                    <a:gd name="connsiteX4" fmla="*/ 3657600 w 4693920"/>
                    <a:gd name="connsiteY4" fmla="*/ 274320 h 2976880"/>
                    <a:gd name="connsiteX5" fmla="*/ 4683760 w 4693920"/>
                    <a:gd name="connsiteY5" fmla="*/ 0 h 2976880"/>
                    <a:gd name="connsiteX6" fmla="*/ 4683760 w 4693920"/>
                    <a:gd name="connsiteY6" fmla="*/ 0 h 2976880"/>
                    <a:gd name="connsiteX7" fmla="*/ 4693920 w 4693920"/>
                    <a:gd name="connsiteY7" fmla="*/ 0 h 2976880"/>
                    <a:gd name="connsiteX0" fmla="*/ 0 w 4693920"/>
                    <a:gd name="connsiteY0" fmla="*/ 2976880 h 2976880"/>
                    <a:gd name="connsiteX1" fmla="*/ 1036320 w 4693920"/>
                    <a:gd name="connsiteY1" fmla="*/ 2854960 h 2976880"/>
                    <a:gd name="connsiteX2" fmla="*/ 1584960 w 4693920"/>
                    <a:gd name="connsiteY2" fmla="*/ 670560 h 2976880"/>
                    <a:gd name="connsiteX3" fmla="*/ 2621280 w 4693920"/>
                    <a:gd name="connsiteY3" fmla="*/ 660400 h 2976880"/>
                    <a:gd name="connsiteX4" fmla="*/ 3657600 w 4693920"/>
                    <a:gd name="connsiteY4" fmla="*/ 274320 h 2976880"/>
                    <a:gd name="connsiteX5" fmla="*/ 4683760 w 4693920"/>
                    <a:gd name="connsiteY5" fmla="*/ 0 h 2976880"/>
                    <a:gd name="connsiteX6" fmla="*/ 4683760 w 4693920"/>
                    <a:gd name="connsiteY6" fmla="*/ 0 h 2976880"/>
                    <a:gd name="connsiteX7" fmla="*/ 4693920 w 4693920"/>
                    <a:gd name="connsiteY7" fmla="*/ 0 h 2976880"/>
                    <a:gd name="connsiteX0" fmla="*/ 0 w 4693920"/>
                    <a:gd name="connsiteY0" fmla="*/ 2976880 h 2976880"/>
                    <a:gd name="connsiteX1" fmla="*/ 1036320 w 4693920"/>
                    <a:gd name="connsiteY1" fmla="*/ 2854960 h 2976880"/>
                    <a:gd name="connsiteX2" fmla="*/ 2052320 w 4693920"/>
                    <a:gd name="connsiteY2" fmla="*/ 2865120 h 2976880"/>
                    <a:gd name="connsiteX3" fmla="*/ 2621280 w 4693920"/>
                    <a:gd name="connsiteY3" fmla="*/ 660400 h 2976880"/>
                    <a:gd name="connsiteX4" fmla="*/ 3657600 w 4693920"/>
                    <a:gd name="connsiteY4" fmla="*/ 274320 h 2976880"/>
                    <a:gd name="connsiteX5" fmla="*/ 4683760 w 4693920"/>
                    <a:gd name="connsiteY5" fmla="*/ 0 h 2976880"/>
                    <a:gd name="connsiteX6" fmla="*/ 4683760 w 4693920"/>
                    <a:gd name="connsiteY6" fmla="*/ 0 h 2976880"/>
                    <a:gd name="connsiteX7" fmla="*/ 4693920 w 4693920"/>
                    <a:gd name="connsiteY7" fmla="*/ 0 h 2976880"/>
                    <a:gd name="connsiteX0" fmla="*/ 0 w 4693920"/>
                    <a:gd name="connsiteY0" fmla="*/ 2976880 h 3078480"/>
                    <a:gd name="connsiteX1" fmla="*/ 1036320 w 4693920"/>
                    <a:gd name="connsiteY1" fmla="*/ 2854960 h 3078480"/>
                    <a:gd name="connsiteX2" fmla="*/ 2052320 w 4693920"/>
                    <a:gd name="connsiteY2" fmla="*/ 2865120 h 3078480"/>
                    <a:gd name="connsiteX3" fmla="*/ 3088640 w 4693920"/>
                    <a:gd name="connsiteY3" fmla="*/ 3078480 h 3078480"/>
                    <a:gd name="connsiteX4" fmla="*/ 3657600 w 4693920"/>
                    <a:gd name="connsiteY4" fmla="*/ 274320 h 3078480"/>
                    <a:gd name="connsiteX5" fmla="*/ 4683760 w 4693920"/>
                    <a:gd name="connsiteY5" fmla="*/ 0 h 3078480"/>
                    <a:gd name="connsiteX6" fmla="*/ 4683760 w 4693920"/>
                    <a:gd name="connsiteY6" fmla="*/ 0 h 3078480"/>
                    <a:gd name="connsiteX7" fmla="*/ 4693920 w 4693920"/>
                    <a:gd name="connsiteY7" fmla="*/ 0 h 3078480"/>
                    <a:gd name="connsiteX0" fmla="*/ 0 w 4693920"/>
                    <a:gd name="connsiteY0" fmla="*/ 2976880 h 3078480"/>
                    <a:gd name="connsiteX1" fmla="*/ 1036320 w 4693920"/>
                    <a:gd name="connsiteY1" fmla="*/ 2854960 h 3078480"/>
                    <a:gd name="connsiteX2" fmla="*/ 2052320 w 4693920"/>
                    <a:gd name="connsiteY2" fmla="*/ 2865120 h 3078480"/>
                    <a:gd name="connsiteX3" fmla="*/ 3088640 w 4693920"/>
                    <a:gd name="connsiteY3" fmla="*/ 3078480 h 3078480"/>
                    <a:gd name="connsiteX4" fmla="*/ 4155440 w 4693920"/>
                    <a:gd name="connsiteY4" fmla="*/ 2621280 h 3078480"/>
                    <a:gd name="connsiteX5" fmla="*/ 4683760 w 4693920"/>
                    <a:gd name="connsiteY5" fmla="*/ 0 h 3078480"/>
                    <a:gd name="connsiteX6" fmla="*/ 4683760 w 4693920"/>
                    <a:gd name="connsiteY6" fmla="*/ 0 h 3078480"/>
                    <a:gd name="connsiteX7" fmla="*/ 4693920 w 4693920"/>
                    <a:gd name="connsiteY7" fmla="*/ 0 h 3078480"/>
                    <a:gd name="connsiteX0" fmla="*/ 0 w 5151120"/>
                    <a:gd name="connsiteY0" fmla="*/ 2976880 h 3078480"/>
                    <a:gd name="connsiteX1" fmla="*/ 1036320 w 5151120"/>
                    <a:gd name="connsiteY1" fmla="*/ 2854960 h 3078480"/>
                    <a:gd name="connsiteX2" fmla="*/ 2052320 w 5151120"/>
                    <a:gd name="connsiteY2" fmla="*/ 2865120 h 3078480"/>
                    <a:gd name="connsiteX3" fmla="*/ 3088640 w 5151120"/>
                    <a:gd name="connsiteY3" fmla="*/ 3078480 h 3078480"/>
                    <a:gd name="connsiteX4" fmla="*/ 4155440 w 5151120"/>
                    <a:gd name="connsiteY4" fmla="*/ 2621280 h 3078480"/>
                    <a:gd name="connsiteX5" fmla="*/ 4683760 w 5151120"/>
                    <a:gd name="connsiteY5" fmla="*/ 0 h 3078480"/>
                    <a:gd name="connsiteX6" fmla="*/ 4683760 w 5151120"/>
                    <a:gd name="connsiteY6" fmla="*/ 0 h 3078480"/>
                    <a:gd name="connsiteX7" fmla="*/ 5151120 w 5151120"/>
                    <a:gd name="connsiteY7" fmla="*/ 2550160 h 3078480"/>
                    <a:gd name="connsiteX0" fmla="*/ 0 w 5151120"/>
                    <a:gd name="connsiteY0" fmla="*/ 2976880 h 3078480"/>
                    <a:gd name="connsiteX1" fmla="*/ 1036320 w 5151120"/>
                    <a:gd name="connsiteY1" fmla="*/ 2854960 h 3078480"/>
                    <a:gd name="connsiteX2" fmla="*/ 2052320 w 5151120"/>
                    <a:gd name="connsiteY2" fmla="*/ 2865120 h 3078480"/>
                    <a:gd name="connsiteX3" fmla="*/ 3088640 w 5151120"/>
                    <a:gd name="connsiteY3" fmla="*/ 3078480 h 3078480"/>
                    <a:gd name="connsiteX4" fmla="*/ 4155440 w 5151120"/>
                    <a:gd name="connsiteY4" fmla="*/ 2621280 h 3078480"/>
                    <a:gd name="connsiteX5" fmla="*/ 4683760 w 5151120"/>
                    <a:gd name="connsiteY5" fmla="*/ 0 h 3078480"/>
                    <a:gd name="connsiteX6" fmla="*/ 5151120 w 5151120"/>
                    <a:gd name="connsiteY6" fmla="*/ 2550160 h 3078480"/>
                    <a:gd name="connsiteX0" fmla="*/ 0 w 5151120"/>
                    <a:gd name="connsiteY0" fmla="*/ 426720 h 528320"/>
                    <a:gd name="connsiteX1" fmla="*/ 1036320 w 5151120"/>
                    <a:gd name="connsiteY1" fmla="*/ 304800 h 528320"/>
                    <a:gd name="connsiteX2" fmla="*/ 2052320 w 5151120"/>
                    <a:gd name="connsiteY2" fmla="*/ 314960 h 528320"/>
                    <a:gd name="connsiteX3" fmla="*/ 3088640 w 5151120"/>
                    <a:gd name="connsiteY3" fmla="*/ 528320 h 528320"/>
                    <a:gd name="connsiteX4" fmla="*/ 4155440 w 5151120"/>
                    <a:gd name="connsiteY4" fmla="*/ 71120 h 528320"/>
                    <a:gd name="connsiteX5" fmla="*/ 5151120 w 5151120"/>
                    <a:gd name="connsiteY5" fmla="*/ 0 h 528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51120" h="528320">
                      <a:moveTo>
                        <a:pt x="0" y="426720"/>
                      </a:moveTo>
                      <a:lnTo>
                        <a:pt x="1036320" y="304800"/>
                      </a:lnTo>
                      <a:lnTo>
                        <a:pt x="2052320" y="314960"/>
                      </a:lnTo>
                      <a:lnTo>
                        <a:pt x="3088640" y="528320"/>
                      </a:lnTo>
                      <a:lnTo>
                        <a:pt x="4155440" y="71120"/>
                      </a:lnTo>
                      <a:lnTo>
                        <a:pt x="5151120" y="0"/>
                      </a:ln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8029603" y="4414466"/>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p:cNvSpPr/>
                <p:nvPr/>
              </p:nvSpPr>
              <p:spPr>
                <a:xfrm>
                  <a:off x="5956193" y="4541890"/>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7002091" y="4423970"/>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9067197" y="4646149"/>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10127512" y="4173031"/>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1134238" y="4100691"/>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87" name="Group 86"/>
          <p:cNvGrpSpPr/>
          <p:nvPr/>
        </p:nvGrpSpPr>
        <p:grpSpPr>
          <a:xfrm>
            <a:off x="1819237" y="860284"/>
            <a:ext cx="3472130" cy="872278"/>
            <a:chOff x="1819237" y="860284"/>
            <a:chExt cx="3472130" cy="872278"/>
          </a:xfrm>
        </p:grpSpPr>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spTree>
    <p:extLst>
      <p:ext uri="{BB962C8B-B14F-4D97-AF65-F5344CB8AC3E}">
        <p14:creationId xmlns:p14="http://schemas.microsoft.com/office/powerpoint/2010/main" val="16370535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2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 name="Rectangle 390"/>
          <p:cNvSpPr/>
          <p:nvPr/>
        </p:nvSpPr>
        <p:spPr>
          <a:xfrm>
            <a:off x="11089642" y="4193981"/>
            <a:ext cx="270192" cy="110084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sp>
        <p:nvSpPr>
          <p:cNvPr id="101" name="Rectangle 100"/>
          <p:cNvSpPr/>
          <p:nvPr/>
        </p:nvSpPr>
        <p:spPr>
          <a:xfrm>
            <a:off x="10765286" y="3761886"/>
            <a:ext cx="643126" cy="369332"/>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23%</a:t>
            </a:r>
            <a:endParaRPr lang="en-US" b="1" dirty="0">
              <a:solidFill>
                <a:srgbClr val="C00000"/>
              </a:solidFill>
            </a:endParaRPr>
          </a:p>
        </p:txBody>
      </p:sp>
      <p:grpSp>
        <p:nvGrpSpPr>
          <p:cNvPr id="22" name="Group 21"/>
          <p:cNvGrpSpPr/>
          <p:nvPr/>
        </p:nvGrpSpPr>
        <p:grpSpPr>
          <a:xfrm>
            <a:off x="204655" y="860284"/>
            <a:ext cx="11314331" cy="5997450"/>
            <a:chOff x="204655" y="860284"/>
            <a:chExt cx="11314331" cy="5997450"/>
          </a:xfrm>
        </p:grpSpPr>
        <p:grpSp>
          <p:nvGrpSpPr>
            <p:cNvPr id="14" name="Group 13"/>
            <p:cNvGrpSpPr/>
            <p:nvPr/>
          </p:nvGrpSpPr>
          <p:grpSpPr>
            <a:xfrm>
              <a:off x="204655" y="1099923"/>
              <a:ext cx="1881867" cy="400110"/>
              <a:chOff x="204655" y="1099923"/>
              <a:chExt cx="1881867" cy="400110"/>
            </a:xfrm>
          </p:grpSpPr>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 name="Group 20"/>
            <p:cNvGrpSpPr/>
            <p:nvPr/>
          </p:nvGrpSpPr>
          <p:grpSpPr>
            <a:xfrm>
              <a:off x="267171" y="860284"/>
              <a:ext cx="11251815" cy="5997450"/>
              <a:chOff x="267171" y="860284"/>
              <a:chExt cx="11251815" cy="5997450"/>
            </a:xfrm>
          </p:grpSpPr>
          <p:sp>
            <p:nvSpPr>
              <p:cNvPr id="118" name="Rectangle 117"/>
              <p:cNvSpPr/>
              <p:nvPr/>
            </p:nvSpPr>
            <p:spPr>
              <a:xfrm>
                <a:off x="4374032" y="4072469"/>
                <a:ext cx="1773242"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Total Ad 18-34</a:t>
                </a:r>
                <a:endParaRPr lang="en-US" b="1" dirty="0"/>
              </a:p>
            </p:txBody>
          </p:sp>
          <p:grpSp>
            <p:nvGrpSpPr>
              <p:cNvPr id="19" name="Group 18"/>
              <p:cNvGrpSpPr/>
              <p:nvPr/>
            </p:nvGrpSpPr>
            <p:grpSpPr>
              <a:xfrm>
                <a:off x="5808541" y="6456177"/>
                <a:ext cx="4936912" cy="401557"/>
                <a:chOff x="5808541" y="6456177"/>
                <a:chExt cx="4936912" cy="401557"/>
              </a:xfrm>
            </p:grpSpPr>
            <p:sp>
              <p:nvSpPr>
                <p:cNvPr id="394" name="Rectangle 393"/>
                <p:cNvSpPr/>
                <p:nvPr/>
              </p:nvSpPr>
              <p:spPr>
                <a:xfrm>
                  <a:off x="5808541" y="6456177"/>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7460" y="6457624"/>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906379" y="6457624"/>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12872" y="6457624"/>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90118" y="6457624"/>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grpSp>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10075"/>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70720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Rectangle 235"/>
              <p:cNvSpPr/>
              <p:nvPr/>
            </p:nvSpPr>
            <p:spPr>
              <a:xfrm>
                <a:off x="5909558" y="5912558"/>
                <a:ext cx="270192" cy="11695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8275" y="5905152"/>
                <a:ext cx="270192" cy="119279"/>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390" y="5801939"/>
                <a:ext cx="270192" cy="221238"/>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6159" y="5728016"/>
                <a:ext cx="270192" cy="29735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7857" y="5908898"/>
                <a:ext cx="270192" cy="11888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4901567"/>
                <a:ext cx="270192" cy="101406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8275" y="4783940"/>
                <a:ext cx="270192" cy="112161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390" y="5100986"/>
                <a:ext cx="270192" cy="6998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6159" y="5333695"/>
                <a:ext cx="270192" cy="39905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7857" y="5411369"/>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613161"/>
                <a:ext cx="270192" cy="28878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8275" y="4508180"/>
                <a:ext cx="270192" cy="27593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390" y="4504058"/>
                <a:ext cx="270192" cy="599703"/>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6159" y="4740672"/>
                <a:ext cx="270192" cy="591942"/>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7857" y="4299402"/>
                <a:ext cx="270192" cy="111716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 name="Group 17"/>
              <p:cNvGrpSpPr/>
              <p:nvPr/>
            </p:nvGrpSpPr>
            <p:grpSpPr>
              <a:xfrm>
                <a:off x="267171" y="860284"/>
                <a:ext cx="5024196" cy="2474272"/>
                <a:chOff x="267171" y="860284"/>
                <a:chExt cx="5024196" cy="2474272"/>
              </a:xfrm>
            </p:grpSpPr>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grpSp>
          <p:sp>
            <p:nvSpPr>
              <p:cNvPr id="83" name="Rectangle 82"/>
              <p:cNvSpPr/>
              <p:nvPr/>
            </p:nvSpPr>
            <p:spPr>
              <a:xfrm>
                <a:off x="3335157" y="4448830"/>
                <a:ext cx="2529860" cy="369332"/>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French Ad 18-34 14%</a:t>
                </a:r>
                <a:endParaRPr lang="en-US" b="1" dirty="0">
                  <a:solidFill>
                    <a:srgbClr val="C00000"/>
                  </a:solidFill>
                </a:endParaRPr>
              </a:p>
            </p:txBody>
          </p:sp>
          <p:grpSp>
            <p:nvGrpSpPr>
              <p:cNvPr id="10" name="Group 9"/>
              <p:cNvGrpSpPr/>
              <p:nvPr/>
            </p:nvGrpSpPr>
            <p:grpSpPr>
              <a:xfrm>
                <a:off x="5956193" y="4100691"/>
                <a:ext cx="5340605" cy="708018"/>
                <a:chOff x="5956193" y="4100691"/>
                <a:chExt cx="5340605" cy="708018"/>
              </a:xfrm>
            </p:grpSpPr>
            <p:sp>
              <p:nvSpPr>
                <p:cNvPr id="4" name="Freeform 3"/>
                <p:cNvSpPr/>
                <p:nvPr/>
              </p:nvSpPr>
              <p:spPr>
                <a:xfrm>
                  <a:off x="6055354" y="4196697"/>
                  <a:ext cx="5151120" cy="5283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 name="connsiteX0" fmla="*/ 0 w 4693920"/>
                    <a:gd name="connsiteY0" fmla="*/ 2976880 h 2976880"/>
                    <a:gd name="connsiteX1" fmla="*/ 538480 w 4693920"/>
                    <a:gd name="connsiteY1" fmla="*/ 1087120 h 2976880"/>
                    <a:gd name="connsiteX2" fmla="*/ 1584960 w 4693920"/>
                    <a:gd name="connsiteY2" fmla="*/ 670560 h 2976880"/>
                    <a:gd name="connsiteX3" fmla="*/ 2621280 w 4693920"/>
                    <a:gd name="connsiteY3" fmla="*/ 660400 h 2976880"/>
                    <a:gd name="connsiteX4" fmla="*/ 3657600 w 4693920"/>
                    <a:gd name="connsiteY4" fmla="*/ 274320 h 2976880"/>
                    <a:gd name="connsiteX5" fmla="*/ 4683760 w 4693920"/>
                    <a:gd name="connsiteY5" fmla="*/ 0 h 2976880"/>
                    <a:gd name="connsiteX6" fmla="*/ 4683760 w 4693920"/>
                    <a:gd name="connsiteY6" fmla="*/ 0 h 2976880"/>
                    <a:gd name="connsiteX7" fmla="*/ 4693920 w 4693920"/>
                    <a:gd name="connsiteY7" fmla="*/ 0 h 2976880"/>
                    <a:gd name="connsiteX0" fmla="*/ 0 w 4693920"/>
                    <a:gd name="connsiteY0" fmla="*/ 2976880 h 2976880"/>
                    <a:gd name="connsiteX1" fmla="*/ 1036320 w 4693920"/>
                    <a:gd name="connsiteY1" fmla="*/ 2854960 h 2976880"/>
                    <a:gd name="connsiteX2" fmla="*/ 1584960 w 4693920"/>
                    <a:gd name="connsiteY2" fmla="*/ 670560 h 2976880"/>
                    <a:gd name="connsiteX3" fmla="*/ 2621280 w 4693920"/>
                    <a:gd name="connsiteY3" fmla="*/ 660400 h 2976880"/>
                    <a:gd name="connsiteX4" fmla="*/ 3657600 w 4693920"/>
                    <a:gd name="connsiteY4" fmla="*/ 274320 h 2976880"/>
                    <a:gd name="connsiteX5" fmla="*/ 4683760 w 4693920"/>
                    <a:gd name="connsiteY5" fmla="*/ 0 h 2976880"/>
                    <a:gd name="connsiteX6" fmla="*/ 4683760 w 4693920"/>
                    <a:gd name="connsiteY6" fmla="*/ 0 h 2976880"/>
                    <a:gd name="connsiteX7" fmla="*/ 4693920 w 4693920"/>
                    <a:gd name="connsiteY7" fmla="*/ 0 h 2976880"/>
                    <a:gd name="connsiteX0" fmla="*/ 0 w 4693920"/>
                    <a:gd name="connsiteY0" fmla="*/ 2976880 h 2976880"/>
                    <a:gd name="connsiteX1" fmla="*/ 1036320 w 4693920"/>
                    <a:gd name="connsiteY1" fmla="*/ 2854960 h 2976880"/>
                    <a:gd name="connsiteX2" fmla="*/ 2052320 w 4693920"/>
                    <a:gd name="connsiteY2" fmla="*/ 2865120 h 2976880"/>
                    <a:gd name="connsiteX3" fmla="*/ 2621280 w 4693920"/>
                    <a:gd name="connsiteY3" fmla="*/ 660400 h 2976880"/>
                    <a:gd name="connsiteX4" fmla="*/ 3657600 w 4693920"/>
                    <a:gd name="connsiteY4" fmla="*/ 274320 h 2976880"/>
                    <a:gd name="connsiteX5" fmla="*/ 4683760 w 4693920"/>
                    <a:gd name="connsiteY5" fmla="*/ 0 h 2976880"/>
                    <a:gd name="connsiteX6" fmla="*/ 4683760 w 4693920"/>
                    <a:gd name="connsiteY6" fmla="*/ 0 h 2976880"/>
                    <a:gd name="connsiteX7" fmla="*/ 4693920 w 4693920"/>
                    <a:gd name="connsiteY7" fmla="*/ 0 h 2976880"/>
                    <a:gd name="connsiteX0" fmla="*/ 0 w 4693920"/>
                    <a:gd name="connsiteY0" fmla="*/ 2976880 h 3078480"/>
                    <a:gd name="connsiteX1" fmla="*/ 1036320 w 4693920"/>
                    <a:gd name="connsiteY1" fmla="*/ 2854960 h 3078480"/>
                    <a:gd name="connsiteX2" fmla="*/ 2052320 w 4693920"/>
                    <a:gd name="connsiteY2" fmla="*/ 2865120 h 3078480"/>
                    <a:gd name="connsiteX3" fmla="*/ 3088640 w 4693920"/>
                    <a:gd name="connsiteY3" fmla="*/ 3078480 h 3078480"/>
                    <a:gd name="connsiteX4" fmla="*/ 3657600 w 4693920"/>
                    <a:gd name="connsiteY4" fmla="*/ 274320 h 3078480"/>
                    <a:gd name="connsiteX5" fmla="*/ 4683760 w 4693920"/>
                    <a:gd name="connsiteY5" fmla="*/ 0 h 3078480"/>
                    <a:gd name="connsiteX6" fmla="*/ 4683760 w 4693920"/>
                    <a:gd name="connsiteY6" fmla="*/ 0 h 3078480"/>
                    <a:gd name="connsiteX7" fmla="*/ 4693920 w 4693920"/>
                    <a:gd name="connsiteY7" fmla="*/ 0 h 3078480"/>
                    <a:gd name="connsiteX0" fmla="*/ 0 w 4693920"/>
                    <a:gd name="connsiteY0" fmla="*/ 2976880 h 3078480"/>
                    <a:gd name="connsiteX1" fmla="*/ 1036320 w 4693920"/>
                    <a:gd name="connsiteY1" fmla="*/ 2854960 h 3078480"/>
                    <a:gd name="connsiteX2" fmla="*/ 2052320 w 4693920"/>
                    <a:gd name="connsiteY2" fmla="*/ 2865120 h 3078480"/>
                    <a:gd name="connsiteX3" fmla="*/ 3088640 w 4693920"/>
                    <a:gd name="connsiteY3" fmla="*/ 3078480 h 3078480"/>
                    <a:gd name="connsiteX4" fmla="*/ 4155440 w 4693920"/>
                    <a:gd name="connsiteY4" fmla="*/ 2621280 h 3078480"/>
                    <a:gd name="connsiteX5" fmla="*/ 4683760 w 4693920"/>
                    <a:gd name="connsiteY5" fmla="*/ 0 h 3078480"/>
                    <a:gd name="connsiteX6" fmla="*/ 4683760 w 4693920"/>
                    <a:gd name="connsiteY6" fmla="*/ 0 h 3078480"/>
                    <a:gd name="connsiteX7" fmla="*/ 4693920 w 4693920"/>
                    <a:gd name="connsiteY7" fmla="*/ 0 h 3078480"/>
                    <a:gd name="connsiteX0" fmla="*/ 0 w 5151120"/>
                    <a:gd name="connsiteY0" fmla="*/ 2976880 h 3078480"/>
                    <a:gd name="connsiteX1" fmla="*/ 1036320 w 5151120"/>
                    <a:gd name="connsiteY1" fmla="*/ 2854960 h 3078480"/>
                    <a:gd name="connsiteX2" fmla="*/ 2052320 w 5151120"/>
                    <a:gd name="connsiteY2" fmla="*/ 2865120 h 3078480"/>
                    <a:gd name="connsiteX3" fmla="*/ 3088640 w 5151120"/>
                    <a:gd name="connsiteY3" fmla="*/ 3078480 h 3078480"/>
                    <a:gd name="connsiteX4" fmla="*/ 4155440 w 5151120"/>
                    <a:gd name="connsiteY4" fmla="*/ 2621280 h 3078480"/>
                    <a:gd name="connsiteX5" fmla="*/ 4683760 w 5151120"/>
                    <a:gd name="connsiteY5" fmla="*/ 0 h 3078480"/>
                    <a:gd name="connsiteX6" fmla="*/ 4683760 w 5151120"/>
                    <a:gd name="connsiteY6" fmla="*/ 0 h 3078480"/>
                    <a:gd name="connsiteX7" fmla="*/ 5151120 w 5151120"/>
                    <a:gd name="connsiteY7" fmla="*/ 2550160 h 3078480"/>
                    <a:gd name="connsiteX0" fmla="*/ 0 w 5151120"/>
                    <a:gd name="connsiteY0" fmla="*/ 2976880 h 3078480"/>
                    <a:gd name="connsiteX1" fmla="*/ 1036320 w 5151120"/>
                    <a:gd name="connsiteY1" fmla="*/ 2854960 h 3078480"/>
                    <a:gd name="connsiteX2" fmla="*/ 2052320 w 5151120"/>
                    <a:gd name="connsiteY2" fmla="*/ 2865120 h 3078480"/>
                    <a:gd name="connsiteX3" fmla="*/ 3088640 w 5151120"/>
                    <a:gd name="connsiteY3" fmla="*/ 3078480 h 3078480"/>
                    <a:gd name="connsiteX4" fmla="*/ 4155440 w 5151120"/>
                    <a:gd name="connsiteY4" fmla="*/ 2621280 h 3078480"/>
                    <a:gd name="connsiteX5" fmla="*/ 4683760 w 5151120"/>
                    <a:gd name="connsiteY5" fmla="*/ 0 h 3078480"/>
                    <a:gd name="connsiteX6" fmla="*/ 5151120 w 5151120"/>
                    <a:gd name="connsiteY6" fmla="*/ 2550160 h 3078480"/>
                    <a:gd name="connsiteX0" fmla="*/ 0 w 5151120"/>
                    <a:gd name="connsiteY0" fmla="*/ 426720 h 528320"/>
                    <a:gd name="connsiteX1" fmla="*/ 1036320 w 5151120"/>
                    <a:gd name="connsiteY1" fmla="*/ 304800 h 528320"/>
                    <a:gd name="connsiteX2" fmla="*/ 2052320 w 5151120"/>
                    <a:gd name="connsiteY2" fmla="*/ 314960 h 528320"/>
                    <a:gd name="connsiteX3" fmla="*/ 3088640 w 5151120"/>
                    <a:gd name="connsiteY3" fmla="*/ 528320 h 528320"/>
                    <a:gd name="connsiteX4" fmla="*/ 4155440 w 5151120"/>
                    <a:gd name="connsiteY4" fmla="*/ 71120 h 528320"/>
                    <a:gd name="connsiteX5" fmla="*/ 5151120 w 5151120"/>
                    <a:gd name="connsiteY5" fmla="*/ 0 h 528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51120" h="528320">
                      <a:moveTo>
                        <a:pt x="0" y="426720"/>
                      </a:moveTo>
                      <a:lnTo>
                        <a:pt x="1036320" y="304800"/>
                      </a:lnTo>
                      <a:lnTo>
                        <a:pt x="2052320" y="314960"/>
                      </a:lnTo>
                      <a:lnTo>
                        <a:pt x="3088640" y="528320"/>
                      </a:lnTo>
                      <a:lnTo>
                        <a:pt x="4155440" y="71120"/>
                      </a:lnTo>
                      <a:lnTo>
                        <a:pt x="5151120" y="0"/>
                      </a:ln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8029603" y="4414466"/>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p:cNvSpPr/>
                <p:nvPr/>
              </p:nvSpPr>
              <p:spPr>
                <a:xfrm>
                  <a:off x="5956193" y="4541890"/>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7002091" y="4423970"/>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9067197" y="4646149"/>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10127512" y="4173031"/>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1134238" y="4100691"/>
                  <a:ext cx="162560" cy="162560"/>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 name="Group 19"/>
              <p:cNvGrpSpPr/>
              <p:nvPr/>
            </p:nvGrpSpPr>
            <p:grpSpPr>
              <a:xfrm>
                <a:off x="6021962" y="1605280"/>
                <a:ext cx="5497024" cy="2895600"/>
                <a:chOff x="6021962" y="1605280"/>
                <a:chExt cx="5497024" cy="2895600"/>
              </a:xfrm>
            </p:grpSpPr>
            <p:sp>
              <p:nvSpPr>
                <p:cNvPr id="117" name="Rectangle 116"/>
                <p:cNvSpPr/>
                <p:nvPr/>
              </p:nvSpPr>
              <p:spPr>
                <a:xfrm>
                  <a:off x="6021962" y="4071890"/>
                  <a:ext cx="643125"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15%</a:t>
                  </a:r>
                  <a:endParaRPr lang="en-US" b="1" dirty="0"/>
                </a:p>
              </p:txBody>
            </p:sp>
            <p:sp>
              <p:nvSpPr>
                <p:cNvPr id="5" name="Freeform 4"/>
                <p:cNvSpPr/>
                <p:nvPr/>
              </p:nvSpPr>
              <p:spPr>
                <a:xfrm>
                  <a:off x="6306906" y="16052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2" name="Oval 101"/>
              <p:cNvSpPr/>
              <p:nvPr/>
            </p:nvSpPr>
            <p:spPr>
              <a:xfrm>
                <a:off x="6228798" y="44315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4307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39219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4334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6198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7" name="Oval 106"/>
          <p:cNvSpPr/>
          <p:nvPr/>
        </p:nvSpPr>
        <p:spPr>
          <a:xfrm>
            <a:off x="11414818" y="15217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99" name="Rectangle 398"/>
          <p:cNvSpPr/>
          <p:nvPr/>
        </p:nvSpPr>
        <p:spPr>
          <a:xfrm>
            <a:off x="10990582" y="6457624"/>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sp>
        <p:nvSpPr>
          <p:cNvPr id="283" name="Rectangle 282"/>
          <p:cNvSpPr/>
          <p:nvPr/>
        </p:nvSpPr>
        <p:spPr>
          <a:xfrm>
            <a:off x="11089642" y="5723619"/>
            <a:ext cx="270192" cy="30418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89642" y="5299025"/>
            <a:ext cx="270192" cy="42112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Tree>
    <p:extLst>
      <p:ext uri="{BB962C8B-B14F-4D97-AF65-F5344CB8AC3E}">
        <p14:creationId xmlns:p14="http://schemas.microsoft.com/office/powerpoint/2010/main" val="37919530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22"/>
                                        </p:tgtEl>
                                      </p:cBhvr>
                                    </p:animEffect>
                                    <p:set>
                                      <p:cBhvr>
                                        <p:cTn id="7" dur="1" fill="hold">
                                          <p:stCondLst>
                                            <p:cond delay="999"/>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94492" y="2321073"/>
            <a:ext cx="10270866" cy="1205771"/>
            <a:chOff x="394492" y="2237943"/>
            <a:chExt cx="10270866" cy="1205771"/>
          </a:xfrm>
        </p:grpSpPr>
        <p:grpSp>
          <p:nvGrpSpPr>
            <p:cNvPr id="251" name="Group 250"/>
            <p:cNvGrpSpPr/>
            <p:nvPr/>
          </p:nvGrpSpPr>
          <p:grpSpPr>
            <a:xfrm>
              <a:off x="754987" y="2237943"/>
              <a:ext cx="9910371" cy="1205771"/>
              <a:chOff x="-11669486" y="-1545133"/>
              <a:chExt cx="2993572" cy="4438942"/>
            </a:xfrm>
          </p:grpSpPr>
          <p:cxnSp>
            <p:nvCxnSpPr>
              <p:cNvPr id="252" name="Straight Connector 251"/>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258" name="TextBox 257"/>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259" name="TextBox 258"/>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2" name="Group 1"/>
          <p:cNvGrpSpPr/>
          <p:nvPr/>
        </p:nvGrpSpPr>
        <p:grpSpPr>
          <a:xfrm>
            <a:off x="4807417" y="4259860"/>
            <a:ext cx="1826361" cy="2306046"/>
            <a:chOff x="4807417" y="4259860"/>
            <a:chExt cx="1826361" cy="2306046"/>
          </a:xfrm>
        </p:grpSpPr>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157" name="Group 156"/>
          <p:cNvGrpSpPr/>
          <p:nvPr/>
        </p:nvGrpSpPr>
        <p:grpSpPr>
          <a:xfrm>
            <a:off x="4394078" y="-268845"/>
            <a:ext cx="3369899" cy="2969450"/>
            <a:chOff x="4474948" y="348008"/>
            <a:chExt cx="3964638" cy="3493515"/>
          </a:xfrm>
        </p:grpSpPr>
        <p:cxnSp>
          <p:nvCxnSpPr>
            <p:cNvPr id="158" name="Straight Connector 157"/>
            <p:cNvCxnSpPr/>
            <p:nvPr/>
          </p:nvCxnSpPr>
          <p:spPr>
            <a:xfrm>
              <a:off x="6359989" y="2988513"/>
              <a:ext cx="703273" cy="85301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flipH="1">
              <a:off x="4967041" y="2988514"/>
              <a:ext cx="1328099" cy="743255"/>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60" name="Group 159"/>
            <p:cNvGrpSpPr/>
            <p:nvPr/>
          </p:nvGrpSpPr>
          <p:grpSpPr>
            <a:xfrm rot="485616">
              <a:off x="4474948" y="348008"/>
              <a:ext cx="3964638" cy="2747437"/>
              <a:chOff x="3352906" y="241090"/>
              <a:chExt cx="3964638" cy="2747437"/>
            </a:xfrm>
          </p:grpSpPr>
          <p:grpSp>
            <p:nvGrpSpPr>
              <p:cNvPr id="161" name="Group 160"/>
              <p:cNvGrpSpPr/>
              <p:nvPr/>
            </p:nvGrpSpPr>
            <p:grpSpPr>
              <a:xfrm>
                <a:off x="3352906" y="241090"/>
                <a:ext cx="3964638" cy="2674254"/>
                <a:chOff x="6296627" y="1378368"/>
                <a:chExt cx="2519022" cy="1650539"/>
              </a:xfrm>
            </p:grpSpPr>
            <p:pic>
              <p:nvPicPr>
                <p:cNvPr id="164" name="Picture 163"/>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65" name="Rectangle 164"/>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2" name="TextBox 161"/>
              <p:cNvSpPr txBox="1"/>
              <p:nvPr/>
            </p:nvSpPr>
            <p:spPr>
              <a:xfrm>
                <a:off x="3570677" y="2649973"/>
                <a:ext cx="3529096" cy="338554"/>
              </a:xfrm>
              <a:prstGeom prst="rect">
                <a:avLst/>
              </a:prstGeom>
              <a:noFill/>
            </p:spPr>
            <p:txBody>
              <a:bodyPr wrap="square" rtlCol="0">
                <a:spAutoFit/>
              </a:bodyPr>
              <a:lstStyle/>
              <a:p>
                <a:pPr algn="ctr"/>
                <a:r>
                  <a:rPr lang="en-US" sz="1600" i="1" dirty="0">
                    <a:solidFill>
                      <a:srgbClr val="0070C0"/>
                    </a:solidFill>
                  </a:rPr>
                  <a:t>7</a:t>
                </a:r>
                <a:r>
                  <a:rPr lang="en-US" sz="1600" i="1" baseline="30000" dirty="0">
                    <a:solidFill>
                      <a:srgbClr val="0070C0"/>
                    </a:solidFill>
                  </a:rPr>
                  <a:t>th </a:t>
                </a:r>
                <a:r>
                  <a:rPr lang="en-US" sz="1600" i="1" dirty="0">
                    <a:solidFill>
                      <a:srgbClr val="0070C0"/>
                    </a:solidFill>
                  </a:rPr>
                  <a:t>- 13</a:t>
                </a:r>
                <a:r>
                  <a:rPr lang="en-US" sz="1600" i="1" baseline="30000" dirty="0">
                    <a:solidFill>
                      <a:srgbClr val="0070C0"/>
                    </a:solidFill>
                  </a:rPr>
                  <a:t>th</a:t>
                </a:r>
                <a:r>
                  <a:rPr lang="en-US" sz="1600" i="1" dirty="0">
                    <a:solidFill>
                      <a:srgbClr val="0070C0"/>
                    </a:solidFill>
                  </a:rPr>
                  <a:t> tune in the 2</a:t>
                </a:r>
                <a:r>
                  <a:rPr lang="en-US" sz="1600" i="1" baseline="30000" dirty="0">
                    <a:solidFill>
                      <a:srgbClr val="0070C0"/>
                    </a:solidFill>
                  </a:rPr>
                  <a:t>nd</a:t>
                </a:r>
                <a:r>
                  <a:rPr lang="en-US" sz="1600" i="1" dirty="0">
                    <a:solidFill>
                      <a:srgbClr val="0070C0"/>
                    </a:solidFill>
                  </a:rPr>
                  <a:t> set</a:t>
                </a:r>
              </a:p>
            </p:txBody>
          </p:sp>
          <p:pic>
            <p:nvPicPr>
              <p:cNvPr id="163" name="Picture 162"/>
              <p:cNvPicPr>
                <a:picLocks noChangeAspect="1"/>
              </p:cNvPicPr>
              <p:nvPr/>
            </p:nvPicPr>
            <p:blipFill rotWithShape="1">
              <a:blip r:embed="rId3"/>
              <a:srcRect l="8090" t="5651" r="5423" b="5955"/>
              <a:stretch/>
            </p:blipFill>
            <p:spPr>
              <a:xfrm>
                <a:off x="3608639" y="425544"/>
                <a:ext cx="3453172" cy="2205771"/>
              </a:xfrm>
              <a:prstGeom prst="rect">
                <a:avLst/>
              </a:prstGeom>
            </p:spPr>
          </p:pic>
        </p:grp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226" name="TextBox 22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27" name="TextBox 22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28" name="Picture 227"/>
          <p:cNvPicPr>
            <a:picLocks noChangeAspect="1"/>
          </p:cNvPicPr>
          <p:nvPr/>
        </p:nvPicPr>
        <p:blipFill>
          <a:blip r:embed="rId4"/>
          <a:stretch>
            <a:fillRect/>
          </a:stretch>
        </p:blipFill>
        <p:spPr>
          <a:xfrm>
            <a:off x="19250" y="0"/>
            <a:ext cx="1690410" cy="390930"/>
          </a:xfrm>
          <a:prstGeom prst="rect">
            <a:avLst/>
          </a:prstGeom>
        </p:spPr>
      </p:pic>
      <p:sp>
        <p:nvSpPr>
          <p:cNvPr id="14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51" name="Isosceles Triangle 150"/>
          <p:cNvSpPr/>
          <p:nvPr/>
        </p:nvSpPr>
        <p:spPr>
          <a:xfrm>
            <a:off x="4587571"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Freeform 19"/>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243"/>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Freeform 244"/>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245"/>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246"/>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24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24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TextBox 228"/>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16156052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33333E-6 -3.33333E-6 L 0.15872 -3.33333E-6 " pathEditMode="relative" rAng="0" ptsTypes="AA" p14:bounceEnd="46000">
                                          <p:cBhvr>
                                            <p:cTn id="6" dur="1000" fill="hold"/>
                                            <p:tgtEl>
                                              <p:spTgt spid="151"/>
                                            </p:tgtEl>
                                            <p:attrNameLst>
                                              <p:attrName>ppt_x</p:attrName>
                                              <p:attrName>ppt_y</p:attrName>
                                            </p:attrNameLst>
                                          </p:cBhvr>
                                          <p:rCtr x="7930"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57"/>
                                            </p:tgtEl>
                                            <p:attrNameLst>
                                              <p:attrName>style.visibility</p:attrName>
                                            </p:attrNameLst>
                                          </p:cBhvr>
                                          <p:to>
                                            <p:strVal val="visible"/>
                                          </p:to>
                                        </p:set>
                                        <p:animEffect transition="in" filter="wipe(up)">
                                          <p:cBhvr>
                                            <p:cTn id="17" dur="10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33333E-6 -3.33333E-6 L 0.15872 -3.33333E-6 " pathEditMode="relative" rAng="0" ptsTypes="AA">
                                          <p:cBhvr>
                                            <p:cTn id="6" dur="1000" fill="hold"/>
                                            <p:tgtEl>
                                              <p:spTgt spid="151"/>
                                            </p:tgtEl>
                                            <p:attrNameLst>
                                              <p:attrName>ppt_x</p:attrName>
                                              <p:attrName>ppt_y</p:attrName>
                                            </p:attrNameLst>
                                          </p:cBhvr>
                                          <p:rCtr x="7930"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57"/>
                                            </p:tgtEl>
                                            <p:attrNameLst>
                                              <p:attrName>style.visibility</p:attrName>
                                            </p:attrNameLst>
                                          </p:cBhvr>
                                          <p:to>
                                            <p:strVal val="visible"/>
                                          </p:to>
                                        </p:set>
                                        <p:animEffect transition="in" filter="wipe(up)">
                                          <p:cBhvr>
                                            <p:cTn id="17" dur="10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 grpId="0" animBg="1"/>
          <p:bldP spid="20" grpId="0" animBg="1"/>
        </p:bldLst>
      </p:timing>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99" name="Rectangle 398"/>
          <p:cNvSpPr/>
          <p:nvPr/>
        </p:nvSpPr>
        <p:spPr>
          <a:xfrm>
            <a:off x="10990582" y="6457624"/>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nvGrpSpPr>
          <p:cNvPr id="2" name="Group 1"/>
          <p:cNvGrpSpPr/>
          <p:nvPr/>
        </p:nvGrpSpPr>
        <p:grpSpPr>
          <a:xfrm>
            <a:off x="10765286" y="1149621"/>
            <a:ext cx="1053353" cy="4878179"/>
            <a:chOff x="10765286" y="1149621"/>
            <a:chExt cx="1053353" cy="4878179"/>
          </a:xfrm>
        </p:grpSpPr>
        <p:sp>
          <p:nvSpPr>
            <p:cNvPr id="391" name="Rectangle 390"/>
            <p:cNvSpPr/>
            <p:nvPr/>
          </p:nvSpPr>
          <p:spPr>
            <a:xfrm>
              <a:off x="11089642" y="4193981"/>
              <a:ext cx="270192" cy="110084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sp>
          <p:nvSpPr>
            <p:cNvPr id="101" name="Rectangle 100"/>
            <p:cNvSpPr/>
            <p:nvPr/>
          </p:nvSpPr>
          <p:spPr>
            <a:xfrm>
              <a:off x="10765286" y="3761886"/>
              <a:ext cx="643126" cy="369332"/>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23%</a:t>
              </a:r>
              <a:endParaRPr lang="en-US" b="1" dirty="0">
                <a:solidFill>
                  <a:srgbClr val="C00000"/>
                </a:solidFill>
              </a:endParaRPr>
            </a:p>
          </p:txBody>
        </p:sp>
        <p:sp>
          <p:nvSpPr>
            <p:cNvPr id="283" name="Rectangle 282"/>
            <p:cNvSpPr/>
            <p:nvPr/>
          </p:nvSpPr>
          <p:spPr>
            <a:xfrm>
              <a:off x="11089642" y="5723619"/>
              <a:ext cx="270192" cy="30418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89642" y="5299025"/>
              <a:ext cx="270192" cy="42112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
        <p:nvSpPr>
          <p:cNvPr id="108" name="Rectangle 107"/>
          <p:cNvSpPr/>
          <p:nvPr/>
        </p:nvSpPr>
        <p:spPr>
          <a:xfrm>
            <a:off x="4250783" y="918788"/>
            <a:ext cx="3690434" cy="461665"/>
          </a:xfrm>
          <a:prstGeom prst="rect">
            <a:avLst/>
          </a:prstGeom>
        </p:spPr>
        <p:txBody>
          <a:bodyPr wrap="none">
            <a:spAutoFit/>
          </a:bodyPr>
          <a:lstStyle/>
          <a:p>
            <a:pPr algn="ctr"/>
            <a:r>
              <a:rPr lang="en-US" sz="2400" dirty="0">
                <a:latin typeface="Century Gothic" panose="020B0502020202020204" pitchFamily="34" charset="0"/>
                <a:cs typeface="Arial" panose="020B0604020202020204" pitchFamily="34" charset="0"/>
              </a:rPr>
              <a:t>The Size of </a:t>
            </a:r>
            <a:r>
              <a:rPr lang="en-US" sz="2400" dirty="0" err="1">
                <a:latin typeface="Century Gothic" panose="020B0502020202020204" pitchFamily="34" charset="0"/>
                <a:cs typeface="Arial" panose="020B0604020202020204" pitchFamily="34" charset="0"/>
              </a:rPr>
              <a:t>Cordlessness</a:t>
            </a:r>
            <a:endParaRPr lang="en-US" sz="2400" dirty="0"/>
          </a:p>
        </p:txBody>
      </p:sp>
      <p:grpSp>
        <p:nvGrpSpPr>
          <p:cNvPr id="7" name="Group 6"/>
          <p:cNvGrpSpPr/>
          <p:nvPr/>
        </p:nvGrpSpPr>
        <p:grpSpPr>
          <a:xfrm>
            <a:off x="3607188" y="4014255"/>
            <a:ext cx="1782219" cy="646331"/>
            <a:chOff x="3991535" y="4014255"/>
            <a:chExt cx="1782219" cy="646331"/>
          </a:xfrm>
        </p:grpSpPr>
        <p:sp>
          <p:nvSpPr>
            <p:cNvPr id="120" name="Rectangle 119"/>
            <p:cNvSpPr/>
            <p:nvPr/>
          </p:nvSpPr>
          <p:spPr>
            <a:xfrm>
              <a:off x="3991535" y="4014255"/>
              <a:ext cx="1188146" cy="646331"/>
            </a:xfrm>
            <a:prstGeom prst="rect">
              <a:avLst/>
            </a:prstGeom>
          </p:spPr>
          <p:txBody>
            <a:bodyPr wrap="none">
              <a:spAutoFit/>
            </a:bodyPr>
            <a:lstStyle/>
            <a:p>
              <a:pPr algn="r"/>
              <a:r>
                <a:rPr lang="en-US" b="1" dirty="0">
                  <a:solidFill>
                    <a:srgbClr val="C00000"/>
                  </a:solidFill>
                  <a:latin typeface="Century Gothic" panose="020B0502020202020204" pitchFamily="34" charset="0"/>
                  <a:cs typeface="Arial" panose="020B0604020202020204" pitchFamily="34" charset="0"/>
                </a:rPr>
                <a:t>French</a:t>
              </a:r>
            </a:p>
            <a:p>
              <a:pPr algn="r"/>
              <a:r>
                <a:rPr lang="en-US" b="1" dirty="0">
                  <a:solidFill>
                    <a:srgbClr val="C00000"/>
                  </a:solidFill>
                  <a:latin typeface="Century Gothic" panose="020B0502020202020204" pitchFamily="34" charset="0"/>
                  <a:cs typeface="Arial" panose="020B0604020202020204" pitchFamily="34" charset="0"/>
                </a:rPr>
                <a:t>Ad 18-34</a:t>
              </a:r>
              <a:endParaRPr lang="en-US" b="1" dirty="0">
                <a:solidFill>
                  <a:srgbClr val="C00000"/>
                </a:solidFill>
              </a:endParaRPr>
            </a:p>
          </p:txBody>
        </p:sp>
        <p:cxnSp>
          <p:nvCxnSpPr>
            <p:cNvPr id="6" name="Straight Connector 5"/>
            <p:cNvCxnSpPr/>
            <p:nvPr/>
          </p:nvCxnSpPr>
          <p:spPr>
            <a:xfrm>
              <a:off x="5179681" y="4193981"/>
              <a:ext cx="594073" cy="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a:off x="6411630" y="1396704"/>
            <a:ext cx="1782219" cy="646331"/>
            <a:chOff x="6024528" y="1396704"/>
            <a:chExt cx="1782219" cy="646331"/>
          </a:xfrm>
        </p:grpSpPr>
        <p:sp>
          <p:nvSpPr>
            <p:cNvPr id="119" name="Rectangle 118"/>
            <p:cNvSpPr/>
            <p:nvPr/>
          </p:nvSpPr>
          <p:spPr>
            <a:xfrm>
              <a:off x="6618601" y="1396704"/>
              <a:ext cx="1188146" cy="646331"/>
            </a:xfrm>
            <a:prstGeom prst="rect">
              <a:avLst/>
            </a:prstGeom>
          </p:spPr>
          <p:txBody>
            <a:bodyPr wrap="none">
              <a:spAutoFit/>
            </a:bodyPr>
            <a:lstStyle/>
            <a:p>
              <a:r>
                <a:rPr lang="en-US" b="1" dirty="0">
                  <a:latin typeface="Century Gothic" panose="020B0502020202020204" pitchFamily="34" charset="0"/>
                  <a:cs typeface="Arial" panose="020B0604020202020204" pitchFamily="34" charset="0"/>
                </a:rPr>
                <a:t>Total</a:t>
              </a:r>
            </a:p>
            <a:p>
              <a:r>
                <a:rPr lang="en-US" b="1" dirty="0">
                  <a:latin typeface="Century Gothic" panose="020B0502020202020204" pitchFamily="34" charset="0"/>
                  <a:cs typeface="Arial" panose="020B0604020202020204" pitchFamily="34" charset="0"/>
                </a:rPr>
                <a:t>Ad 18-34</a:t>
              </a:r>
              <a:endParaRPr lang="en-US" b="1" dirty="0"/>
            </a:p>
          </p:txBody>
        </p:sp>
        <p:cxnSp>
          <p:nvCxnSpPr>
            <p:cNvPr id="121" name="Straight Connector 120"/>
            <p:cNvCxnSpPr/>
            <p:nvPr/>
          </p:nvCxnSpPr>
          <p:spPr>
            <a:xfrm>
              <a:off x="6024528" y="1590072"/>
              <a:ext cx="594073"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4022456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withEffect">
                                  <p:stCondLst>
                                    <p:cond delay="0"/>
                                  </p:stCondLst>
                                  <p:childTnLst>
                                    <p:animMotion origin="layout" path="M -1.875E-6 1.85185E-6 L -0.44088 0.0375 " pathEditMode="relative" rAng="0" ptsTypes="AA">
                                      <p:cBhvr>
                                        <p:cTn id="6" dur="2000" fill="hold"/>
                                        <p:tgtEl>
                                          <p:spTgt spid="2"/>
                                        </p:tgtEl>
                                        <p:attrNameLst>
                                          <p:attrName>ppt_x</p:attrName>
                                          <p:attrName>ppt_y</p:attrName>
                                        </p:attrNameLst>
                                      </p:cBhvr>
                                      <p:rCtr x="-22044" y="1875"/>
                                    </p:animMotion>
                                  </p:childTnLst>
                                </p:cTn>
                              </p:par>
                              <p:par>
                                <p:cTn id="7" presetID="35" presetClass="path" presetSubtype="0" accel="50000" decel="50000" fill="hold" grpId="0" nodeType="withEffect">
                                  <p:stCondLst>
                                    <p:cond delay="0"/>
                                  </p:stCondLst>
                                  <p:childTnLst>
                                    <p:animMotion origin="layout" path="M -1.875E-6 -3.33333E-6 L -0.44857 -3.33333E-6 " pathEditMode="relative" rAng="0" ptsTypes="AA">
                                      <p:cBhvr>
                                        <p:cTn id="8" dur="2000" fill="hold"/>
                                        <p:tgtEl>
                                          <p:spTgt spid="399"/>
                                        </p:tgtEl>
                                        <p:attrNameLst>
                                          <p:attrName>ppt_x</p:attrName>
                                          <p:attrName>ppt_y</p:attrName>
                                        </p:attrNameLst>
                                      </p:cBhvr>
                                      <p:rCtr x="-22435" y="0"/>
                                    </p:animMotion>
                                  </p:childTnLst>
                                </p:cTn>
                              </p:par>
                            </p:childTnLst>
                          </p:cTn>
                        </p:par>
                        <p:par>
                          <p:cTn id="9" fill="hold">
                            <p:stCondLst>
                              <p:cond delay="2000"/>
                            </p:stCondLst>
                            <p:childTnLst>
                              <p:par>
                                <p:cTn id="10" presetID="22" presetClass="entr" presetSubtype="2"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wipe(right)">
                                      <p:cBhvr>
                                        <p:cTn id="12" dur="1000"/>
                                        <p:tgtEl>
                                          <p:spTgt spid="8"/>
                                        </p:tgtEl>
                                      </p:cBhvr>
                                    </p:animEffect>
                                  </p:childTnLst>
                                </p:cTn>
                              </p:par>
                              <p:par>
                                <p:cTn id="13" presetID="22" presetClass="entr" presetSubtype="8"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1000"/>
                                        <p:tgtEl>
                                          <p:spTgt spid="7"/>
                                        </p:tgtEl>
                                      </p:cBhvr>
                                    </p:animEffect>
                                  </p:childTnLst>
                                </p:cTn>
                              </p:par>
                            </p:childTnLst>
                          </p:cTn>
                        </p:par>
                        <p:par>
                          <p:cTn id="16" fill="hold">
                            <p:stCondLst>
                              <p:cond delay="3000"/>
                            </p:stCondLst>
                            <p:childTnLst>
                              <p:par>
                                <p:cTn id="17" presetID="10" presetClass="entr" presetSubtype="0" fill="hold" grpId="0" nodeType="afterEffect">
                                  <p:stCondLst>
                                    <p:cond delay="0"/>
                                  </p:stCondLst>
                                  <p:childTnLst>
                                    <p:set>
                                      <p:cBhvr>
                                        <p:cTn id="18" dur="1" fill="hold">
                                          <p:stCondLst>
                                            <p:cond delay="0"/>
                                          </p:stCondLst>
                                        </p:cTn>
                                        <p:tgtEl>
                                          <p:spTgt spid="108"/>
                                        </p:tgtEl>
                                        <p:attrNameLst>
                                          <p:attrName>style.visibility</p:attrName>
                                        </p:attrNameLst>
                                      </p:cBhvr>
                                      <p:to>
                                        <p:strVal val="visible"/>
                                      </p:to>
                                    </p:set>
                                    <p:animEffect transition="in" filter="fade">
                                      <p:cBhvr>
                                        <p:cTn id="19" dur="10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 grpId="0"/>
      <p:bldP spid="108"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382315" y="2130725"/>
            <a:ext cx="11389143"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658603" y="349518"/>
            <a:ext cx="2882520" cy="990015"/>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USAGE INDEX</a:t>
            </a:r>
          </a:p>
          <a:p>
            <a:pPr algn="ctr">
              <a:lnSpc>
                <a:spcPts val="3500"/>
              </a:lnSpc>
            </a:pPr>
            <a:r>
              <a:rPr lang="en-US"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1200" dirty="0">
                <a:solidFill>
                  <a:schemeClr val="tx1">
                    <a:lumMod val="50000"/>
                    <a:lumOff val="50000"/>
                  </a:schemeClr>
                </a:solidFill>
                <a:latin typeface="Century Gothic" panose="020B0502020202020204" pitchFamily="34" charset="0"/>
                <a:cs typeface="Arial" panose="020B0604020202020204" pitchFamily="34" charset="0"/>
              </a:rPr>
              <a:t>vs</a:t>
            </a:r>
            <a:r>
              <a:rPr lang="en-US"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9" name="Group 8"/>
          <p:cNvGrpSpPr/>
          <p:nvPr/>
        </p:nvGrpSpPr>
        <p:grpSpPr>
          <a:xfrm>
            <a:off x="8530546" y="3246818"/>
            <a:ext cx="810228" cy="587541"/>
            <a:chOff x="8530546" y="3246818"/>
            <a:chExt cx="810228" cy="587541"/>
          </a:xfrm>
        </p:grpSpPr>
        <p:sp>
          <p:nvSpPr>
            <p:cNvPr id="89" name="Rectangle 88"/>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TextBox 235"/>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16" name="Group 15"/>
          <p:cNvGrpSpPr/>
          <p:nvPr/>
        </p:nvGrpSpPr>
        <p:grpSpPr>
          <a:xfrm>
            <a:off x="8530546" y="3902118"/>
            <a:ext cx="810228" cy="587541"/>
            <a:chOff x="8530546" y="4529253"/>
            <a:chExt cx="810228" cy="587541"/>
          </a:xfrm>
        </p:grpSpPr>
        <p:sp>
          <p:nvSpPr>
            <p:cNvPr id="176" name="Rectangle 175"/>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TextBox 237"/>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2" name="Group 1"/>
          <p:cNvGrpSpPr/>
          <p:nvPr/>
        </p:nvGrpSpPr>
        <p:grpSpPr>
          <a:xfrm>
            <a:off x="7720318" y="3246818"/>
            <a:ext cx="810228" cy="587541"/>
            <a:chOff x="7720318" y="3246818"/>
            <a:chExt cx="810228" cy="587541"/>
          </a:xfrm>
        </p:grpSpPr>
        <p:sp>
          <p:nvSpPr>
            <p:cNvPr id="86" name="Rectangle 85"/>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6" name="Group 5"/>
          <p:cNvGrpSpPr/>
          <p:nvPr/>
        </p:nvGrpSpPr>
        <p:grpSpPr>
          <a:xfrm>
            <a:off x="7720318" y="3902118"/>
            <a:ext cx="810228" cy="587541"/>
            <a:chOff x="7720318" y="3895410"/>
            <a:chExt cx="810228" cy="587541"/>
          </a:xfrm>
        </p:grpSpPr>
        <p:sp>
          <p:nvSpPr>
            <p:cNvPr id="162" name="Rectangle 161"/>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TextBox 24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grpSp>
        <p:nvGrpSpPr>
          <p:cNvPr id="13" name="Group 12"/>
          <p:cNvGrpSpPr/>
          <p:nvPr/>
        </p:nvGrpSpPr>
        <p:grpSpPr>
          <a:xfrm>
            <a:off x="10961230" y="3246818"/>
            <a:ext cx="810228" cy="587541"/>
            <a:chOff x="10961230" y="3246818"/>
            <a:chExt cx="810228" cy="587541"/>
          </a:xfrm>
        </p:grpSpPr>
        <p:sp>
          <p:nvSpPr>
            <p:cNvPr id="60" name="Rectangle 59"/>
            <p:cNvSpPr/>
            <p:nvPr/>
          </p:nvSpPr>
          <p:spPr>
            <a:xfrm>
              <a:off x="1096123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p:cNvSpPr txBox="1"/>
            <p:nvPr/>
          </p:nvSpPr>
          <p:spPr>
            <a:xfrm>
              <a:off x="11144969" y="3355922"/>
              <a:ext cx="44275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TV</a:t>
              </a:r>
            </a:p>
          </p:txBody>
        </p:sp>
      </p:grpSp>
      <p:grpSp>
        <p:nvGrpSpPr>
          <p:cNvPr id="19" name="Group 18"/>
          <p:cNvGrpSpPr/>
          <p:nvPr/>
        </p:nvGrpSpPr>
        <p:grpSpPr>
          <a:xfrm>
            <a:off x="9340774" y="3246818"/>
            <a:ext cx="810228" cy="587541"/>
            <a:chOff x="9340774" y="3246818"/>
            <a:chExt cx="810228" cy="587541"/>
          </a:xfrm>
        </p:grpSpPr>
        <p:sp>
          <p:nvSpPr>
            <p:cNvPr id="63" name="Rectangle 62"/>
            <p:cNvSpPr/>
            <p:nvPr/>
          </p:nvSpPr>
          <p:spPr>
            <a:xfrm>
              <a:off x="9340774"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9462797" y="3355922"/>
              <a:ext cx="566182"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R</a:t>
              </a:r>
              <a:r>
                <a:rPr lang="en-US" sz="1400" dirty="0">
                  <a:solidFill>
                    <a:srgbClr val="C00000"/>
                  </a:solidFill>
                  <a:latin typeface="Century Gothic" panose="020B0502020202020204" pitchFamily="34" charset="0"/>
                  <a:cs typeface="Arial" panose="020B0604020202020204" pitchFamily="34" charset="0"/>
                </a:rPr>
                <a:t>ad</a:t>
              </a:r>
            </a:p>
          </p:txBody>
        </p:sp>
      </p:grpSp>
      <p:grpSp>
        <p:nvGrpSpPr>
          <p:cNvPr id="24" name="Group 23"/>
          <p:cNvGrpSpPr/>
          <p:nvPr/>
        </p:nvGrpSpPr>
        <p:grpSpPr>
          <a:xfrm>
            <a:off x="7690056" y="4557418"/>
            <a:ext cx="870751" cy="587541"/>
            <a:chOff x="7710173" y="4529253"/>
            <a:chExt cx="870751" cy="587541"/>
          </a:xfrm>
        </p:grpSpPr>
        <p:sp>
          <p:nvSpPr>
            <p:cNvPr id="66" name="Rectangle 65"/>
            <p:cNvSpPr/>
            <p:nvPr/>
          </p:nvSpPr>
          <p:spPr>
            <a:xfrm>
              <a:off x="7740434"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Box 66"/>
            <p:cNvSpPr txBox="1"/>
            <p:nvPr/>
          </p:nvSpPr>
          <p:spPr>
            <a:xfrm>
              <a:off x="7710173" y="4638357"/>
              <a:ext cx="870751"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a:t>
              </a:r>
              <a:r>
                <a:rPr lang="en-US" sz="1400" dirty="0" err="1">
                  <a:solidFill>
                    <a:srgbClr val="C00000"/>
                  </a:solidFill>
                  <a:latin typeface="Century Gothic" panose="020B0502020202020204" pitchFamily="34" charset="0"/>
                  <a:cs typeface="Arial" panose="020B0604020202020204" pitchFamily="34" charset="0"/>
                </a:rPr>
                <a:t>ewspr</a:t>
              </a:r>
              <a:endParaRPr lang="en-US" sz="1000" dirty="0">
                <a:solidFill>
                  <a:srgbClr val="C00000"/>
                </a:solidFill>
                <a:latin typeface="Century Gothic" panose="020B0502020202020204" pitchFamily="34" charset="0"/>
                <a:cs typeface="Arial" panose="020B0604020202020204" pitchFamily="34" charset="0"/>
              </a:endParaRPr>
            </a:p>
          </p:txBody>
        </p:sp>
      </p:grpSp>
      <p:grpSp>
        <p:nvGrpSpPr>
          <p:cNvPr id="27" name="Group 26"/>
          <p:cNvGrpSpPr/>
          <p:nvPr/>
        </p:nvGrpSpPr>
        <p:grpSpPr>
          <a:xfrm>
            <a:off x="10151002" y="3246818"/>
            <a:ext cx="810228" cy="587541"/>
            <a:chOff x="10151002" y="3246818"/>
            <a:chExt cx="810228" cy="587541"/>
          </a:xfrm>
        </p:grpSpPr>
        <p:sp>
          <p:nvSpPr>
            <p:cNvPr id="69" name="Rectangle 68"/>
            <p:cNvSpPr/>
            <p:nvPr/>
          </p:nvSpPr>
          <p:spPr>
            <a:xfrm>
              <a:off x="1015100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extBox 69"/>
            <p:cNvSpPr txBox="1"/>
            <p:nvPr/>
          </p:nvSpPr>
          <p:spPr>
            <a:xfrm>
              <a:off x="10237760" y="3355922"/>
              <a:ext cx="6367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M</a:t>
              </a:r>
              <a:r>
                <a:rPr lang="en-US" sz="1400" dirty="0">
                  <a:solidFill>
                    <a:srgbClr val="C00000"/>
                  </a:solidFill>
                  <a:latin typeface="Century Gothic" panose="020B0502020202020204" pitchFamily="34" charset="0"/>
                  <a:cs typeface="Arial" panose="020B0604020202020204" pitchFamily="34" charset="0"/>
                </a:rPr>
                <a:t>ag</a:t>
              </a:r>
            </a:p>
          </p:txBody>
        </p:sp>
      </p:grpSp>
      <p:grpSp>
        <p:nvGrpSpPr>
          <p:cNvPr id="30" name="Group 29"/>
          <p:cNvGrpSpPr/>
          <p:nvPr/>
        </p:nvGrpSpPr>
        <p:grpSpPr>
          <a:xfrm>
            <a:off x="7686849" y="5212717"/>
            <a:ext cx="877163" cy="587541"/>
            <a:chOff x="7686851" y="5173515"/>
            <a:chExt cx="877163" cy="587541"/>
          </a:xfrm>
        </p:grpSpPr>
        <p:sp>
          <p:nvSpPr>
            <p:cNvPr id="72" name="Rectangle 71"/>
            <p:cNvSpPr/>
            <p:nvPr/>
          </p:nvSpPr>
          <p:spPr>
            <a:xfrm>
              <a:off x="7720318" y="5173515"/>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p:cNvSpPr txBox="1"/>
            <p:nvPr/>
          </p:nvSpPr>
          <p:spPr>
            <a:xfrm>
              <a:off x="7686851" y="5282619"/>
              <a:ext cx="87716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a:t>
              </a:r>
            </a:p>
          </p:txBody>
        </p:sp>
      </p:grpSp>
      <p:grpSp>
        <p:nvGrpSpPr>
          <p:cNvPr id="224" name="Group 223"/>
          <p:cNvGrpSpPr/>
          <p:nvPr/>
        </p:nvGrpSpPr>
        <p:grpSpPr>
          <a:xfrm>
            <a:off x="6851776" y="3899031"/>
            <a:ext cx="926856" cy="587541"/>
            <a:chOff x="6851776" y="3816670"/>
            <a:chExt cx="926856" cy="587541"/>
          </a:xfrm>
        </p:grpSpPr>
        <p:sp>
          <p:nvSpPr>
            <p:cNvPr id="75" name="Rectangle 74"/>
            <p:cNvSpPr/>
            <p:nvPr/>
          </p:nvSpPr>
          <p:spPr>
            <a:xfrm>
              <a:off x="6910090" y="3816670"/>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6851776" y="3818053"/>
              <a:ext cx="926856" cy="584775"/>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 </a:t>
              </a:r>
            </a:p>
            <a:p>
              <a:pPr algn="ctr"/>
              <a:r>
                <a:rPr lang="en-US" sz="1400" b="1" dirty="0">
                  <a:solidFill>
                    <a:srgbClr val="C00000"/>
                  </a:solidFill>
                  <a:latin typeface="Century Gothic" panose="020B0502020202020204" pitchFamily="34" charset="0"/>
                  <a:cs typeface="Arial" panose="020B0604020202020204" pitchFamily="34" charset="0"/>
                </a:rPr>
                <a:t>UE</a:t>
              </a:r>
              <a:endParaRPr lang="en-US" b="1" dirty="0">
                <a:solidFill>
                  <a:srgbClr val="C00000"/>
                </a:solidFill>
                <a:latin typeface="Century Gothic" panose="020B0502020202020204" pitchFamily="34" charset="0"/>
                <a:cs typeface="Arial" panose="020B0604020202020204" pitchFamily="34" charset="0"/>
              </a:endParaRPr>
            </a:p>
          </p:txBody>
        </p:sp>
      </p:grpSp>
      <p:grpSp>
        <p:nvGrpSpPr>
          <p:cNvPr id="225" name="Group 224"/>
          <p:cNvGrpSpPr/>
          <p:nvPr/>
        </p:nvGrpSpPr>
        <p:grpSpPr>
          <a:xfrm>
            <a:off x="432118" y="3909292"/>
            <a:ext cx="810228" cy="587541"/>
            <a:chOff x="432118" y="3909292"/>
            <a:chExt cx="810228" cy="587541"/>
          </a:xfrm>
        </p:grpSpPr>
        <p:sp>
          <p:nvSpPr>
            <p:cNvPr id="78" name="Rectangle 77"/>
            <p:cNvSpPr/>
            <p:nvPr/>
          </p:nvSpPr>
          <p:spPr>
            <a:xfrm>
              <a:off x="432118" y="3909292"/>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Box 78"/>
            <p:cNvSpPr txBox="1"/>
            <p:nvPr/>
          </p:nvSpPr>
          <p:spPr>
            <a:xfrm>
              <a:off x="480703" y="4018396"/>
              <a:ext cx="713657"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CC</a:t>
              </a:r>
              <a:r>
                <a:rPr lang="en-US" sz="1400" dirty="0" err="1">
                  <a:solidFill>
                    <a:srgbClr val="C00000"/>
                  </a:solidFill>
                  <a:latin typeface="Century Gothic" panose="020B0502020202020204" pitchFamily="34" charset="0"/>
                  <a:cs typeface="Arial" panose="020B0604020202020204" pitchFamily="34" charset="0"/>
                </a:rPr>
                <a:t>ut</a:t>
              </a:r>
              <a:endParaRPr lang="en-US" sz="1400" dirty="0">
                <a:solidFill>
                  <a:srgbClr val="C00000"/>
                </a:solidFill>
                <a:latin typeface="Century Gothic" panose="020B0502020202020204" pitchFamily="34" charset="0"/>
                <a:cs typeface="Arial" panose="020B0604020202020204" pitchFamily="34" charset="0"/>
              </a:endParaRPr>
            </a:p>
          </p:txBody>
        </p:sp>
      </p:grpSp>
    </p:spTree>
    <p:extLst>
      <p:ext uri="{BB962C8B-B14F-4D97-AF65-F5344CB8AC3E}">
        <p14:creationId xmlns:p14="http://schemas.microsoft.com/office/powerpoint/2010/main" val="21939245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225"/>
                                        </p:tgtEl>
                                        <p:attrNameLst>
                                          <p:attrName>style.visibility</p:attrName>
                                        </p:attrNameLst>
                                      </p:cBhvr>
                                      <p:to>
                                        <p:strVal val="visible"/>
                                      </p:to>
                                    </p:set>
                                    <p:animEffect transition="in" filter="fade">
                                      <p:cBhvr>
                                        <p:cTn id="7" dur="500"/>
                                        <p:tgtEl>
                                          <p:spTgt spid="2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2" name="TextBox 11"/>
          <p:cNvSpPr txBox="1"/>
          <p:nvPr/>
        </p:nvSpPr>
        <p:spPr>
          <a:xfrm>
            <a:off x="3295527" y="2684313"/>
            <a:ext cx="8464177" cy="1077218"/>
          </a:xfrm>
          <a:prstGeom prst="rect">
            <a:avLst/>
          </a:prstGeom>
          <a:noFill/>
        </p:spPr>
        <p:txBody>
          <a:bodyPr wrap="none" rtlCol="0">
            <a:spAutoFit/>
          </a:bodyPr>
          <a:lstStyle/>
          <a:p>
            <a:r>
              <a:rPr lang="en-US" sz="3200" dirty="0">
                <a:solidFill>
                  <a:srgbClr val="7C8D27"/>
                </a:solidFill>
                <a:latin typeface="Century Gothic" panose="020B0502020202020204" pitchFamily="34" charset="0"/>
                <a:cs typeface="Arial" panose="020B0604020202020204" pitchFamily="34" charset="0"/>
              </a:rPr>
              <a:t>Growing “</a:t>
            </a:r>
            <a:r>
              <a:rPr lang="en-US" sz="3200" dirty="0" err="1">
                <a:solidFill>
                  <a:srgbClr val="7C8D27"/>
                </a:solidFill>
                <a:latin typeface="Century Gothic" panose="020B0502020202020204" pitchFamily="34" charset="0"/>
                <a:cs typeface="Arial" panose="020B0604020202020204" pitchFamily="34" charset="0"/>
              </a:rPr>
              <a:t>cordlessness</a:t>
            </a:r>
            <a:r>
              <a:rPr lang="en-US" sz="3200" dirty="0">
                <a:solidFill>
                  <a:srgbClr val="7C8D27"/>
                </a:solidFill>
                <a:latin typeface="Century Gothic" panose="020B0502020202020204" pitchFamily="34" charset="0"/>
                <a:cs typeface="Arial" panose="020B0604020202020204" pitchFamily="34" charset="0"/>
              </a:rPr>
              <a:t>” in Anglo-Canada.</a:t>
            </a:r>
          </a:p>
          <a:p>
            <a:r>
              <a:rPr lang="en-US" sz="3200" dirty="0">
                <a:solidFill>
                  <a:srgbClr val="7C8D27"/>
                </a:solidFill>
                <a:latin typeface="Century Gothic" panose="020B0502020202020204" pitchFamily="34" charset="0"/>
                <a:cs typeface="Arial" panose="020B0604020202020204" pitchFamily="34" charset="0"/>
              </a:rPr>
              <a:t>Much less so in French Canada.</a:t>
            </a:r>
          </a:p>
        </p:txBody>
      </p:sp>
      <p:sp>
        <p:nvSpPr>
          <p:cNvPr id="13" name="TextBox 12"/>
          <p:cNvSpPr txBox="1"/>
          <p:nvPr/>
        </p:nvSpPr>
        <p:spPr>
          <a:xfrm>
            <a:off x="531563" y="2930535"/>
            <a:ext cx="2436886" cy="584775"/>
          </a:xfrm>
          <a:prstGeom prst="rect">
            <a:avLst/>
          </a:prstGeom>
          <a:noFill/>
        </p:spPr>
        <p:txBody>
          <a:bodyPr wrap="none" rtlCol="0">
            <a:spAutoFit/>
          </a:bodyPr>
          <a:lstStyle/>
          <a:p>
            <a:pPr algn="r"/>
            <a:r>
              <a:rPr lang="en-US" sz="3200" b="1" dirty="0">
                <a:solidFill>
                  <a:srgbClr val="7C8D27"/>
                </a:solidFill>
                <a:latin typeface="Century Gothic" panose="020B0502020202020204" pitchFamily="34" charset="0"/>
                <a:cs typeface="Arial" panose="020B0604020202020204" pitchFamily="34" charset="0"/>
              </a:rPr>
              <a:t>TV MY WAY</a:t>
            </a:r>
          </a:p>
        </p:txBody>
      </p:sp>
    </p:spTree>
    <p:extLst>
      <p:ext uri="{BB962C8B-B14F-4D97-AF65-F5344CB8AC3E}">
        <p14:creationId xmlns:p14="http://schemas.microsoft.com/office/powerpoint/2010/main" val="617871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2" name="Group 2061"/>
          <p:cNvGrpSpPr/>
          <p:nvPr/>
        </p:nvGrpSpPr>
        <p:grpSpPr>
          <a:xfrm>
            <a:off x="5179318" y="5003134"/>
            <a:ext cx="2105941" cy="1821518"/>
            <a:chOff x="5179318" y="5003134"/>
            <a:chExt cx="2105941" cy="1821518"/>
          </a:xfrm>
        </p:grpSpPr>
        <p:sp>
          <p:nvSpPr>
            <p:cNvPr id="63" name="Arc 62"/>
            <p:cNvSpPr/>
            <p:nvPr/>
          </p:nvSpPr>
          <p:spPr>
            <a:xfrm>
              <a:off x="5179318" y="5003134"/>
              <a:ext cx="1828256" cy="1821518"/>
            </a:xfrm>
            <a:prstGeom prst="arc">
              <a:avLst>
                <a:gd name="adj1" fmla="val 10677504"/>
                <a:gd name="adj2" fmla="val 119001"/>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1" name="Text Box 1028"/>
            <p:cNvSpPr txBox="1">
              <a:spLocks noChangeArrowheads="1"/>
            </p:cNvSpPr>
            <p:nvPr/>
          </p:nvSpPr>
          <p:spPr bwMode="auto">
            <a:xfrm>
              <a:off x="6789350" y="5904874"/>
              <a:ext cx="495909"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10%</a:t>
              </a:r>
            </a:p>
          </p:txBody>
        </p:sp>
      </p:grpSp>
      <p:grpSp>
        <p:nvGrpSpPr>
          <p:cNvPr id="2063" name="Group 2062"/>
          <p:cNvGrpSpPr/>
          <p:nvPr/>
        </p:nvGrpSpPr>
        <p:grpSpPr>
          <a:xfrm>
            <a:off x="4269690" y="4106805"/>
            <a:ext cx="3943263" cy="3671698"/>
            <a:chOff x="4269690" y="4106805"/>
            <a:chExt cx="3943263" cy="3671698"/>
          </a:xfrm>
        </p:grpSpPr>
        <p:sp>
          <p:nvSpPr>
            <p:cNvPr id="62" name="Arc 61"/>
            <p:cNvSpPr/>
            <p:nvPr/>
          </p:nvSpPr>
          <p:spPr>
            <a:xfrm>
              <a:off x="4269690" y="4106805"/>
              <a:ext cx="3671698" cy="3671698"/>
            </a:xfrm>
            <a:prstGeom prst="arc">
              <a:avLst>
                <a:gd name="adj1" fmla="val 10796359"/>
                <a:gd name="adj2" fmla="val 923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2" name="Text Box 1028"/>
            <p:cNvSpPr txBox="1">
              <a:spLocks noChangeArrowheads="1"/>
            </p:cNvSpPr>
            <p:nvPr/>
          </p:nvSpPr>
          <p:spPr bwMode="auto">
            <a:xfrm>
              <a:off x="7691095"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20%</a:t>
              </a:r>
            </a:p>
          </p:txBody>
        </p:sp>
      </p:grpSp>
      <p:grpSp>
        <p:nvGrpSpPr>
          <p:cNvPr id="2066" name="Group 2065"/>
          <p:cNvGrpSpPr/>
          <p:nvPr/>
        </p:nvGrpSpPr>
        <p:grpSpPr>
          <a:xfrm>
            <a:off x="3342748" y="3198840"/>
            <a:ext cx="5807123" cy="5506655"/>
            <a:chOff x="3342748" y="3198840"/>
            <a:chExt cx="5807123" cy="5506655"/>
          </a:xfrm>
        </p:grpSpPr>
        <p:sp>
          <p:nvSpPr>
            <p:cNvPr id="61" name="Arc 60"/>
            <p:cNvSpPr/>
            <p:nvPr/>
          </p:nvSpPr>
          <p:spPr>
            <a:xfrm>
              <a:off x="3342748" y="3198840"/>
              <a:ext cx="5544982" cy="5506655"/>
            </a:xfrm>
            <a:prstGeom prst="arc">
              <a:avLst>
                <a:gd name="adj1" fmla="val 10807486"/>
                <a:gd name="adj2" fmla="val 3278"/>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3" name="Text Box 1028"/>
            <p:cNvSpPr txBox="1">
              <a:spLocks noChangeArrowheads="1"/>
            </p:cNvSpPr>
            <p:nvPr/>
          </p:nvSpPr>
          <p:spPr bwMode="auto">
            <a:xfrm>
              <a:off x="8628013"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30%</a:t>
              </a:r>
            </a:p>
          </p:txBody>
        </p:sp>
      </p:grpSp>
      <p:grpSp>
        <p:nvGrpSpPr>
          <p:cNvPr id="2067" name="Group 2066"/>
          <p:cNvGrpSpPr/>
          <p:nvPr/>
        </p:nvGrpSpPr>
        <p:grpSpPr>
          <a:xfrm>
            <a:off x="2436820" y="2271006"/>
            <a:ext cx="7626404" cy="7353940"/>
            <a:chOff x="2436820" y="2271006"/>
            <a:chExt cx="7626404" cy="7353940"/>
          </a:xfrm>
        </p:grpSpPr>
        <p:sp>
          <p:nvSpPr>
            <p:cNvPr id="60" name="Arc 59"/>
            <p:cNvSpPr/>
            <p:nvPr/>
          </p:nvSpPr>
          <p:spPr>
            <a:xfrm>
              <a:off x="2436820" y="2271006"/>
              <a:ext cx="7352926" cy="7353940"/>
            </a:xfrm>
            <a:prstGeom prst="arc">
              <a:avLst>
                <a:gd name="adj1" fmla="val 10809796"/>
                <a:gd name="adj2" fmla="val 398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4" name="Text Box 1028"/>
            <p:cNvSpPr txBox="1">
              <a:spLocks noChangeArrowheads="1"/>
            </p:cNvSpPr>
            <p:nvPr/>
          </p:nvSpPr>
          <p:spPr bwMode="auto">
            <a:xfrm>
              <a:off x="9541366"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40%</a:t>
              </a:r>
            </a:p>
          </p:txBody>
        </p:sp>
      </p:grpSp>
      <p:grpSp>
        <p:nvGrpSpPr>
          <p:cNvPr id="2068" name="Group 2067"/>
          <p:cNvGrpSpPr/>
          <p:nvPr/>
        </p:nvGrpSpPr>
        <p:grpSpPr>
          <a:xfrm>
            <a:off x="1493134" y="1358789"/>
            <a:ext cx="9476888" cy="9195474"/>
            <a:chOff x="1493134" y="1358789"/>
            <a:chExt cx="9476888" cy="9195474"/>
          </a:xfrm>
        </p:grpSpPr>
        <p:sp>
          <p:nvSpPr>
            <p:cNvPr id="26" name="Arc 25"/>
            <p:cNvSpPr/>
            <p:nvPr/>
          </p:nvSpPr>
          <p:spPr>
            <a:xfrm>
              <a:off x="1493134" y="1358789"/>
              <a:ext cx="9193959" cy="9195474"/>
            </a:xfrm>
            <a:prstGeom prst="arc">
              <a:avLst>
                <a:gd name="adj1" fmla="val 10816323"/>
                <a:gd name="adj2" fmla="val 2159615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5" name="Text Box 1028"/>
            <p:cNvSpPr txBox="1">
              <a:spLocks noChangeArrowheads="1"/>
            </p:cNvSpPr>
            <p:nvPr/>
          </p:nvSpPr>
          <p:spPr bwMode="auto">
            <a:xfrm>
              <a:off x="10448164"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50%</a:t>
              </a:r>
            </a:p>
          </p:txBody>
        </p:sp>
      </p:grpSp>
      <p:grpSp>
        <p:nvGrpSpPr>
          <p:cNvPr id="16" name="Group 15"/>
          <p:cNvGrpSpPr/>
          <p:nvPr/>
        </p:nvGrpSpPr>
        <p:grpSpPr>
          <a:xfrm>
            <a:off x="4679095" y="6858000"/>
            <a:ext cx="304419" cy="248575"/>
            <a:chOff x="7151039" y="2521258"/>
            <a:chExt cx="368347" cy="248575"/>
          </a:xfrm>
        </p:grpSpPr>
        <p:cxnSp>
          <p:nvCxnSpPr>
            <p:cNvPr id="13" name="Straight Connector 12"/>
            <p:cNvCxnSpPr/>
            <p:nvPr/>
          </p:nvCxnSpPr>
          <p:spPr>
            <a:xfrm>
              <a:off x="7341833" y="2521258"/>
              <a:ext cx="0" cy="248575"/>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151039" y="2645546"/>
              <a:ext cx="368347" cy="0"/>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20" name="Straight Connector 19"/>
          <p:cNvCxnSpPr/>
          <p:nvPr/>
        </p:nvCxnSpPr>
        <p:spPr>
          <a:xfrm>
            <a:off x="1493134" y="5951397"/>
            <a:ext cx="9205732" cy="0"/>
          </a:xfrm>
          <a:prstGeom prst="line">
            <a:avLst/>
          </a:prstGeom>
        </p:spPr>
        <p:style>
          <a:lnRef idx="1">
            <a:schemeClr val="accent1"/>
          </a:lnRef>
          <a:fillRef idx="0">
            <a:schemeClr val="accent1"/>
          </a:fillRef>
          <a:effectRef idx="0">
            <a:schemeClr val="accent1"/>
          </a:effectRef>
          <a:fontRef idx="minor">
            <a:schemeClr val="tx1"/>
          </a:fontRef>
        </p:style>
      </p:cxnSp>
      <p:sp>
        <p:nvSpPr>
          <p:cNvPr id="2065" name="TextBox 2064"/>
          <p:cNvSpPr txBox="1"/>
          <p:nvPr/>
        </p:nvSpPr>
        <p:spPr>
          <a:xfrm rot="17962054">
            <a:off x="977674" y="3149433"/>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SUBSCRIBE</a:t>
            </a:r>
          </a:p>
        </p:txBody>
      </p:sp>
      <p:sp>
        <p:nvSpPr>
          <p:cNvPr id="156" name="TextBox 155"/>
          <p:cNvSpPr txBox="1"/>
          <p:nvPr/>
        </p:nvSpPr>
        <p:spPr>
          <a:xfrm rot="19191795">
            <a:off x="2212706" y="2181184"/>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MONTHLY</a:t>
            </a:r>
          </a:p>
        </p:txBody>
      </p:sp>
      <p:sp>
        <p:nvSpPr>
          <p:cNvPr id="33" name="TextBox 32"/>
          <p:cNvSpPr txBox="1"/>
          <p:nvPr/>
        </p:nvSpPr>
        <p:spPr>
          <a:xfrm rot="20386358">
            <a:off x="3545497" y="1413478"/>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WEEKLY</a:t>
            </a:r>
          </a:p>
        </p:txBody>
      </p:sp>
      <p:sp>
        <p:nvSpPr>
          <p:cNvPr id="34" name="TextBox 33"/>
          <p:cNvSpPr txBox="1"/>
          <p:nvPr/>
        </p:nvSpPr>
        <p:spPr>
          <a:xfrm>
            <a:off x="64223" y="6481229"/>
            <a:ext cx="1941557" cy="276999"/>
          </a:xfrm>
          <a:prstGeom prst="rect">
            <a:avLst/>
          </a:prstGeom>
          <a:noFill/>
        </p:spPr>
        <p:txBody>
          <a:bodyPr wrap="none" rtlCol="0">
            <a:spAutoFit/>
          </a:bodyPr>
          <a:lstStyle/>
          <a:p>
            <a:r>
              <a:rPr lang="en-US" sz="1200" dirty="0">
                <a:solidFill>
                  <a:srgbClr val="FF0000"/>
                </a:solidFill>
                <a:latin typeface="Century Gothic" panose="020B0502020202020204" pitchFamily="34" charset="0"/>
              </a:rPr>
              <a:t>MTM Survey Spring 2016</a:t>
            </a:r>
          </a:p>
        </p:txBody>
      </p:sp>
      <p:sp>
        <p:nvSpPr>
          <p:cNvPr id="49" name="TextBox 48"/>
          <p:cNvSpPr txBox="1"/>
          <p:nvPr/>
        </p:nvSpPr>
        <p:spPr>
          <a:xfrm>
            <a:off x="5025928" y="1167379"/>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VIA OTT</a:t>
            </a:r>
          </a:p>
        </p:txBody>
      </p:sp>
      <p:sp>
        <p:nvSpPr>
          <p:cNvPr id="50" name="TextBox 49"/>
          <p:cNvSpPr txBox="1"/>
          <p:nvPr/>
        </p:nvSpPr>
        <p:spPr>
          <a:xfrm rot="1286107">
            <a:off x="6526514" y="1424939"/>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 VIA</a:t>
            </a:r>
          </a:p>
          <a:p>
            <a:pPr algn="ctr"/>
            <a:r>
              <a:rPr lang="en-US" b="1" dirty="0">
                <a:solidFill>
                  <a:srgbClr val="E50914"/>
                </a:solidFill>
                <a:latin typeface="Century Gothic" panose="020B0502020202020204" pitchFamily="34" charset="0"/>
              </a:rPr>
              <a:t>DESKTOP</a:t>
            </a:r>
          </a:p>
        </p:txBody>
      </p:sp>
      <p:sp>
        <p:nvSpPr>
          <p:cNvPr id="51" name="TextBox 50"/>
          <p:cNvSpPr txBox="1"/>
          <p:nvPr/>
        </p:nvSpPr>
        <p:spPr>
          <a:xfrm rot="2543141">
            <a:off x="7842261" y="2201818"/>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VIA SP</a:t>
            </a:r>
          </a:p>
        </p:txBody>
      </p:sp>
      <p:sp>
        <p:nvSpPr>
          <p:cNvPr id="52" name="TextBox 51"/>
          <p:cNvSpPr txBox="1"/>
          <p:nvPr/>
        </p:nvSpPr>
        <p:spPr>
          <a:xfrm rot="3738076">
            <a:off x="8813631" y="3322490"/>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 VIA </a:t>
            </a:r>
          </a:p>
          <a:p>
            <a:pPr algn="ctr"/>
            <a:r>
              <a:rPr lang="en-US" b="1" dirty="0">
                <a:solidFill>
                  <a:srgbClr val="E50914"/>
                </a:solidFill>
                <a:latin typeface="Century Gothic" panose="020B0502020202020204" pitchFamily="34" charset="0"/>
              </a:rPr>
              <a:t>TABLET</a:t>
            </a:r>
          </a:p>
        </p:txBody>
      </p:sp>
      <p:sp>
        <p:nvSpPr>
          <p:cNvPr id="10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86" name="Group 185"/>
          <p:cNvGrpSpPr/>
          <p:nvPr/>
        </p:nvGrpSpPr>
        <p:grpSpPr>
          <a:xfrm>
            <a:off x="4101436" y="-91519"/>
            <a:ext cx="4049720" cy="577856"/>
            <a:chOff x="4101436" y="-91519"/>
            <a:chExt cx="4049720" cy="577856"/>
          </a:xfrm>
        </p:grpSpPr>
        <p:pic>
          <p:nvPicPr>
            <p:cNvPr id="2050" name="Picture 2" descr="https://pr.netflix.com/home/10/netflix-hp.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35515"/>
            <a:stretch/>
          </p:blipFill>
          <p:spPr bwMode="auto">
            <a:xfrm>
              <a:off x="5349240" y="-91519"/>
              <a:ext cx="1493520" cy="577856"/>
            </a:xfrm>
            <a:prstGeom prst="rect">
              <a:avLst/>
            </a:prstGeom>
            <a:noFill/>
            <a:extLst>
              <a:ext uri="{909E8E84-426E-40DD-AFC4-6F175D3DCCD1}">
                <a14:hiddenFill xmlns:a14="http://schemas.microsoft.com/office/drawing/2010/main">
                  <a:solidFill>
                    <a:srgbClr val="FFFFFF"/>
                  </a:solidFill>
                </a14:hiddenFill>
              </a:ext>
            </a:extLst>
          </p:spPr>
        </p:pic>
        <p:sp>
          <p:nvSpPr>
            <p:cNvPr id="108" name="TextBox 107"/>
            <p:cNvSpPr txBox="1"/>
            <p:nvPr/>
          </p:nvSpPr>
          <p:spPr>
            <a:xfrm>
              <a:off x="6921332" y="70907"/>
              <a:ext cx="1229824" cy="369332"/>
            </a:xfrm>
            <a:prstGeom prst="rect">
              <a:avLst/>
            </a:prstGeom>
            <a:noFill/>
          </p:spPr>
          <p:txBody>
            <a:bodyPr wrap="none" rtlCol="0">
              <a:spAutoFit/>
            </a:bodyPr>
            <a:lstStyle/>
            <a:p>
              <a:r>
                <a:rPr lang="en-US" dirty="0">
                  <a:solidFill>
                    <a:srgbClr val="FF0000"/>
                  </a:solidFill>
                  <a:latin typeface="Century Gothic" panose="020B0502020202020204" pitchFamily="34" charset="0"/>
                </a:rPr>
                <a:t>CANADA</a:t>
              </a:r>
            </a:p>
          </p:txBody>
        </p:sp>
        <p:sp>
          <p:nvSpPr>
            <p:cNvPr id="110" name="TextBox 109"/>
            <p:cNvSpPr txBox="1"/>
            <p:nvPr/>
          </p:nvSpPr>
          <p:spPr>
            <a:xfrm>
              <a:off x="4101436" y="72739"/>
              <a:ext cx="1075936" cy="369332"/>
            </a:xfrm>
            <a:prstGeom prst="rect">
              <a:avLst/>
            </a:prstGeom>
            <a:noFill/>
          </p:spPr>
          <p:txBody>
            <a:bodyPr wrap="none" rtlCol="0">
              <a:spAutoFit/>
            </a:bodyPr>
            <a:lstStyle/>
            <a:p>
              <a:r>
                <a:rPr lang="en-US" dirty="0">
                  <a:solidFill>
                    <a:srgbClr val="FF0000"/>
                  </a:solidFill>
                  <a:latin typeface="Century Gothic" panose="020B0502020202020204" pitchFamily="34" charset="0"/>
                </a:rPr>
                <a:t>FRENCH</a:t>
              </a:r>
            </a:p>
          </p:txBody>
        </p:sp>
      </p:grpSp>
      <p:grpSp>
        <p:nvGrpSpPr>
          <p:cNvPr id="17" name="Group 16"/>
          <p:cNvGrpSpPr/>
          <p:nvPr/>
        </p:nvGrpSpPr>
        <p:grpSpPr>
          <a:xfrm>
            <a:off x="2082910" y="3997604"/>
            <a:ext cx="4004690" cy="1950372"/>
            <a:chOff x="2082910" y="3997604"/>
            <a:chExt cx="4004690" cy="1950372"/>
          </a:xfrm>
        </p:grpSpPr>
        <p:cxnSp>
          <p:nvCxnSpPr>
            <p:cNvPr id="128" name="Straight Connector 127"/>
            <p:cNvCxnSpPr/>
            <p:nvPr/>
          </p:nvCxnSpPr>
          <p:spPr>
            <a:xfrm>
              <a:off x="2622808" y="4347953"/>
              <a:ext cx="3464792" cy="1600023"/>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28" name="Group 27"/>
            <p:cNvGrpSpPr/>
            <p:nvPr/>
          </p:nvGrpSpPr>
          <p:grpSpPr>
            <a:xfrm>
              <a:off x="2082910" y="3997604"/>
              <a:ext cx="636865" cy="491991"/>
              <a:chOff x="264385" y="1977056"/>
              <a:chExt cx="636865" cy="491991"/>
            </a:xfrm>
          </p:grpSpPr>
          <p:sp>
            <p:nvSpPr>
              <p:cNvPr id="27" name="Oval 26"/>
              <p:cNvSpPr/>
              <p:nvPr/>
            </p:nvSpPr>
            <p:spPr>
              <a:xfrm>
                <a:off x="336822" y="197705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35" name="Text Box 1028"/>
              <p:cNvSpPr txBox="1">
                <a:spLocks noChangeArrowheads="1"/>
              </p:cNvSpPr>
              <p:nvPr/>
            </p:nvSpPr>
            <p:spPr bwMode="auto">
              <a:xfrm>
                <a:off x="264385" y="206916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42%</a:t>
                </a:r>
              </a:p>
            </p:txBody>
          </p:sp>
        </p:grpSp>
      </p:grpSp>
      <p:grpSp>
        <p:nvGrpSpPr>
          <p:cNvPr id="14" name="Group 13"/>
          <p:cNvGrpSpPr/>
          <p:nvPr/>
        </p:nvGrpSpPr>
        <p:grpSpPr>
          <a:xfrm>
            <a:off x="4101436" y="4898450"/>
            <a:ext cx="2000210" cy="1056681"/>
            <a:chOff x="4101436" y="4898450"/>
            <a:chExt cx="2000210" cy="1056681"/>
          </a:xfrm>
        </p:grpSpPr>
        <p:cxnSp>
          <p:nvCxnSpPr>
            <p:cNvPr id="136" name="Straight Connector 135"/>
            <p:cNvCxnSpPr/>
            <p:nvPr/>
          </p:nvCxnSpPr>
          <p:spPr>
            <a:xfrm>
              <a:off x="4604545" y="5257946"/>
              <a:ext cx="1497101" cy="697185"/>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20" name="Group 119"/>
            <p:cNvGrpSpPr/>
            <p:nvPr/>
          </p:nvGrpSpPr>
          <p:grpSpPr>
            <a:xfrm>
              <a:off x="4101436" y="4898450"/>
              <a:ext cx="636865" cy="491991"/>
              <a:chOff x="264385" y="1977056"/>
              <a:chExt cx="636865" cy="491991"/>
            </a:xfrm>
          </p:grpSpPr>
          <p:sp>
            <p:nvSpPr>
              <p:cNvPr id="126" name="Oval 125"/>
              <p:cNvSpPr/>
              <p:nvPr/>
            </p:nvSpPr>
            <p:spPr>
              <a:xfrm>
                <a:off x="336822" y="197705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7" name="Text Box 1028"/>
              <p:cNvSpPr txBox="1">
                <a:spLocks noChangeArrowheads="1"/>
              </p:cNvSpPr>
              <p:nvPr/>
            </p:nvSpPr>
            <p:spPr bwMode="auto">
              <a:xfrm>
                <a:off x="264385" y="206916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20%</a:t>
                </a:r>
              </a:p>
            </p:txBody>
          </p:sp>
        </p:grpSp>
      </p:grpSp>
      <p:grpSp>
        <p:nvGrpSpPr>
          <p:cNvPr id="6" name="Group 5"/>
          <p:cNvGrpSpPr/>
          <p:nvPr/>
        </p:nvGrpSpPr>
        <p:grpSpPr>
          <a:xfrm>
            <a:off x="1073400" y="2441246"/>
            <a:ext cx="5028246" cy="3513884"/>
            <a:chOff x="1073400" y="2441246"/>
            <a:chExt cx="5028246" cy="3513884"/>
          </a:xfrm>
        </p:grpSpPr>
        <p:cxnSp>
          <p:nvCxnSpPr>
            <p:cNvPr id="139" name="Straight Connector 138"/>
            <p:cNvCxnSpPr/>
            <p:nvPr/>
          </p:nvCxnSpPr>
          <p:spPr>
            <a:xfrm>
              <a:off x="1615440" y="2813855"/>
              <a:ext cx="4486206" cy="3141275"/>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1073400" y="2441246"/>
              <a:ext cx="636865" cy="491991"/>
              <a:chOff x="-108995" y="1717976"/>
              <a:chExt cx="636865" cy="491991"/>
            </a:xfrm>
          </p:grpSpPr>
          <p:sp>
            <p:nvSpPr>
              <p:cNvPr id="67" name="Oval 66"/>
              <p:cNvSpPr/>
              <p:nvPr/>
            </p:nvSpPr>
            <p:spPr>
              <a:xfrm>
                <a:off x="-36558" y="171797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68" name="Text Box 1028"/>
              <p:cNvSpPr txBox="1">
                <a:spLocks noChangeArrowheads="1"/>
              </p:cNvSpPr>
              <p:nvPr/>
            </p:nvSpPr>
            <p:spPr bwMode="auto">
              <a:xfrm>
                <a:off x="-108995" y="181008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59%</a:t>
                </a:r>
              </a:p>
            </p:txBody>
          </p:sp>
        </p:grpSp>
      </p:grpSp>
      <p:grpSp>
        <p:nvGrpSpPr>
          <p:cNvPr id="5" name="Group 4"/>
          <p:cNvGrpSpPr/>
          <p:nvPr/>
        </p:nvGrpSpPr>
        <p:grpSpPr>
          <a:xfrm>
            <a:off x="3073225" y="3805664"/>
            <a:ext cx="3007698" cy="2123019"/>
            <a:chOff x="3073225" y="3805664"/>
            <a:chExt cx="3007698" cy="2123019"/>
          </a:xfrm>
        </p:grpSpPr>
        <p:grpSp>
          <p:nvGrpSpPr>
            <p:cNvPr id="111" name="Group 110"/>
            <p:cNvGrpSpPr/>
            <p:nvPr/>
          </p:nvGrpSpPr>
          <p:grpSpPr>
            <a:xfrm>
              <a:off x="3073225" y="3805664"/>
              <a:ext cx="636865" cy="491991"/>
              <a:chOff x="-108995" y="1717976"/>
              <a:chExt cx="636865" cy="491991"/>
            </a:xfrm>
          </p:grpSpPr>
          <p:sp>
            <p:nvSpPr>
              <p:cNvPr id="112" name="Oval 111"/>
              <p:cNvSpPr/>
              <p:nvPr/>
            </p:nvSpPr>
            <p:spPr>
              <a:xfrm>
                <a:off x="-36558" y="171797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13" name="Text Box 1028"/>
              <p:cNvSpPr txBox="1">
                <a:spLocks noChangeArrowheads="1"/>
              </p:cNvSpPr>
              <p:nvPr/>
            </p:nvSpPr>
            <p:spPr bwMode="auto">
              <a:xfrm>
                <a:off x="-108995" y="181008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36%</a:t>
                </a:r>
              </a:p>
            </p:txBody>
          </p:sp>
        </p:grpSp>
        <p:cxnSp>
          <p:nvCxnSpPr>
            <p:cNvPr id="114" name="Straight Connector 113"/>
            <p:cNvCxnSpPr/>
            <p:nvPr/>
          </p:nvCxnSpPr>
          <p:spPr>
            <a:xfrm>
              <a:off x="3586426" y="4197019"/>
              <a:ext cx="2494497" cy="1731664"/>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grpSp>
        <p:nvGrpSpPr>
          <p:cNvPr id="2051" name="Group 2050"/>
          <p:cNvGrpSpPr/>
          <p:nvPr/>
        </p:nvGrpSpPr>
        <p:grpSpPr>
          <a:xfrm>
            <a:off x="3262105" y="3207605"/>
            <a:ext cx="2839541" cy="2747525"/>
            <a:chOff x="3262105" y="3207605"/>
            <a:chExt cx="2839541" cy="2747525"/>
          </a:xfrm>
        </p:grpSpPr>
        <p:cxnSp>
          <p:nvCxnSpPr>
            <p:cNvPr id="140" name="Straight Connector 139"/>
            <p:cNvCxnSpPr/>
            <p:nvPr/>
          </p:nvCxnSpPr>
          <p:spPr>
            <a:xfrm>
              <a:off x="3762368" y="3615852"/>
              <a:ext cx="2339278" cy="2339278"/>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69" name="Group 68"/>
            <p:cNvGrpSpPr/>
            <p:nvPr/>
          </p:nvGrpSpPr>
          <p:grpSpPr>
            <a:xfrm>
              <a:off x="3262105" y="3207605"/>
              <a:ext cx="636865" cy="491991"/>
              <a:chOff x="233905" y="1801796"/>
              <a:chExt cx="636865" cy="491991"/>
            </a:xfrm>
          </p:grpSpPr>
          <p:sp>
            <p:nvSpPr>
              <p:cNvPr id="70" name="Oval 69"/>
              <p:cNvSpPr/>
              <p:nvPr/>
            </p:nvSpPr>
            <p:spPr>
              <a:xfrm>
                <a:off x="306342" y="180179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Text Box 1028"/>
              <p:cNvSpPr txBox="1">
                <a:spLocks noChangeArrowheads="1"/>
              </p:cNvSpPr>
              <p:nvPr/>
            </p:nvSpPr>
            <p:spPr bwMode="auto">
              <a:xfrm>
                <a:off x="233905" y="189390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37%</a:t>
                </a:r>
              </a:p>
            </p:txBody>
          </p:sp>
        </p:grpSp>
      </p:grpSp>
      <p:grpSp>
        <p:nvGrpSpPr>
          <p:cNvPr id="25" name="Group 24"/>
          <p:cNvGrpSpPr/>
          <p:nvPr/>
        </p:nvGrpSpPr>
        <p:grpSpPr>
          <a:xfrm>
            <a:off x="4786716" y="4697780"/>
            <a:ext cx="1315118" cy="1257350"/>
            <a:chOff x="4786716" y="4697780"/>
            <a:chExt cx="1315118" cy="1257350"/>
          </a:xfrm>
        </p:grpSpPr>
        <p:cxnSp>
          <p:nvCxnSpPr>
            <p:cNvPr id="152" name="Straight Connector 151"/>
            <p:cNvCxnSpPr/>
            <p:nvPr/>
          </p:nvCxnSpPr>
          <p:spPr>
            <a:xfrm>
              <a:off x="5156395" y="5017866"/>
              <a:ext cx="945439" cy="937264"/>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53" name="Group 152"/>
            <p:cNvGrpSpPr/>
            <p:nvPr/>
          </p:nvGrpSpPr>
          <p:grpSpPr>
            <a:xfrm>
              <a:off x="4786716" y="4697780"/>
              <a:ext cx="636865" cy="491991"/>
              <a:chOff x="233905" y="1801796"/>
              <a:chExt cx="636865" cy="491991"/>
            </a:xfrm>
          </p:grpSpPr>
          <p:sp>
            <p:nvSpPr>
              <p:cNvPr id="154" name="Oval 153"/>
              <p:cNvSpPr/>
              <p:nvPr/>
            </p:nvSpPr>
            <p:spPr>
              <a:xfrm>
                <a:off x="306342" y="180179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5" name="Text Box 1028"/>
              <p:cNvSpPr txBox="1">
                <a:spLocks noChangeArrowheads="1"/>
              </p:cNvSpPr>
              <p:nvPr/>
            </p:nvSpPr>
            <p:spPr bwMode="auto">
              <a:xfrm>
                <a:off x="233905" y="189390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15%</a:t>
                </a:r>
              </a:p>
            </p:txBody>
          </p:sp>
        </p:grpSp>
      </p:grpSp>
      <p:grpSp>
        <p:nvGrpSpPr>
          <p:cNvPr id="21" name="Group 20"/>
          <p:cNvGrpSpPr/>
          <p:nvPr/>
        </p:nvGrpSpPr>
        <p:grpSpPr>
          <a:xfrm>
            <a:off x="2800738" y="1455540"/>
            <a:ext cx="3300908" cy="4499591"/>
            <a:chOff x="2800738" y="1455540"/>
            <a:chExt cx="3300908" cy="4499591"/>
          </a:xfrm>
        </p:grpSpPr>
        <p:cxnSp>
          <p:nvCxnSpPr>
            <p:cNvPr id="141" name="Straight Connector 140"/>
            <p:cNvCxnSpPr/>
            <p:nvPr/>
          </p:nvCxnSpPr>
          <p:spPr>
            <a:xfrm>
              <a:off x="3262105" y="1899844"/>
              <a:ext cx="2839541" cy="4055287"/>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72" name="Group 71"/>
            <p:cNvGrpSpPr/>
            <p:nvPr/>
          </p:nvGrpSpPr>
          <p:grpSpPr>
            <a:xfrm>
              <a:off x="2800738" y="1455540"/>
              <a:ext cx="636865" cy="491991"/>
              <a:chOff x="211045" y="1657016"/>
              <a:chExt cx="636865" cy="491991"/>
            </a:xfrm>
          </p:grpSpPr>
          <p:sp>
            <p:nvSpPr>
              <p:cNvPr id="73" name="Oval 72"/>
              <p:cNvSpPr/>
              <p:nvPr/>
            </p:nvSpPr>
            <p:spPr>
              <a:xfrm>
                <a:off x="283482" y="16570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Text Box 1028"/>
              <p:cNvSpPr txBox="1">
                <a:spLocks noChangeArrowheads="1"/>
              </p:cNvSpPr>
              <p:nvPr/>
            </p:nvSpPr>
            <p:spPr bwMode="auto">
              <a:xfrm>
                <a:off x="211045" y="17491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55%</a:t>
                </a:r>
              </a:p>
            </p:txBody>
          </p:sp>
        </p:grpSp>
      </p:grpSp>
      <p:grpSp>
        <p:nvGrpSpPr>
          <p:cNvPr id="22" name="Group 21"/>
          <p:cNvGrpSpPr/>
          <p:nvPr/>
        </p:nvGrpSpPr>
        <p:grpSpPr>
          <a:xfrm>
            <a:off x="4193927" y="3436535"/>
            <a:ext cx="1884928" cy="2511441"/>
            <a:chOff x="4193927" y="3436535"/>
            <a:chExt cx="1884928" cy="2511441"/>
          </a:xfrm>
        </p:grpSpPr>
        <p:cxnSp>
          <p:nvCxnSpPr>
            <p:cNvPr id="131" name="Straight Connector 130"/>
            <p:cNvCxnSpPr/>
            <p:nvPr/>
          </p:nvCxnSpPr>
          <p:spPr>
            <a:xfrm>
              <a:off x="4606349" y="3811039"/>
              <a:ext cx="1472506" cy="2136937"/>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34" name="Group 133"/>
            <p:cNvGrpSpPr/>
            <p:nvPr/>
          </p:nvGrpSpPr>
          <p:grpSpPr>
            <a:xfrm>
              <a:off x="4193927" y="3436535"/>
              <a:ext cx="636865" cy="491991"/>
              <a:chOff x="211045" y="1657016"/>
              <a:chExt cx="636865" cy="491991"/>
            </a:xfrm>
          </p:grpSpPr>
          <p:sp>
            <p:nvSpPr>
              <p:cNvPr id="135" name="Oval 134"/>
              <p:cNvSpPr/>
              <p:nvPr/>
            </p:nvSpPr>
            <p:spPr>
              <a:xfrm>
                <a:off x="283482" y="16570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7" name="Text Box 1028"/>
              <p:cNvSpPr txBox="1">
                <a:spLocks noChangeArrowheads="1"/>
              </p:cNvSpPr>
              <p:nvPr/>
            </p:nvSpPr>
            <p:spPr bwMode="auto">
              <a:xfrm>
                <a:off x="211045" y="17491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30%</a:t>
                </a:r>
              </a:p>
            </p:txBody>
          </p:sp>
        </p:grpSp>
      </p:grpSp>
      <p:grpSp>
        <p:nvGrpSpPr>
          <p:cNvPr id="2078" name="Group 2077"/>
          <p:cNvGrpSpPr/>
          <p:nvPr/>
        </p:nvGrpSpPr>
        <p:grpSpPr>
          <a:xfrm>
            <a:off x="4316089" y="2544183"/>
            <a:ext cx="1785557" cy="3410948"/>
            <a:chOff x="4316089" y="2544183"/>
            <a:chExt cx="1785557" cy="3410948"/>
          </a:xfrm>
        </p:grpSpPr>
        <p:cxnSp>
          <p:nvCxnSpPr>
            <p:cNvPr id="142" name="Straight Connector 141"/>
            <p:cNvCxnSpPr/>
            <p:nvPr/>
          </p:nvCxnSpPr>
          <p:spPr>
            <a:xfrm>
              <a:off x="4728156" y="3009670"/>
              <a:ext cx="1373490" cy="2945461"/>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75" name="Group 74"/>
            <p:cNvGrpSpPr/>
            <p:nvPr/>
          </p:nvGrpSpPr>
          <p:grpSpPr>
            <a:xfrm>
              <a:off x="4316089" y="2544183"/>
              <a:ext cx="636865" cy="491991"/>
              <a:chOff x="332965" y="1695116"/>
              <a:chExt cx="636865" cy="491991"/>
            </a:xfrm>
          </p:grpSpPr>
          <p:sp>
            <p:nvSpPr>
              <p:cNvPr id="76" name="Oval 75"/>
              <p:cNvSpPr/>
              <p:nvPr/>
            </p:nvSpPr>
            <p:spPr>
              <a:xfrm>
                <a:off x="405402" y="169511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7" name="Text Box 1028"/>
              <p:cNvSpPr txBox="1">
                <a:spLocks noChangeArrowheads="1"/>
              </p:cNvSpPr>
              <p:nvPr/>
            </p:nvSpPr>
            <p:spPr bwMode="auto">
              <a:xfrm>
                <a:off x="332965" y="178722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36%</a:t>
                </a:r>
              </a:p>
            </p:txBody>
          </p:sp>
        </p:grpSp>
      </p:grpSp>
      <p:grpSp>
        <p:nvGrpSpPr>
          <p:cNvPr id="2079" name="Group 2078"/>
          <p:cNvGrpSpPr/>
          <p:nvPr/>
        </p:nvGrpSpPr>
        <p:grpSpPr>
          <a:xfrm>
            <a:off x="5184512" y="4419463"/>
            <a:ext cx="898046" cy="1540250"/>
            <a:chOff x="5184512" y="4419463"/>
            <a:chExt cx="898046" cy="1540250"/>
          </a:xfrm>
        </p:grpSpPr>
        <p:cxnSp>
          <p:nvCxnSpPr>
            <p:cNvPr id="161" name="Straight Connector 160"/>
            <p:cNvCxnSpPr/>
            <p:nvPr/>
          </p:nvCxnSpPr>
          <p:spPr>
            <a:xfrm>
              <a:off x="5564721" y="4785491"/>
              <a:ext cx="517837" cy="1174222"/>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62" name="Group 161"/>
            <p:cNvGrpSpPr/>
            <p:nvPr/>
          </p:nvGrpSpPr>
          <p:grpSpPr>
            <a:xfrm>
              <a:off x="5184512" y="4419463"/>
              <a:ext cx="636865" cy="491991"/>
              <a:chOff x="332965" y="1695116"/>
              <a:chExt cx="636865" cy="491991"/>
            </a:xfrm>
          </p:grpSpPr>
          <p:sp>
            <p:nvSpPr>
              <p:cNvPr id="163" name="Oval 162"/>
              <p:cNvSpPr/>
              <p:nvPr/>
            </p:nvSpPr>
            <p:spPr>
              <a:xfrm>
                <a:off x="405402" y="169511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64" name="Text Box 1028"/>
              <p:cNvSpPr txBox="1">
                <a:spLocks noChangeArrowheads="1"/>
              </p:cNvSpPr>
              <p:nvPr/>
            </p:nvSpPr>
            <p:spPr bwMode="auto">
              <a:xfrm>
                <a:off x="332965" y="178722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15%</a:t>
                </a:r>
              </a:p>
            </p:txBody>
          </p:sp>
        </p:grpSp>
      </p:grpSp>
      <p:grpSp>
        <p:nvGrpSpPr>
          <p:cNvPr id="2074" name="Group 2073"/>
          <p:cNvGrpSpPr/>
          <p:nvPr/>
        </p:nvGrpSpPr>
        <p:grpSpPr>
          <a:xfrm>
            <a:off x="4457911" y="691295"/>
            <a:ext cx="1643735" cy="5263835"/>
            <a:chOff x="4457911" y="691295"/>
            <a:chExt cx="1643735" cy="5263835"/>
          </a:xfrm>
        </p:grpSpPr>
        <p:cxnSp>
          <p:nvCxnSpPr>
            <p:cNvPr id="143" name="Straight Connector 142"/>
            <p:cNvCxnSpPr/>
            <p:nvPr/>
          </p:nvCxnSpPr>
          <p:spPr>
            <a:xfrm>
              <a:off x="4818773" y="1167379"/>
              <a:ext cx="1282873" cy="4787751"/>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4457911" y="691295"/>
              <a:ext cx="636865" cy="491991"/>
              <a:chOff x="378685" y="1504616"/>
              <a:chExt cx="636865" cy="491991"/>
            </a:xfrm>
          </p:grpSpPr>
          <p:sp>
            <p:nvSpPr>
              <p:cNvPr id="79" name="Oval 78"/>
              <p:cNvSpPr/>
              <p:nvPr/>
            </p:nvSpPr>
            <p:spPr>
              <a:xfrm>
                <a:off x="451122" y="15046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0" name="Text Box 1028"/>
              <p:cNvSpPr txBox="1">
                <a:spLocks noChangeArrowheads="1"/>
              </p:cNvSpPr>
              <p:nvPr/>
            </p:nvSpPr>
            <p:spPr bwMode="auto">
              <a:xfrm>
                <a:off x="378685" y="15967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55%</a:t>
                </a:r>
              </a:p>
            </p:txBody>
          </p:sp>
        </p:grpSp>
      </p:grpSp>
      <p:grpSp>
        <p:nvGrpSpPr>
          <p:cNvPr id="2075" name="Group 2074"/>
          <p:cNvGrpSpPr/>
          <p:nvPr/>
        </p:nvGrpSpPr>
        <p:grpSpPr>
          <a:xfrm>
            <a:off x="5076495" y="3074800"/>
            <a:ext cx="1008176" cy="2876597"/>
            <a:chOff x="5076495" y="3074800"/>
            <a:chExt cx="1008176" cy="2876597"/>
          </a:xfrm>
        </p:grpSpPr>
        <p:cxnSp>
          <p:nvCxnSpPr>
            <p:cNvPr id="157" name="Straight Connector 156"/>
            <p:cNvCxnSpPr/>
            <p:nvPr/>
          </p:nvCxnSpPr>
          <p:spPr>
            <a:xfrm>
              <a:off x="5423581" y="3393044"/>
              <a:ext cx="661090" cy="2558353"/>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58" name="Group 157"/>
            <p:cNvGrpSpPr/>
            <p:nvPr/>
          </p:nvGrpSpPr>
          <p:grpSpPr>
            <a:xfrm>
              <a:off x="5076495" y="3074800"/>
              <a:ext cx="636865" cy="491991"/>
              <a:chOff x="378685" y="1504616"/>
              <a:chExt cx="636865" cy="491991"/>
            </a:xfrm>
          </p:grpSpPr>
          <p:sp>
            <p:nvSpPr>
              <p:cNvPr id="159" name="Oval 158"/>
              <p:cNvSpPr/>
              <p:nvPr/>
            </p:nvSpPr>
            <p:spPr>
              <a:xfrm>
                <a:off x="451122" y="15046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60" name="Text Box 1028"/>
              <p:cNvSpPr txBox="1">
                <a:spLocks noChangeArrowheads="1"/>
              </p:cNvSpPr>
              <p:nvPr/>
            </p:nvSpPr>
            <p:spPr bwMode="auto">
              <a:xfrm>
                <a:off x="378685" y="15967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30%</a:t>
                </a:r>
              </a:p>
            </p:txBody>
          </p:sp>
        </p:grpSp>
      </p:grpSp>
      <p:grpSp>
        <p:nvGrpSpPr>
          <p:cNvPr id="42" name="Group 41"/>
          <p:cNvGrpSpPr/>
          <p:nvPr/>
        </p:nvGrpSpPr>
        <p:grpSpPr>
          <a:xfrm>
            <a:off x="5576036" y="3393044"/>
            <a:ext cx="636865" cy="2562087"/>
            <a:chOff x="5576036" y="3393044"/>
            <a:chExt cx="636865" cy="2562087"/>
          </a:xfrm>
        </p:grpSpPr>
        <p:cxnSp>
          <p:nvCxnSpPr>
            <p:cNvPr id="144" name="Straight Connector 143"/>
            <p:cNvCxnSpPr/>
            <p:nvPr/>
          </p:nvCxnSpPr>
          <p:spPr>
            <a:xfrm>
              <a:off x="5920740" y="3887368"/>
              <a:ext cx="180906" cy="2067763"/>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81" name="Group 80"/>
            <p:cNvGrpSpPr/>
            <p:nvPr/>
          </p:nvGrpSpPr>
          <p:grpSpPr>
            <a:xfrm>
              <a:off x="5576036" y="3393044"/>
              <a:ext cx="636865" cy="491991"/>
              <a:chOff x="508225" y="1870376"/>
              <a:chExt cx="636865" cy="491991"/>
            </a:xfrm>
          </p:grpSpPr>
          <p:sp>
            <p:nvSpPr>
              <p:cNvPr id="82" name="Oval 81"/>
              <p:cNvSpPr/>
              <p:nvPr/>
            </p:nvSpPr>
            <p:spPr>
              <a:xfrm>
                <a:off x="580662" y="187037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3" name="Text Box 1028"/>
              <p:cNvSpPr txBox="1">
                <a:spLocks noChangeArrowheads="1"/>
              </p:cNvSpPr>
              <p:nvPr/>
            </p:nvSpPr>
            <p:spPr bwMode="auto">
              <a:xfrm>
                <a:off x="508225" y="196248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25%</a:t>
                </a:r>
              </a:p>
            </p:txBody>
          </p:sp>
        </p:grpSp>
      </p:grpSp>
      <p:grpSp>
        <p:nvGrpSpPr>
          <p:cNvPr id="41" name="Group 40"/>
          <p:cNvGrpSpPr/>
          <p:nvPr/>
        </p:nvGrpSpPr>
        <p:grpSpPr>
          <a:xfrm>
            <a:off x="5668910" y="4822464"/>
            <a:ext cx="636865" cy="1132666"/>
            <a:chOff x="5668910" y="4822464"/>
            <a:chExt cx="636865" cy="1132666"/>
          </a:xfrm>
        </p:grpSpPr>
        <p:cxnSp>
          <p:nvCxnSpPr>
            <p:cNvPr id="172" name="Straight Connector 171"/>
            <p:cNvCxnSpPr/>
            <p:nvPr/>
          </p:nvCxnSpPr>
          <p:spPr>
            <a:xfrm>
              <a:off x="6011193" y="5013973"/>
              <a:ext cx="77233" cy="941157"/>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75" name="Group 174"/>
            <p:cNvGrpSpPr/>
            <p:nvPr/>
          </p:nvGrpSpPr>
          <p:grpSpPr>
            <a:xfrm>
              <a:off x="5668910" y="4822464"/>
              <a:ext cx="636865" cy="491991"/>
              <a:chOff x="508225" y="1870376"/>
              <a:chExt cx="636865" cy="491991"/>
            </a:xfrm>
          </p:grpSpPr>
          <p:sp>
            <p:nvSpPr>
              <p:cNvPr id="176" name="Oval 175"/>
              <p:cNvSpPr/>
              <p:nvPr/>
            </p:nvSpPr>
            <p:spPr>
              <a:xfrm>
                <a:off x="580662" y="187037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77" name="Text Box 1028"/>
              <p:cNvSpPr txBox="1">
                <a:spLocks noChangeArrowheads="1"/>
              </p:cNvSpPr>
              <p:nvPr/>
            </p:nvSpPr>
            <p:spPr bwMode="auto">
              <a:xfrm>
                <a:off x="508225" y="196248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10%</a:t>
                </a:r>
              </a:p>
            </p:txBody>
          </p:sp>
        </p:grpSp>
      </p:grpSp>
      <p:grpSp>
        <p:nvGrpSpPr>
          <p:cNvPr id="37" name="Group 36"/>
          <p:cNvGrpSpPr/>
          <p:nvPr/>
        </p:nvGrpSpPr>
        <p:grpSpPr>
          <a:xfrm>
            <a:off x="6044422" y="2524072"/>
            <a:ext cx="636865" cy="3406933"/>
            <a:chOff x="6044422" y="2524072"/>
            <a:chExt cx="636865" cy="3406933"/>
          </a:xfrm>
        </p:grpSpPr>
        <p:cxnSp>
          <p:nvCxnSpPr>
            <p:cNvPr id="151" name="Straight Connector 150"/>
            <p:cNvCxnSpPr/>
            <p:nvPr/>
          </p:nvCxnSpPr>
          <p:spPr>
            <a:xfrm flipH="1">
              <a:off x="6092696" y="3009670"/>
              <a:ext cx="255584" cy="2921335"/>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84" name="Group 83"/>
            <p:cNvGrpSpPr/>
            <p:nvPr/>
          </p:nvGrpSpPr>
          <p:grpSpPr>
            <a:xfrm>
              <a:off x="6044422" y="2524072"/>
              <a:ext cx="636865" cy="491991"/>
              <a:chOff x="576805" y="1376600"/>
              <a:chExt cx="636865" cy="491991"/>
            </a:xfrm>
          </p:grpSpPr>
          <p:sp>
            <p:nvSpPr>
              <p:cNvPr id="85" name="Oval 84"/>
              <p:cNvSpPr/>
              <p:nvPr/>
            </p:nvSpPr>
            <p:spPr>
              <a:xfrm>
                <a:off x="649242" y="1376600"/>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6" name="Text Box 1028"/>
              <p:cNvSpPr txBox="1">
                <a:spLocks noChangeArrowheads="1"/>
              </p:cNvSpPr>
              <p:nvPr/>
            </p:nvSpPr>
            <p:spPr bwMode="auto">
              <a:xfrm>
                <a:off x="576805" y="1468707"/>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33%</a:t>
                </a:r>
              </a:p>
            </p:txBody>
          </p:sp>
        </p:grpSp>
      </p:grpSp>
      <p:grpSp>
        <p:nvGrpSpPr>
          <p:cNvPr id="38" name="Group 37"/>
          <p:cNvGrpSpPr/>
          <p:nvPr/>
        </p:nvGrpSpPr>
        <p:grpSpPr>
          <a:xfrm>
            <a:off x="5912035" y="3980927"/>
            <a:ext cx="636865" cy="1978786"/>
            <a:chOff x="5912035" y="3980927"/>
            <a:chExt cx="636865" cy="1978786"/>
          </a:xfrm>
        </p:grpSpPr>
        <p:cxnSp>
          <p:nvCxnSpPr>
            <p:cNvPr id="165" name="Straight Connector 164"/>
            <p:cNvCxnSpPr/>
            <p:nvPr/>
          </p:nvCxnSpPr>
          <p:spPr>
            <a:xfrm flipH="1">
              <a:off x="6081994" y="4197019"/>
              <a:ext cx="152069" cy="1762694"/>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67" name="Group 166"/>
            <p:cNvGrpSpPr/>
            <p:nvPr/>
          </p:nvGrpSpPr>
          <p:grpSpPr>
            <a:xfrm>
              <a:off x="5912035" y="3980927"/>
              <a:ext cx="636865" cy="491991"/>
              <a:chOff x="576805" y="1352216"/>
              <a:chExt cx="636865" cy="491991"/>
            </a:xfrm>
          </p:grpSpPr>
          <p:sp>
            <p:nvSpPr>
              <p:cNvPr id="168" name="Oval 167"/>
              <p:cNvSpPr/>
              <p:nvPr/>
            </p:nvSpPr>
            <p:spPr>
              <a:xfrm>
                <a:off x="649242" y="13522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69" name="Text Box 1028"/>
              <p:cNvSpPr txBox="1">
                <a:spLocks noChangeArrowheads="1"/>
              </p:cNvSpPr>
              <p:nvPr/>
            </p:nvSpPr>
            <p:spPr bwMode="auto">
              <a:xfrm>
                <a:off x="576805" y="14443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18%</a:t>
                </a:r>
              </a:p>
            </p:txBody>
          </p:sp>
        </p:grpSp>
      </p:grpSp>
      <p:grpSp>
        <p:nvGrpSpPr>
          <p:cNvPr id="178" name="Group 177"/>
          <p:cNvGrpSpPr/>
          <p:nvPr/>
        </p:nvGrpSpPr>
        <p:grpSpPr>
          <a:xfrm>
            <a:off x="6092696" y="4078097"/>
            <a:ext cx="713733" cy="1852907"/>
            <a:chOff x="6092696" y="4078097"/>
            <a:chExt cx="713733" cy="1852907"/>
          </a:xfrm>
        </p:grpSpPr>
        <p:cxnSp>
          <p:nvCxnSpPr>
            <p:cNvPr id="150" name="Straight Connector 149"/>
            <p:cNvCxnSpPr/>
            <p:nvPr/>
          </p:nvCxnSpPr>
          <p:spPr>
            <a:xfrm flipH="1">
              <a:off x="6092696" y="4571061"/>
              <a:ext cx="364396" cy="1359943"/>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87" name="Group 86"/>
            <p:cNvGrpSpPr/>
            <p:nvPr/>
          </p:nvGrpSpPr>
          <p:grpSpPr>
            <a:xfrm>
              <a:off x="6169564" y="4078097"/>
              <a:ext cx="636865" cy="491991"/>
              <a:chOff x="500605" y="2060876"/>
              <a:chExt cx="636865" cy="491991"/>
            </a:xfrm>
          </p:grpSpPr>
          <p:sp>
            <p:nvSpPr>
              <p:cNvPr id="88" name="Oval 87"/>
              <p:cNvSpPr/>
              <p:nvPr/>
            </p:nvSpPr>
            <p:spPr>
              <a:xfrm>
                <a:off x="573042" y="206087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9" name="Text Box 1028"/>
              <p:cNvSpPr txBox="1">
                <a:spLocks noChangeArrowheads="1"/>
              </p:cNvSpPr>
              <p:nvPr/>
            </p:nvSpPr>
            <p:spPr bwMode="auto">
              <a:xfrm>
                <a:off x="500605" y="215298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17%</a:t>
                </a:r>
              </a:p>
            </p:txBody>
          </p:sp>
        </p:grpSp>
      </p:grpSp>
      <p:grpSp>
        <p:nvGrpSpPr>
          <p:cNvPr id="181" name="Group 180"/>
          <p:cNvGrpSpPr/>
          <p:nvPr/>
        </p:nvGrpSpPr>
        <p:grpSpPr>
          <a:xfrm>
            <a:off x="6065131" y="5241066"/>
            <a:ext cx="348187" cy="710331"/>
            <a:chOff x="6065131" y="5241066"/>
            <a:chExt cx="348187" cy="710331"/>
          </a:xfrm>
        </p:grpSpPr>
        <p:cxnSp>
          <p:nvCxnSpPr>
            <p:cNvPr id="227" name="Straight Connector 226"/>
            <p:cNvCxnSpPr/>
            <p:nvPr/>
          </p:nvCxnSpPr>
          <p:spPr>
            <a:xfrm flipH="1">
              <a:off x="6083708" y="5386417"/>
              <a:ext cx="156785" cy="564980"/>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79" name="Group 178"/>
            <p:cNvGrpSpPr/>
            <p:nvPr/>
          </p:nvGrpSpPr>
          <p:grpSpPr>
            <a:xfrm>
              <a:off x="6065131" y="5241066"/>
              <a:ext cx="348187" cy="276794"/>
              <a:chOff x="5821377" y="6263982"/>
              <a:chExt cx="348187" cy="276794"/>
            </a:xfrm>
          </p:grpSpPr>
          <p:sp>
            <p:nvSpPr>
              <p:cNvPr id="232" name="Oval 231"/>
              <p:cNvSpPr/>
              <p:nvPr/>
            </p:nvSpPr>
            <p:spPr>
              <a:xfrm>
                <a:off x="5857073" y="6263982"/>
                <a:ext cx="276794" cy="276794"/>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3" name="Text Box 1028"/>
              <p:cNvSpPr txBox="1">
                <a:spLocks noChangeArrowheads="1"/>
              </p:cNvSpPr>
              <p:nvPr/>
            </p:nvSpPr>
            <p:spPr bwMode="auto">
              <a:xfrm>
                <a:off x="5821377" y="6271574"/>
                <a:ext cx="348187"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7</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46" name="Group 45"/>
          <p:cNvGrpSpPr/>
          <p:nvPr/>
        </p:nvGrpSpPr>
        <p:grpSpPr>
          <a:xfrm>
            <a:off x="6092696" y="2531093"/>
            <a:ext cx="1744964" cy="3399912"/>
            <a:chOff x="6092696" y="2531093"/>
            <a:chExt cx="1744964" cy="3399912"/>
          </a:xfrm>
        </p:grpSpPr>
        <p:cxnSp>
          <p:nvCxnSpPr>
            <p:cNvPr id="149" name="Straight Connector 148"/>
            <p:cNvCxnSpPr/>
            <p:nvPr/>
          </p:nvCxnSpPr>
          <p:spPr>
            <a:xfrm flipH="1">
              <a:off x="6092696" y="3009670"/>
              <a:ext cx="1362240" cy="2921335"/>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90" name="Group 89"/>
            <p:cNvGrpSpPr/>
            <p:nvPr/>
          </p:nvGrpSpPr>
          <p:grpSpPr>
            <a:xfrm>
              <a:off x="7200795" y="2531093"/>
              <a:ext cx="636865" cy="491991"/>
              <a:chOff x="782545" y="1489376"/>
              <a:chExt cx="636865" cy="491991"/>
            </a:xfrm>
          </p:grpSpPr>
          <p:sp>
            <p:nvSpPr>
              <p:cNvPr id="91" name="Oval 90"/>
              <p:cNvSpPr/>
              <p:nvPr/>
            </p:nvSpPr>
            <p:spPr>
              <a:xfrm>
                <a:off x="854982" y="148937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92" name="Text Box 1028"/>
              <p:cNvSpPr txBox="1">
                <a:spLocks noChangeArrowheads="1"/>
              </p:cNvSpPr>
              <p:nvPr/>
            </p:nvSpPr>
            <p:spPr bwMode="auto">
              <a:xfrm>
                <a:off x="782545" y="158148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36%</a:t>
                </a:r>
              </a:p>
            </p:txBody>
          </p:sp>
        </p:grpSp>
      </p:grpSp>
      <p:grpSp>
        <p:nvGrpSpPr>
          <p:cNvPr id="45" name="Group 44"/>
          <p:cNvGrpSpPr/>
          <p:nvPr/>
        </p:nvGrpSpPr>
        <p:grpSpPr>
          <a:xfrm>
            <a:off x="6080660" y="4218608"/>
            <a:ext cx="1019136" cy="1731666"/>
            <a:chOff x="6080660" y="4210988"/>
            <a:chExt cx="1019136" cy="1731666"/>
          </a:xfrm>
        </p:grpSpPr>
        <p:cxnSp>
          <p:nvCxnSpPr>
            <p:cNvPr id="180" name="Straight Connector 179"/>
            <p:cNvCxnSpPr/>
            <p:nvPr/>
          </p:nvCxnSpPr>
          <p:spPr>
            <a:xfrm flipH="1">
              <a:off x="6080660" y="4644409"/>
              <a:ext cx="620695" cy="1298245"/>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83" name="Group 182"/>
            <p:cNvGrpSpPr/>
            <p:nvPr/>
          </p:nvGrpSpPr>
          <p:grpSpPr>
            <a:xfrm>
              <a:off x="6462931" y="4210988"/>
              <a:ext cx="636865" cy="491991"/>
              <a:chOff x="782545" y="1489376"/>
              <a:chExt cx="636865" cy="491991"/>
            </a:xfrm>
          </p:grpSpPr>
          <p:sp>
            <p:nvSpPr>
              <p:cNvPr id="184" name="Oval 183"/>
              <p:cNvSpPr/>
              <p:nvPr/>
            </p:nvSpPr>
            <p:spPr>
              <a:xfrm>
                <a:off x="854982" y="148937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85" name="Text Box 1028"/>
              <p:cNvSpPr txBox="1">
                <a:spLocks noChangeArrowheads="1"/>
              </p:cNvSpPr>
              <p:nvPr/>
            </p:nvSpPr>
            <p:spPr bwMode="auto">
              <a:xfrm>
                <a:off x="782545" y="158148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17%</a:t>
                </a:r>
              </a:p>
            </p:txBody>
          </p:sp>
        </p:grpSp>
      </p:grpSp>
      <p:grpSp>
        <p:nvGrpSpPr>
          <p:cNvPr id="99" name="Group 98"/>
          <p:cNvGrpSpPr/>
          <p:nvPr/>
        </p:nvGrpSpPr>
        <p:grpSpPr>
          <a:xfrm>
            <a:off x="6092696" y="5135802"/>
            <a:ext cx="768254" cy="795203"/>
            <a:chOff x="6092696" y="5135802"/>
            <a:chExt cx="768254" cy="795203"/>
          </a:xfrm>
        </p:grpSpPr>
        <p:cxnSp>
          <p:nvCxnSpPr>
            <p:cNvPr id="148" name="Straight Connector 147"/>
            <p:cNvCxnSpPr/>
            <p:nvPr/>
          </p:nvCxnSpPr>
          <p:spPr>
            <a:xfrm flipH="1">
              <a:off x="6092696" y="5383976"/>
              <a:ext cx="383033" cy="547029"/>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6224085" y="5135802"/>
              <a:ext cx="636865" cy="263080"/>
              <a:chOff x="6989098" y="5301879"/>
              <a:chExt cx="636865" cy="263080"/>
            </a:xfrm>
          </p:grpSpPr>
          <p:sp>
            <p:nvSpPr>
              <p:cNvPr id="94" name="Oval 93"/>
              <p:cNvSpPr/>
              <p:nvPr/>
            </p:nvSpPr>
            <p:spPr>
              <a:xfrm>
                <a:off x="7175990" y="5301879"/>
                <a:ext cx="263080" cy="263080"/>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95" name="Text Box 1028"/>
              <p:cNvSpPr txBox="1">
                <a:spLocks noChangeArrowheads="1"/>
              </p:cNvSpPr>
              <p:nvPr/>
            </p:nvSpPr>
            <p:spPr bwMode="auto">
              <a:xfrm>
                <a:off x="6989098" y="5302614"/>
                <a:ext cx="636865"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9</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115" name="Group 114"/>
          <p:cNvGrpSpPr/>
          <p:nvPr/>
        </p:nvGrpSpPr>
        <p:grpSpPr>
          <a:xfrm>
            <a:off x="5976137" y="5503030"/>
            <a:ext cx="636865" cy="452100"/>
            <a:chOff x="5976137" y="5503030"/>
            <a:chExt cx="636865" cy="452100"/>
          </a:xfrm>
        </p:grpSpPr>
        <p:cxnSp>
          <p:nvCxnSpPr>
            <p:cNvPr id="199" name="Straight Connector 198"/>
            <p:cNvCxnSpPr/>
            <p:nvPr/>
          </p:nvCxnSpPr>
          <p:spPr>
            <a:xfrm flipH="1">
              <a:off x="6077970" y="5635776"/>
              <a:ext cx="217844" cy="319354"/>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205" name="Group 204"/>
            <p:cNvGrpSpPr/>
            <p:nvPr/>
          </p:nvGrpSpPr>
          <p:grpSpPr>
            <a:xfrm>
              <a:off x="5976137" y="5503030"/>
              <a:ext cx="636865" cy="263080"/>
              <a:chOff x="6989098" y="5301879"/>
              <a:chExt cx="636865" cy="263080"/>
            </a:xfrm>
          </p:grpSpPr>
          <p:sp>
            <p:nvSpPr>
              <p:cNvPr id="206" name="Oval 205"/>
              <p:cNvSpPr/>
              <p:nvPr/>
            </p:nvSpPr>
            <p:spPr>
              <a:xfrm>
                <a:off x="7175990" y="5301879"/>
                <a:ext cx="263080" cy="263080"/>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7" name="Text Box 1028"/>
              <p:cNvSpPr txBox="1">
                <a:spLocks noChangeArrowheads="1"/>
              </p:cNvSpPr>
              <p:nvPr/>
            </p:nvSpPr>
            <p:spPr bwMode="auto">
              <a:xfrm>
                <a:off x="6989098" y="5302614"/>
                <a:ext cx="636865"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3</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56" name="Group 55"/>
          <p:cNvGrpSpPr/>
          <p:nvPr/>
        </p:nvGrpSpPr>
        <p:grpSpPr>
          <a:xfrm>
            <a:off x="6092697" y="4385329"/>
            <a:ext cx="1645888" cy="1545675"/>
            <a:chOff x="6092697" y="4385329"/>
            <a:chExt cx="1645888" cy="1545675"/>
          </a:xfrm>
        </p:grpSpPr>
        <p:cxnSp>
          <p:nvCxnSpPr>
            <p:cNvPr id="147" name="Straight Connector 146"/>
            <p:cNvCxnSpPr/>
            <p:nvPr/>
          </p:nvCxnSpPr>
          <p:spPr>
            <a:xfrm flipH="1">
              <a:off x="6092697" y="4612465"/>
              <a:ext cx="1320713" cy="1318539"/>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7313583" y="4385329"/>
              <a:ext cx="425002" cy="267629"/>
              <a:chOff x="8285099" y="4544942"/>
              <a:chExt cx="425002" cy="267629"/>
            </a:xfrm>
          </p:grpSpPr>
          <p:sp>
            <p:nvSpPr>
              <p:cNvPr id="100" name="Oval 99"/>
              <p:cNvSpPr/>
              <p:nvPr/>
            </p:nvSpPr>
            <p:spPr>
              <a:xfrm>
                <a:off x="8361278" y="4549491"/>
                <a:ext cx="263080" cy="263080"/>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01" name="Text Box 1028"/>
              <p:cNvSpPr txBox="1">
                <a:spLocks noChangeArrowheads="1"/>
              </p:cNvSpPr>
              <p:nvPr/>
            </p:nvSpPr>
            <p:spPr bwMode="auto">
              <a:xfrm>
                <a:off x="8285099" y="4544942"/>
                <a:ext cx="425002" cy="261610"/>
              </a:xfrm>
              <a:prstGeom prst="rect">
                <a:avLst/>
              </a:prstGeom>
              <a:noFill/>
              <a:ln w="9525">
                <a:noFill/>
                <a:miter lim="800000"/>
                <a:headEnd/>
                <a:tailEnd/>
              </a:ln>
            </p:spPr>
            <p:txBody>
              <a:bodyPr wrap="square">
                <a:spAutoFit/>
              </a:bodyPr>
              <a:lstStyle/>
              <a:p>
                <a:pPr algn="ctr"/>
                <a:r>
                  <a:rPr lang="en-US" sz="1050" b="1" dirty="0">
                    <a:solidFill>
                      <a:srgbClr val="FF0000"/>
                    </a:solidFill>
                    <a:latin typeface="Century Gothic" panose="020B0502020202020204" pitchFamily="34" charset="0"/>
                  </a:rPr>
                  <a:t>22</a:t>
                </a:r>
                <a:r>
                  <a:rPr lang="en-US" sz="700" b="1" dirty="0">
                    <a:solidFill>
                      <a:srgbClr val="FF0000"/>
                    </a:solidFill>
                    <a:latin typeface="Century Gothic" panose="020B0502020202020204" pitchFamily="34" charset="0"/>
                  </a:rPr>
                  <a:t>%</a:t>
                </a:r>
                <a:endParaRPr lang="en-US" sz="1050" b="1" dirty="0">
                  <a:solidFill>
                    <a:srgbClr val="FF0000"/>
                  </a:solidFill>
                  <a:latin typeface="Century Gothic" panose="020B0502020202020204" pitchFamily="34" charset="0"/>
                </a:endParaRPr>
              </a:p>
            </p:txBody>
          </p:sp>
        </p:grpSp>
      </p:grpSp>
      <p:grpSp>
        <p:nvGrpSpPr>
          <p:cNvPr id="55" name="Group 54"/>
          <p:cNvGrpSpPr/>
          <p:nvPr/>
        </p:nvGrpSpPr>
        <p:grpSpPr>
          <a:xfrm>
            <a:off x="6078855" y="5277779"/>
            <a:ext cx="761590" cy="673618"/>
            <a:chOff x="6078855" y="5277779"/>
            <a:chExt cx="761590" cy="673618"/>
          </a:xfrm>
        </p:grpSpPr>
        <p:cxnSp>
          <p:nvCxnSpPr>
            <p:cNvPr id="188" name="Straight Connector 187"/>
            <p:cNvCxnSpPr/>
            <p:nvPr/>
          </p:nvCxnSpPr>
          <p:spPr>
            <a:xfrm flipH="1">
              <a:off x="6078855" y="5462428"/>
              <a:ext cx="483290" cy="488969"/>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93" name="Group 192"/>
            <p:cNvGrpSpPr/>
            <p:nvPr/>
          </p:nvGrpSpPr>
          <p:grpSpPr>
            <a:xfrm>
              <a:off x="6415443" y="5277779"/>
              <a:ext cx="425002" cy="267629"/>
              <a:chOff x="8295259" y="4544942"/>
              <a:chExt cx="425002" cy="267629"/>
            </a:xfrm>
          </p:grpSpPr>
          <p:sp>
            <p:nvSpPr>
              <p:cNvPr id="194" name="Oval 193"/>
              <p:cNvSpPr/>
              <p:nvPr/>
            </p:nvSpPr>
            <p:spPr>
              <a:xfrm>
                <a:off x="8361278" y="4549491"/>
                <a:ext cx="263080" cy="263080"/>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95" name="Text Box 1028"/>
              <p:cNvSpPr txBox="1">
                <a:spLocks noChangeArrowheads="1"/>
              </p:cNvSpPr>
              <p:nvPr/>
            </p:nvSpPr>
            <p:spPr bwMode="auto">
              <a:xfrm>
                <a:off x="8295259" y="4544942"/>
                <a:ext cx="425002" cy="261610"/>
              </a:xfrm>
              <a:prstGeom prst="rect">
                <a:avLst/>
              </a:prstGeom>
              <a:noFill/>
              <a:ln w="9525">
                <a:noFill/>
                <a:miter lim="800000"/>
                <a:headEnd/>
                <a:tailEnd/>
              </a:ln>
            </p:spPr>
            <p:txBody>
              <a:bodyPr wrap="square">
                <a:spAutoFit/>
              </a:bodyPr>
              <a:lstStyle/>
              <a:p>
                <a:pPr algn="ctr"/>
                <a:r>
                  <a:rPr lang="en-US" sz="1050" b="1" dirty="0">
                    <a:solidFill>
                      <a:srgbClr val="FF0000"/>
                    </a:solidFill>
                    <a:latin typeface="Century Gothic" panose="020B0502020202020204" pitchFamily="34" charset="0"/>
                  </a:rPr>
                  <a:t>8</a:t>
                </a:r>
                <a:r>
                  <a:rPr lang="en-US" sz="700" b="1" dirty="0">
                    <a:solidFill>
                      <a:srgbClr val="FF0000"/>
                    </a:solidFill>
                    <a:latin typeface="Century Gothic" panose="020B0502020202020204" pitchFamily="34" charset="0"/>
                  </a:rPr>
                  <a:t>%</a:t>
                </a:r>
                <a:endParaRPr lang="en-US" sz="1050" b="1" dirty="0">
                  <a:solidFill>
                    <a:srgbClr val="FF0000"/>
                  </a:solidFill>
                  <a:latin typeface="Century Gothic" panose="020B0502020202020204" pitchFamily="34" charset="0"/>
                </a:endParaRPr>
              </a:p>
            </p:txBody>
          </p:sp>
        </p:grpSp>
      </p:grpSp>
      <p:grpSp>
        <p:nvGrpSpPr>
          <p:cNvPr id="166" name="Group 165"/>
          <p:cNvGrpSpPr/>
          <p:nvPr/>
        </p:nvGrpSpPr>
        <p:grpSpPr>
          <a:xfrm>
            <a:off x="6092696" y="5210456"/>
            <a:ext cx="1131502" cy="720548"/>
            <a:chOff x="6092696" y="5210456"/>
            <a:chExt cx="1131502" cy="720548"/>
          </a:xfrm>
        </p:grpSpPr>
        <p:cxnSp>
          <p:nvCxnSpPr>
            <p:cNvPr id="146" name="Straight Connector 145"/>
            <p:cNvCxnSpPr/>
            <p:nvPr/>
          </p:nvCxnSpPr>
          <p:spPr>
            <a:xfrm flipH="1">
              <a:off x="6092696" y="5432325"/>
              <a:ext cx="712187" cy="498679"/>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02" name="Group 101"/>
            <p:cNvGrpSpPr/>
            <p:nvPr/>
          </p:nvGrpSpPr>
          <p:grpSpPr>
            <a:xfrm>
              <a:off x="6587333" y="5210456"/>
              <a:ext cx="636865" cy="263080"/>
              <a:chOff x="6989098" y="5301879"/>
              <a:chExt cx="636865" cy="263080"/>
            </a:xfrm>
          </p:grpSpPr>
          <p:sp>
            <p:nvSpPr>
              <p:cNvPr id="103" name="Oval 102"/>
              <p:cNvSpPr/>
              <p:nvPr/>
            </p:nvSpPr>
            <p:spPr>
              <a:xfrm>
                <a:off x="7175990" y="5301879"/>
                <a:ext cx="263080" cy="263080"/>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04" name="Text Box 1028"/>
              <p:cNvSpPr txBox="1">
                <a:spLocks noChangeArrowheads="1"/>
              </p:cNvSpPr>
              <p:nvPr/>
            </p:nvSpPr>
            <p:spPr bwMode="auto">
              <a:xfrm>
                <a:off x="6989098" y="5302614"/>
                <a:ext cx="636865"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10</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170" name="Group 169"/>
          <p:cNvGrpSpPr/>
          <p:nvPr/>
        </p:nvGrpSpPr>
        <p:grpSpPr>
          <a:xfrm>
            <a:off x="6073719" y="5519540"/>
            <a:ext cx="722114" cy="431857"/>
            <a:chOff x="6073719" y="5519540"/>
            <a:chExt cx="722114" cy="431857"/>
          </a:xfrm>
        </p:grpSpPr>
        <p:cxnSp>
          <p:nvCxnSpPr>
            <p:cNvPr id="221" name="Straight Connector 220"/>
            <p:cNvCxnSpPr/>
            <p:nvPr/>
          </p:nvCxnSpPr>
          <p:spPr>
            <a:xfrm flipH="1">
              <a:off x="6073719" y="5678649"/>
              <a:ext cx="377525" cy="272748"/>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218" name="Group 217"/>
            <p:cNvGrpSpPr/>
            <p:nvPr/>
          </p:nvGrpSpPr>
          <p:grpSpPr>
            <a:xfrm>
              <a:off x="6158968" y="5519540"/>
              <a:ext cx="636865" cy="263080"/>
              <a:chOff x="6989098" y="5301879"/>
              <a:chExt cx="636865" cy="263080"/>
            </a:xfrm>
          </p:grpSpPr>
          <p:sp>
            <p:nvSpPr>
              <p:cNvPr id="219" name="Oval 218"/>
              <p:cNvSpPr/>
              <p:nvPr/>
            </p:nvSpPr>
            <p:spPr>
              <a:xfrm>
                <a:off x="7175990" y="5301879"/>
                <a:ext cx="263080" cy="263080"/>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0" name="Text Box 1028"/>
              <p:cNvSpPr txBox="1">
                <a:spLocks noChangeArrowheads="1"/>
              </p:cNvSpPr>
              <p:nvPr/>
            </p:nvSpPr>
            <p:spPr bwMode="auto">
              <a:xfrm>
                <a:off x="6989098" y="5302614"/>
                <a:ext cx="636865"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5</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130" name="Group 129"/>
          <p:cNvGrpSpPr/>
          <p:nvPr/>
        </p:nvGrpSpPr>
        <p:grpSpPr>
          <a:xfrm>
            <a:off x="6092697" y="5144446"/>
            <a:ext cx="1588537" cy="786559"/>
            <a:chOff x="6092697" y="5144446"/>
            <a:chExt cx="1588537" cy="786559"/>
          </a:xfrm>
        </p:grpSpPr>
        <p:cxnSp>
          <p:nvCxnSpPr>
            <p:cNvPr id="145" name="Straight Connector 144"/>
            <p:cNvCxnSpPr/>
            <p:nvPr/>
          </p:nvCxnSpPr>
          <p:spPr>
            <a:xfrm flipH="1">
              <a:off x="6092697" y="5346729"/>
              <a:ext cx="1252983" cy="584276"/>
            </a:xfrm>
            <a:prstGeom prst="line">
              <a:avLst/>
            </a:prstGeom>
            <a:ln w="952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05" name="Group 104"/>
            <p:cNvGrpSpPr/>
            <p:nvPr/>
          </p:nvGrpSpPr>
          <p:grpSpPr>
            <a:xfrm>
              <a:off x="7256232" y="5144446"/>
              <a:ext cx="425002" cy="269965"/>
              <a:chOff x="8074603" y="4927386"/>
              <a:chExt cx="425002" cy="269965"/>
            </a:xfrm>
          </p:grpSpPr>
          <p:sp>
            <p:nvSpPr>
              <p:cNvPr id="106" name="Oval 105"/>
              <p:cNvSpPr/>
              <p:nvPr/>
            </p:nvSpPr>
            <p:spPr>
              <a:xfrm>
                <a:off x="8151754" y="4934271"/>
                <a:ext cx="263080" cy="263080"/>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07" name="Text Box 1028"/>
              <p:cNvSpPr txBox="1">
                <a:spLocks noChangeArrowheads="1"/>
              </p:cNvSpPr>
              <p:nvPr/>
            </p:nvSpPr>
            <p:spPr bwMode="auto">
              <a:xfrm>
                <a:off x="8074603" y="4927386"/>
                <a:ext cx="425002" cy="261610"/>
              </a:xfrm>
              <a:prstGeom prst="rect">
                <a:avLst/>
              </a:prstGeom>
              <a:noFill/>
              <a:ln w="9525">
                <a:noFill/>
                <a:miter lim="800000"/>
                <a:headEnd/>
                <a:tailEnd/>
              </a:ln>
            </p:spPr>
            <p:txBody>
              <a:bodyPr wrap="square">
                <a:spAutoFit/>
              </a:bodyPr>
              <a:lstStyle/>
              <a:p>
                <a:pPr algn="ctr"/>
                <a:r>
                  <a:rPr lang="en-US" sz="1050" b="1" dirty="0">
                    <a:solidFill>
                      <a:srgbClr val="FF0000"/>
                    </a:solidFill>
                    <a:latin typeface="Century Gothic" panose="020B0502020202020204" pitchFamily="34" charset="0"/>
                  </a:rPr>
                  <a:t>16</a:t>
                </a:r>
                <a:r>
                  <a:rPr lang="en-US" sz="700" b="1" dirty="0">
                    <a:solidFill>
                      <a:srgbClr val="FF0000"/>
                    </a:solidFill>
                    <a:latin typeface="Century Gothic" panose="020B0502020202020204" pitchFamily="34" charset="0"/>
                  </a:rPr>
                  <a:t>%</a:t>
                </a:r>
                <a:endParaRPr lang="en-US" sz="1050" b="1" dirty="0">
                  <a:solidFill>
                    <a:srgbClr val="FF0000"/>
                  </a:solidFill>
                  <a:latin typeface="Century Gothic" panose="020B0502020202020204" pitchFamily="34" charset="0"/>
                </a:endParaRPr>
              </a:p>
            </p:txBody>
          </p:sp>
        </p:grpSp>
      </p:grpSp>
      <p:grpSp>
        <p:nvGrpSpPr>
          <p:cNvPr id="129" name="Group 128"/>
          <p:cNvGrpSpPr/>
          <p:nvPr/>
        </p:nvGrpSpPr>
        <p:grpSpPr>
          <a:xfrm>
            <a:off x="6081809" y="5504734"/>
            <a:ext cx="835586" cy="437920"/>
            <a:chOff x="6081809" y="5504734"/>
            <a:chExt cx="835586" cy="437920"/>
          </a:xfrm>
        </p:grpSpPr>
        <p:cxnSp>
          <p:nvCxnSpPr>
            <p:cNvPr id="210" name="Straight Connector 209"/>
            <p:cNvCxnSpPr/>
            <p:nvPr/>
          </p:nvCxnSpPr>
          <p:spPr>
            <a:xfrm flipH="1">
              <a:off x="6081809" y="5634570"/>
              <a:ext cx="645045" cy="308084"/>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213" name="Group 212"/>
            <p:cNvGrpSpPr/>
            <p:nvPr/>
          </p:nvGrpSpPr>
          <p:grpSpPr>
            <a:xfrm>
              <a:off x="6492393" y="5504734"/>
              <a:ext cx="425002" cy="269965"/>
              <a:chOff x="8074603" y="4927386"/>
              <a:chExt cx="425002" cy="269965"/>
            </a:xfrm>
          </p:grpSpPr>
          <p:sp>
            <p:nvSpPr>
              <p:cNvPr id="214" name="Oval 213"/>
              <p:cNvSpPr/>
              <p:nvPr/>
            </p:nvSpPr>
            <p:spPr>
              <a:xfrm>
                <a:off x="8151754" y="4934271"/>
                <a:ext cx="263080" cy="263080"/>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5" name="Text Box 1028"/>
              <p:cNvSpPr txBox="1">
                <a:spLocks noChangeArrowheads="1"/>
              </p:cNvSpPr>
              <p:nvPr/>
            </p:nvSpPr>
            <p:spPr bwMode="auto">
              <a:xfrm>
                <a:off x="8074603" y="4927386"/>
                <a:ext cx="425002" cy="261610"/>
              </a:xfrm>
              <a:prstGeom prst="rect">
                <a:avLst/>
              </a:prstGeom>
              <a:noFill/>
              <a:ln w="9525">
                <a:noFill/>
                <a:miter lim="800000"/>
                <a:headEnd/>
                <a:tailEnd/>
              </a:ln>
            </p:spPr>
            <p:txBody>
              <a:bodyPr wrap="square">
                <a:spAutoFit/>
              </a:bodyPr>
              <a:lstStyle/>
              <a:p>
                <a:pPr algn="ctr"/>
                <a:r>
                  <a:rPr lang="en-US" sz="1050" b="1" dirty="0">
                    <a:solidFill>
                      <a:srgbClr val="FF0000"/>
                    </a:solidFill>
                    <a:latin typeface="Century Gothic" panose="020B0502020202020204" pitchFamily="34" charset="0"/>
                  </a:rPr>
                  <a:t>7</a:t>
                </a:r>
                <a:r>
                  <a:rPr lang="en-US" sz="700" b="1" dirty="0">
                    <a:solidFill>
                      <a:srgbClr val="FF0000"/>
                    </a:solidFill>
                    <a:latin typeface="Century Gothic" panose="020B0502020202020204" pitchFamily="34" charset="0"/>
                  </a:rPr>
                  <a:t>%</a:t>
                </a:r>
                <a:endParaRPr lang="en-US" sz="1050" b="1" dirty="0">
                  <a:solidFill>
                    <a:srgbClr val="FF0000"/>
                  </a:solidFill>
                  <a:latin typeface="Century Gothic" panose="020B0502020202020204" pitchFamily="34" charset="0"/>
                </a:endParaRPr>
              </a:p>
            </p:txBody>
          </p:sp>
        </p:grpSp>
      </p:grpSp>
      <p:grpSp>
        <p:nvGrpSpPr>
          <p:cNvPr id="229" name="Group 228"/>
          <p:cNvGrpSpPr/>
          <p:nvPr/>
        </p:nvGrpSpPr>
        <p:grpSpPr>
          <a:xfrm>
            <a:off x="187938" y="1167379"/>
            <a:ext cx="1247907" cy="1003660"/>
            <a:chOff x="187938" y="1167379"/>
            <a:chExt cx="1247907" cy="1003660"/>
          </a:xfrm>
        </p:grpSpPr>
        <p:cxnSp>
          <p:nvCxnSpPr>
            <p:cNvPr id="243" name="Straight Connector 242"/>
            <p:cNvCxnSpPr/>
            <p:nvPr/>
          </p:nvCxnSpPr>
          <p:spPr>
            <a:xfrm flipH="1" flipV="1">
              <a:off x="590181" y="1517875"/>
              <a:ext cx="845664" cy="653164"/>
            </a:xfrm>
            <a:prstGeom prst="line">
              <a:avLst/>
            </a:prstGeom>
            <a:ln w="9525">
              <a:solidFill>
                <a:srgbClr val="006699"/>
              </a:solidFill>
            </a:ln>
          </p:spPr>
          <p:style>
            <a:lnRef idx="1">
              <a:schemeClr val="accent1"/>
            </a:lnRef>
            <a:fillRef idx="0">
              <a:schemeClr val="accent1"/>
            </a:fillRef>
            <a:effectRef idx="0">
              <a:schemeClr val="accent1"/>
            </a:effectRef>
            <a:fontRef idx="minor">
              <a:schemeClr val="tx1"/>
            </a:fontRef>
          </p:style>
        </p:cxnSp>
        <p:sp>
          <p:nvSpPr>
            <p:cNvPr id="245" name="Oval 244"/>
            <p:cNvSpPr/>
            <p:nvPr/>
          </p:nvSpPr>
          <p:spPr>
            <a:xfrm>
              <a:off x="234263" y="1167379"/>
              <a:ext cx="420018" cy="420018"/>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8" name="Straight Connector 7"/>
            <p:cNvCxnSpPr/>
            <p:nvPr/>
          </p:nvCxnSpPr>
          <p:spPr>
            <a:xfrm flipH="1" flipV="1">
              <a:off x="1080655" y="1896701"/>
              <a:ext cx="355190" cy="274337"/>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sp>
          <p:nvSpPr>
            <p:cNvPr id="240" name="Oval 239"/>
            <p:cNvSpPr/>
            <p:nvPr/>
          </p:nvSpPr>
          <p:spPr>
            <a:xfrm>
              <a:off x="753344" y="1587428"/>
              <a:ext cx="420018" cy="420018"/>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96" name="Text Box 1028"/>
            <p:cNvSpPr txBox="1">
              <a:spLocks noChangeArrowheads="1"/>
            </p:cNvSpPr>
            <p:nvPr/>
          </p:nvSpPr>
          <p:spPr bwMode="auto">
            <a:xfrm rot="2201664">
              <a:off x="707019" y="1669990"/>
              <a:ext cx="531920" cy="276999"/>
            </a:xfrm>
            <a:prstGeom prst="rect">
              <a:avLst/>
            </a:prstGeom>
            <a:noFill/>
            <a:ln w="9525">
              <a:noFill/>
              <a:miter lim="800000"/>
              <a:headEnd/>
              <a:tailEnd/>
            </a:ln>
          </p:spPr>
          <p:txBody>
            <a:bodyPr wrap="square">
              <a:spAutoFit/>
            </a:bodyPr>
            <a:lstStyle/>
            <a:p>
              <a:pPr algn="ctr"/>
              <a:r>
                <a:rPr lang="en-US" sz="1200" b="1" dirty="0">
                  <a:solidFill>
                    <a:srgbClr val="006699"/>
                  </a:solidFill>
                  <a:latin typeface="Century Gothic" panose="020B0502020202020204" pitchFamily="34" charset="0"/>
                </a:rPr>
                <a:t>F18+</a:t>
              </a:r>
            </a:p>
          </p:txBody>
        </p:sp>
        <p:sp>
          <p:nvSpPr>
            <p:cNvPr id="246" name="Text Box 1028"/>
            <p:cNvSpPr txBox="1">
              <a:spLocks noChangeArrowheads="1"/>
            </p:cNvSpPr>
            <p:nvPr/>
          </p:nvSpPr>
          <p:spPr bwMode="auto">
            <a:xfrm rot="2201664">
              <a:off x="187938" y="1249941"/>
              <a:ext cx="531920" cy="276999"/>
            </a:xfrm>
            <a:prstGeom prst="rect">
              <a:avLst/>
            </a:prstGeom>
            <a:noFill/>
            <a:ln w="9525">
              <a:noFill/>
              <a:miter lim="800000"/>
              <a:headEnd/>
              <a:tailEnd/>
            </a:ln>
          </p:spPr>
          <p:txBody>
            <a:bodyPr wrap="square">
              <a:spAutoFit/>
            </a:bodyPr>
            <a:lstStyle/>
            <a:p>
              <a:pPr algn="ctr"/>
              <a:r>
                <a:rPr lang="en-US" sz="1200" b="1" dirty="0">
                  <a:solidFill>
                    <a:srgbClr val="006699"/>
                  </a:solidFill>
                  <a:latin typeface="Century Gothic" panose="020B0502020202020204" pitchFamily="34" charset="0"/>
                </a:rPr>
                <a:t>T18+</a:t>
              </a:r>
            </a:p>
          </p:txBody>
        </p:sp>
      </p:grpSp>
      <p:grpSp>
        <p:nvGrpSpPr>
          <p:cNvPr id="230" name="Group 229"/>
          <p:cNvGrpSpPr/>
          <p:nvPr/>
        </p:nvGrpSpPr>
        <p:grpSpPr>
          <a:xfrm>
            <a:off x="471261" y="741315"/>
            <a:ext cx="1525407" cy="1302710"/>
            <a:chOff x="471261" y="741315"/>
            <a:chExt cx="1525407" cy="1302710"/>
          </a:xfrm>
        </p:grpSpPr>
        <p:cxnSp>
          <p:nvCxnSpPr>
            <p:cNvPr id="249" name="Straight Connector 248"/>
            <p:cNvCxnSpPr/>
            <p:nvPr/>
          </p:nvCxnSpPr>
          <p:spPr>
            <a:xfrm flipH="1" flipV="1">
              <a:off x="848832" y="1056347"/>
              <a:ext cx="1038491" cy="987678"/>
            </a:xfrm>
            <a:prstGeom prst="line">
              <a:avLst/>
            </a:prstGeom>
            <a:ln w="9525">
              <a:solidFill>
                <a:srgbClr val="E50611"/>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rot="18813807" flipH="1" flipV="1">
              <a:off x="1637288" y="1449520"/>
              <a:ext cx="178" cy="718582"/>
            </a:xfrm>
            <a:prstGeom prst="line">
              <a:avLst/>
            </a:prstGeom>
            <a:ln w="38100">
              <a:solidFill>
                <a:srgbClr val="E50611"/>
              </a:solidFill>
            </a:ln>
          </p:spPr>
          <p:style>
            <a:lnRef idx="1">
              <a:schemeClr val="accent1"/>
            </a:lnRef>
            <a:fillRef idx="0">
              <a:schemeClr val="accent1"/>
            </a:fillRef>
            <a:effectRef idx="0">
              <a:schemeClr val="accent1"/>
            </a:effectRef>
            <a:fontRef idx="minor">
              <a:schemeClr val="tx1"/>
            </a:fontRef>
          </p:style>
        </p:cxnSp>
        <p:sp>
          <p:nvSpPr>
            <p:cNvPr id="248" name="Oval 247"/>
            <p:cNvSpPr/>
            <p:nvPr/>
          </p:nvSpPr>
          <p:spPr>
            <a:xfrm>
              <a:off x="1027884" y="1202171"/>
              <a:ext cx="420018" cy="420018"/>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98" name="Text Box 1028"/>
            <p:cNvSpPr txBox="1">
              <a:spLocks noChangeArrowheads="1"/>
            </p:cNvSpPr>
            <p:nvPr/>
          </p:nvSpPr>
          <p:spPr bwMode="auto">
            <a:xfrm rot="2639295">
              <a:off x="950881" y="1296764"/>
              <a:ext cx="550213" cy="230832"/>
            </a:xfrm>
            <a:prstGeom prst="rect">
              <a:avLst/>
            </a:prstGeom>
            <a:noFill/>
            <a:ln w="9525">
              <a:noFill/>
              <a:miter lim="800000"/>
              <a:headEnd/>
              <a:tailEnd/>
            </a:ln>
          </p:spPr>
          <p:txBody>
            <a:bodyPr wrap="square">
              <a:spAutoFit/>
            </a:bodyPr>
            <a:lstStyle/>
            <a:p>
              <a:pPr algn="ctr"/>
              <a:r>
                <a:rPr lang="en-US" sz="900" b="1" dirty="0">
                  <a:solidFill>
                    <a:srgbClr val="E50611"/>
                  </a:solidFill>
                  <a:latin typeface="Century Gothic" panose="020B0502020202020204" pitchFamily="34" charset="0"/>
                </a:rPr>
                <a:t>F18-34</a:t>
              </a:r>
            </a:p>
          </p:txBody>
        </p:sp>
        <p:grpSp>
          <p:nvGrpSpPr>
            <p:cNvPr id="225" name="Group 224"/>
            <p:cNvGrpSpPr/>
            <p:nvPr/>
          </p:nvGrpSpPr>
          <p:grpSpPr>
            <a:xfrm>
              <a:off x="471261" y="741315"/>
              <a:ext cx="550213" cy="420018"/>
              <a:chOff x="1764542" y="773811"/>
              <a:chExt cx="550213" cy="420018"/>
            </a:xfrm>
          </p:grpSpPr>
          <p:sp>
            <p:nvSpPr>
              <p:cNvPr id="251" name="Oval 250"/>
              <p:cNvSpPr/>
              <p:nvPr/>
            </p:nvSpPr>
            <p:spPr>
              <a:xfrm>
                <a:off x="1841545" y="773811"/>
                <a:ext cx="420018" cy="420018"/>
              </a:xfrm>
              <a:prstGeom prst="ellipse">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2" name="Text Box 1028"/>
              <p:cNvSpPr txBox="1">
                <a:spLocks noChangeArrowheads="1"/>
              </p:cNvSpPr>
              <p:nvPr/>
            </p:nvSpPr>
            <p:spPr bwMode="auto">
              <a:xfrm rot="2639295">
                <a:off x="1764542" y="868404"/>
                <a:ext cx="550213" cy="230832"/>
              </a:xfrm>
              <a:prstGeom prst="rect">
                <a:avLst/>
              </a:prstGeom>
              <a:noFill/>
              <a:ln w="9525">
                <a:noFill/>
                <a:miter lim="800000"/>
                <a:headEnd/>
                <a:tailEnd/>
              </a:ln>
            </p:spPr>
            <p:txBody>
              <a:bodyPr wrap="square">
                <a:spAutoFit/>
              </a:bodyPr>
              <a:lstStyle/>
              <a:p>
                <a:pPr algn="ctr"/>
                <a:r>
                  <a:rPr lang="en-US" sz="900" b="1" dirty="0">
                    <a:solidFill>
                      <a:srgbClr val="E50611"/>
                    </a:solidFill>
                    <a:latin typeface="Century Gothic" panose="020B0502020202020204" pitchFamily="34" charset="0"/>
                  </a:rPr>
                  <a:t>T18-34</a:t>
                </a:r>
              </a:p>
            </p:txBody>
          </p:sp>
        </p:grpSp>
      </p:grpSp>
    </p:spTree>
    <p:extLst>
      <p:ext uri="{BB962C8B-B14F-4D97-AF65-F5344CB8AC3E}">
        <p14:creationId xmlns:p14="http://schemas.microsoft.com/office/powerpoint/2010/main" val="27810737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186"/>
                                        </p:tgtEl>
                                        <p:attrNameLst>
                                          <p:attrName>style.visibility</p:attrName>
                                        </p:attrNameLst>
                                      </p:cBhvr>
                                      <p:to>
                                        <p:strVal val="visible"/>
                                      </p:to>
                                    </p:set>
                                    <p:animEffect transition="in" filter="fade">
                                      <p:cBhvr>
                                        <p:cTn id="7" dur="500"/>
                                        <p:tgtEl>
                                          <p:spTgt spid="186"/>
                                        </p:tgtEl>
                                      </p:cBhvr>
                                    </p:animEffect>
                                  </p:childTnLst>
                                </p:cTn>
                              </p:par>
                            </p:childTnLst>
                          </p:cTn>
                        </p:par>
                        <p:par>
                          <p:cTn id="8" fill="hold">
                            <p:stCondLst>
                              <p:cond delay="1000"/>
                            </p:stCondLst>
                            <p:childTnLst>
                              <p:par>
                                <p:cTn id="9" presetID="1" presetClass="entr" presetSubtype="0" fill="hold" nodeType="afterEffect">
                                  <p:stCondLst>
                                    <p:cond delay="500"/>
                                  </p:stCondLst>
                                  <p:childTnLst>
                                    <p:set>
                                      <p:cBhvr>
                                        <p:cTn id="10" dur="1" fill="hold">
                                          <p:stCondLst>
                                            <p:cond delay="0"/>
                                          </p:stCondLst>
                                        </p:cTn>
                                        <p:tgtEl>
                                          <p:spTgt spid="20"/>
                                        </p:tgtEl>
                                        <p:attrNameLst>
                                          <p:attrName>style.visibility</p:attrName>
                                        </p:attrNameLst>
                                      </p:cBhvr>
                                      <p:to>
                                        <p:strVal val="visible"/>
                                      </p:to>
                                    </p:set>
                                  </p:childTnLst>
                                </p:cTn>
                              </p:par>
                            </p:childTnLst>
                          </p:cTn>
                        </p:par>
                        <p:par>
                          <p:cTn id="11" fill="hold">
                            <p:stCondLst>
                              <p:cond delay="1500"/>
                            </p:stCondLst>
                            <p:childTnLst>
                              <p:par>
                                <p:cTn id="12" presetID="22" presetClass="entr" presetSubtype="2" fill="hold" nodeType="afterEffect">
                                  <p:stCondLst>
                                    <p:cond delay="0"/>
                                  </p:stCondLst>
                                  <p:childTnLst>
                                    <p:set>
                                      <p:cBhvr>
                                        <p:cTn id="13" dur="1" fill="hold">
                                          <p:stCondLst>
                                            <p:cond delay="0"/>
                                          </p:stCondLst>
                                        </p:cTn>
                                        <p:tgtEl>
                                          <p:spTgt spid="2062"/>
                                        </p:tgtEl>
                                        <p:attrNameLst>
                                          <p:attrName>style.visibility</p:attrName>
                                        </p:attrNameLst>
                                      </p:cBhvr>
                                      <p:to>
                                        <p:strVal val="visible"/>
                                      </p:to>
                                    </p:set>
                                    <p:animEffect transition="in" filter="wipe(right)">
                                      <p:cBhvr>
                                        <p:cTn id="14" dur="500"/>
                                        <p:tgtEl>
                                          <p:spTgt spid="2062"/>
                                        </p:tgtEl>
                                      </p:cBhvr>
                                    </p:animEffect>
                                  </p:childTnLst>
                                </p:cTn>
                              </p:par>
                            </p:childTnLst>
                          </p:cTn>
                        </p:par>
                        <p:par>
                          <p:cTn id="15" fill="hold">
                            <p:stCondLst>
                              <p:cond delay="2000"/>
                            </p:stCondLst>
                            <p:childTnLst>
                              <p:par>
                                <p:cTn id="16" presetID="22" presetClass="entr" presetSubtype="2" fill="hold" nodeType="afterEffect">
                                  <p:stCondLst>
                                    <p:cond delay="0"/>
                                  </p:stCondLst>
                                  <p:childTnLst>
                                    <p:set>
                                      <p:cBhvr>
                                        <p:cTn id="17" dur="1" fill="hold">
                                          <p:stCondLst>
                                            <p:cond delay="0"/>
                                          </p:stCondLst>
                                        </p:cTn>
                                        <p:tgtEl>
                                          <p:spTgt spid="2063"/>
                                        </p:tgtEl>
                                        <p:attrNameLst>
                                          <p:attrName>style.visibility</p:attrName>
                                        </p:attrNameLst>
                                      </p:cBhvr>
                                      <p:to>
                                        <p:strVal val="visible"/>
                                      </p:to>
                                    </p:set>
                                    <p:animEffect transition="in" filter="wipe(right)">
                                      <p:cBhvr>
                                        <p:cTn id="18" dur="500"/>
                                        <p:tgtEl>
                                          <p:spTgt spid="2063"/>
                                        </p:tgtEl>
                                      </p:cBhvr>
                                    </p:animEffect>
                                  </p:childTnLst>
                                </p:cTn>
                              </p:par>
                            </p:childTnLst>
                          </p:cTn>
                        </p:par>
                        <p:par>
                          <p:cTn id="19" fill="hold">
                            <p:stCondLst>
                              <p:cond delay="2500"/>
                            </p:stCondLst>
                            <p:childTnLst>
                              <p:par>
                                <p:cTn id="20" presetID="22" presetClass="entr" presetSubtype="2" fill="hold" nodeType="afterEffect">
                                  <p:stCondLst>
                                    <p:cond delay="0"/>
                                  </p:stCondLst>
                                  <p:childTnLst>
                                    <p:set>
                                      <p:cBhvr>
                                        <p:cTn id="21" dur="1" fill="hold">
                                          <p:stCondLst>
                                            <p:cond delay="0"/>
                                          </p:stCondLst>
                                        </p:cTn>
                                        <p:tgtEl>
                                          <p:spTgt spid="2066"/>
                                        </p:tgtEl>
                                        <p:attrNameLst>
                                          <p:attrName>style.visibility</p:attrName>
                                        </p:attrNameLst>
                                      </p:cBhvr>
                                      <p:to>
                                        <p:strVal val="visible"/>
                                      </p:to>
                                    </p:set>
                                    <p:animEffect transition="in" filter="wipe(right)">
                                      <p:cBhvr>
                                        <p:cTn id="22" dur="500"/>
                                        <p:tgtEl>
                                          <p:spTgt spid="2066"/>
                                        </p:tgtEl>
                                      </p:cBhvr>
                                    </p:animEffect>
                                  </p:childTnLst>
                                </p:cTn>
                              </p:par>
                            </p:childTnLst>
                          </p:cTn>
                        </p:par>
                        <p:par>
                          <p:cTn id="23" fill="hold">
                            <p:stCondLst>
                              <p:cond delay="3000"/>
                            </p:stCondLst>
                            <p:childTnLst>
                              <p:par>
                                <p:cTn id="24" presetID="22" presetClass="entr" presetSubtype="2" fill="hold" nodeType="afterEffect">
                                  <p:stCondLst>
                                    <p:cond delay="0"/>
                                  </p:stCondLst>
                                  <p:childTnLst>
                                    <p:set>
                                      <p:cBhvr>
                                        <p:cTn id="25" dur="1" fill="hold">
                                          <p:stCondLst>
                                            <p:cond delay="0"/>
                                          </p:stCondLst>
                                        </p:cTn>
                                        <p:tgtEl>
                                          <p:spTgt spid="2067"/>
                                        </p:tgtEl>
                                        <p:attrNameLst>
                                          <p:attrName>style.visibility</p:attrName>
                                        </p:attrNameLst>
                                      </p:cBhvr>
                                      <p:to>
                                        <p:strVal val="visible"/>
                                      </p:to>
                                    </p:set>
                                    <p:animEffect transition="in" filter="wipe(right)">
                                      <p:cBhvr>
                                        <p:cTn id="26" dur="500"/>
                                        <p:tgtEl>
                                          <p:spTgt spid="2067"/>
                                        </p:tgtEl>
                                      </p:cBhvr>
                                    </p:animEffect>
                                  </p:childTnLst>
                                </p:cTn>
                              </p:par>
                            </p:childTnLst>
                          </p:cTn>
                        </p:par>
                        <p:par>
                          <p:cTn id="27" fill="hold">
                            <p:stCondLst>
                              <p:cond delay="3500"/>
                            </p:stCondLst>
                            <p:childTnLst>
                              <p:par>
                                <p:cTn id="28" presetID="22" presetClass="entr" presetSubtype="2" fill="hold" nodeType="afterEffect">
                                  <p:stCondLst>
                                    <p:cond delay="0"/>
                                  </p:stCondLst>
                                  <p:childTnLst>
                                    <p:set>
                                      <p:cBhvr>
                                        <p:cTn id="29" dur="1" fill="hold">
                                          <p:stCondLst>
                                            <p:cond delay="0"/>
                                          </p:stCondLst>
                                        </p:cTn>
                                        <p:tgtEl>
                                          <p:spTgt spid="2068"/>
                                        </p:tgtEl>
                                        <p:attrNameLst>
                                          <p:attrName>style.visibility</p:attrName>
                                        </p:attrNameLst>
                                      </p:cBhvr>
                                      <p:to>
                                        <p:strVal val="visible"/>
                                      </p:to>
                                    </p:set>
                                    <p:animEffect transition="in" filter="wipe(right)">
                                      <p:cBhvr>
                                        <p:cTn id="30" dur="500"/>
                                        <p:tgtEl>
                                          <p:spTgt spid="2068"/>
                                        </p:tgtEl>
                                      </p:cBhvr>
                                    </p:animEffect>
                                  </p:childTnLst>
                                </p:cTn>
                              </p:par>
                            </p:childTnLst>
                          </p:cTn>
                        </p:par>
                        <p:par>
                          <p:cTn id="31" fill="hold">
                            <p:stCondLst>
                              <p:cond delay="4000"/>
                            </p:stCondLst>
                            <p:childTnLst>
                              <p:par>
                                <p:cTn id="32" presetID="22" presetClass="entr" presetSubtype="2" fill="hold" nodeType="afterEffect">
                                  <p:stCondLst>
                                    <p:cond delay="0"/>
                                  </p:stCondLst>
                                  <p:childTnLst>
                                    <p:set>
                                      <p:cBhvr>
                                        <p:cTn id="33" dur="1" fill="hold">
                                          <p:stCondLst>
                                            <p:cond delay="0"/>
                                          </p:stCondLst>
                                        </p:cTn>
                                        <p:tgtEl>
                                          <p:spTgt spid="229"/>
                                        </p:tgtEl>
                                        <p:attrNameLst>
                                          <p:attrName>style.visibility</p:attrName>
                                        </p:attrNameLst>
                                      </p:cBhvr>
                                      <p:to>
                                        <p:strVal val="visible"/>
                                      </p:to>
                                    </p:set>
                                    <p:animEffect transition="in" filter="wipe(right)">
                                      <p:cBhvr>
                                        <p:cTn id="34" dur="1000"/>
                                        <p:tgtEl>
                                          <p:spTgt spid="229"/>
                                        </p:tgtEl>
                                      </p:cBhvr>
                                    </p:animEffect>
                                  </p:childTnLst>
                                </p:cTn>
                              </p:par>
                            </p:childTnLst>
                          </p:cTn>
                        </p:par>
                        <p:par>
                          <p:cTn id="35" fill="hold">
                            <p:stCondLst>
                              <p:cond delay="5000"/>
                            </p:stCondLst>
                            <p:childTnLst>
                              <p:par>
                                <p:cTn id="36" presetID="22" presetClass="entr" presetSubtype="2" fill="hold" nodeType="afterEffect">
                                  <p:stCondLst>
                                    <p:cond delay="0"/>
                                  </p:stCondLst>
                                  <p:childTnLst>
                                    <p:set>
                                      <p:cBhvr>
                                        <p:cTn id="37" dur="1" fill="hold">
                                          <p:stCondLst>
                                            <p:cond delay="0"/>
                                          </p:stCondLst>
                                        </p:cTn>
                                        <p:tgtEl>
                                          <p:spTgt spid="230"/>
                                        </p:tgtEl>
                                        <p:attrNameLst>
                                          <p:attrName>style.visibility</p:attrName>
                                        </p:attrNameLst>
                                      </p:cBhvr>
                                      <p:to>
                                        <p:strVal val="visible"/>
                                      </p:to>
                                    </p:set>
                                    <p:animEffect transition="in" filter="wipe(right)">
                                      <p:cBhvr>
                                        <p:cTn id="38" dur="1000"/>
                                        <p:tgtEl>
                                          <p:spTgt spid="230"/>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2065"/>
                                        </p:tgtEl>
                                        <p:attrNameLst>
                                          <p:attrName>style.visibility</p:attrName>
                                        </p:attrNameLst>
                                      </p:cBhvr>
                                      <p:to>
                                        <p:strVal val="visible"/>
                                      </p:to>
                                    </p:set>
                                    <p:animEffect transition="in" filter="fade">
                                      <p:cBhvr>
                                        <p:cTn id="43" dur="500"/>
                                        <p:tgtEl>
                                          <p:spTgt spid="2065"/>
                                        </p:tgtEl>
                                      </p:cBhvr>
                                    </p:animEffect>
                                  </p:childTnLst>
                                </p:cTn>
                              </p:par>
                            </p:childTnLst>
                          </p:cTn>
                        </p:par>
                        <p:par>
                          <p:cTn id="44" fill="hold">
                            <p:stCondLst>
                              <p:cond delay="500"/>
                            </p:stCondLst>
                            <p:childTnLst>
                              <p:par>
                                <p:cTn id="45" presetID="10" presetClass="entr" presetSubtype="0" fill="hold" grpId="0" nodeType="afterEffect">
                                  <p:stCondLst>
                                    <p:cond delay="0"/>
                                  </p:stCondLst>
                                  <p:childTnLst>
                                    <p:set>
                                      <p:cBhvr>
                                        <p:cTn id="46" dur="1" fill="hold">
                                          <p:stCondLst>
                                            <p:cond delay="0"/>
                                          </p:stCondLst>
                                        </p:cTn>
                                        <p:tgtEl>
                                          <p:spTgt spid="156"/>
                                        </p:tgtEl>
                                        <p:attrNameLst>
                                          <p:attrName>style.visibility</p:attrName>
                                        </p:attrNameLst>
                                      </p:cBhvr>
                                      <p:to>
                                        <p:strVal val="visible"/>
                                      </p:to>
                                    </p:set>
                                    <p:animEffect transition="in" filter="fade">
                                      <p:cBhvr>
                                        <p:cTn id="47" dur="500"/>
                                        <p:tgtEl>
                                          <p:spTgt spid="156"/>
                                        </p:tgtEl>
                                      </p:cBhvr>
                                    </p:animEffect>
                                  </p:childTnLst>
                                </p:cTn>
                              </p:par>
                            </p:childTnLst>
                          </p:cTn>
                        </p:par>
                        <p:par>
                          <p:cTn id="48" fill="hold">
                            <p:stCondLst>
                              <p:cond delay="1000"/>
                            </p:stCondLst>
                            <p:childTnLst>
                              <p:par>
                                <p:cTn id="49" presetID="10" presetClass="entr" presetSubtype="0" fill="hold" grpId="0" nodeType="afterEffect">
                                  <p:stCondLst>
                                    <p:cond delay="0"/>
                                  </p:stCondLst>
                                  <p:childTnLst>
                                    <p:set>
                                      <p:cBhvr>
                                        <p:cTn id="50" dur="1" fill="hold">
                                          <p:stCondLst>
                                            <p:cond delay="0"/>
                                          </p:stCondLst>
                                        </p:cTn>
                                        <p:tgtEl>
                                          <p:spTgt spid="33"/>
                                        </p:tgtEl>
                                        <p:attrNameLst>
                                          <p:attrName>style.visibility</p:attrName>
                                        </p:attrNameLst>
                                      </p:cBhvr>
                                      <p:to>
                                        <p:strVal val="visible"/>
                                      </p:to>
                                    </p:set>
                                    <p:animEffect transition="in" filter="fade">
                                      <p:cBhvr>
                                        <p:cTn id="51" dur="500"/>
                                        <p:tgtEl>
                                          <p:spTgt spid="33"/>
                                        </p:tgtEl>
                                      </p:cBhvr>
                                    </p:animEffect>
                                  </p:childTnLst>
                                </p:cTn>
                              </p:par>
                            </p:childTnLst>
                          </p:cTn>
                        </p:par>
                        <p:par>
                          <p:cTn id="52" fill="hold">
                            <p:stCondLst>
                              <p:cond delay="1500"/>
                            </p:stCondLst>
                            <p:childTnLst>
                              <p:par>
                                <p:cTn id="53" presetID="10" presetClass="entr" presetSubtype="0" fill="hold" grpId="0" nodeType="afterEffect">
                                  <p:stCondLst>
                                    <p:cond delay="0"/>
                                  </p:stCondLst>
                                  <p:childTnLst>
                                    <p:set>
                                      <p:cBhvr>
                                        <p:cTn id="54" dur="1" fill="hold">
                                          <p:stCondLst>
                                            <p:cond delay="0"/>
                                          </p:stCondLst>
                                        </p:cTn>
                                        <p:tgtEl>
                                          <p:spTgt spid="49"/>
                                        </p:tgtEl>
                                        <p:attrNameLst>
                                          <p:attrName>style.visibility</p:attrName>
                                        </p:attrNameLst>
                                      </p:cBhvr>
                                      <p:to>
                                        <p:strVal val="visible"/>
                                      </p:to>
                                    </p:set>
                                    <p:animEffect transition="in" filter="fade">
                                      <p:cBhvr>
                                        <p:cTn id="55" dur="500"/>
                                        <p:tgtEl>
                                          <p:spTgt spid="49"/>
                                        </p:tgtEl>
                                      </p:cBhvr>
                                    </p:animEffect>
                                  </p:childTnLst>
                                </p:cTn>
                              </p:par>
                            </p:childTnLst>
                          </p:cTn>
                        </p:par>
                        <p:par>
                          <p:cTn id="56" fill="hold">
                            <p:stCondLst>
                              <p:cond delay="2000"/>
                            </p:stCondLst>
                            <p:childTnLst>
                              <p:par>
                                <p:cTn id="57" presetID="10" presetClass="entr" presetSubtype="0" fill="hold" grpId="0" nodeType="afterEffect">
                                  <p:stCondLst>
                                    <p:cond delay="0"/>
                                  </p:stCondLst>
                                  <p:childTnLst>
                                    <p:set>
                                      <p:cBhvr>
                                        <p:cTn id="58" dur="1" fill="hold">
                                          <p:stCondLst>
                                            <p:cond delay="0"/>
                                          </p:stCondLst>
                                        </p:cTn>
                                        <p:tgtEl>
                                          <p:spTgt spid="50"/>
                                        </p:tgtEl>
                                        <p:attrNameLst>
                                          <p:attrName>style.visibility</p:attrName>
                                        </p:attrNameLst>
                                      </p:cBhvr>
                                      <p:to>
                                        <p:strVal val="visible"/>
                                      </p:to>
                                    </p:set>
                                    <p:animEffect transition="in" filter="fade">
                                      <p:cBhvr>
                                        <p:cTn id="59" dur="500"/>
                                        <p:tgtEl>
                                          <p:spTgt spid="50"/>
                                        </p:tgtEl>
                                      </p:cBhvr>
                                    </p:animEffect>
                                  </p:childTnLst>
                                </p:cTn>
                              </p:par>
                            </p:childTnLst>
                          </p:cTn>
                        </p:par>
                        <p:par>
                          <p:cTn id="60" fill="hold">
                            <p:stCondLst>
                              <p:cond delay="2500"/>
                            </p:stCondLst>
                            <p:childTnLst>
                              <p:par>
                                <p:cTn id="61" presetID="10" presetClass="entr" presetSubtype="0" fill="hold" grpId="0" nodeType="afterEffect">
                                  <p:stCondLst>
                                    <p:cond delay="0"/>
                                  </p:stCondLst>
                                  <p:childTnLst>
                                    <p:set>
                                      <p:cBhvr>
                                        <p:cTn id="62" dur="1" fill="hold">
                                          <p:stCondLst>
                                            <p:cond delay="0"/>
                                          </p:stCondLst>
                                        </p:cTn>
                                        <p:tgtEl>
                                          <p:spTgt spid="51"/>
                                        </p:tgtEl>
                                        <p:attrNameLst>
                                          <p:attrName>style.visibility</p:attrName>
                                        </p:attrNameLst>
                                      </p:cBhvr>
                                      <p:to>
                                        <p:strVal val="visible"/>
                                      </p:to>
                                    </p:set>
                                    <p:animEffect transition="in" filter="fade">
                                      <p:cBhvr>
                                        <p:cTn id="63" dur="500"/>
                                        <p:tgtEl>
                                          <p:spTgt spid="51"/>
                                        </p:tgtEl>
                                      </p:cBhvr>
                                    </p:animEffect>
                                  </p:childTnLst>
                                </p:cTn>
                              </p:par>
                            </p:childTnLst>
                          </p:cTn>
                        </p:par>
                        <p:par>
                          <p:cTn id="64" fill="hold">
                            <p:stCondLst>
                              <p:cond delay="3000"/>
                            </p:stCondLst>
                            <p:childTnLst>
                              <p:par>
                                <p:cTn id="65" presetID="10" presetClass="entr" presetSubtype="0" fill="hold" grpId="0" nodeType="afterEffect">
                                  <p:stCondLst>
                                    <p:cond delay="0"/>
                                  </p:stCondLst>
                                  <p:childTnLst>
                                    <p:set>
                                      <p:cBhvr>
                                        <p:cTn id="66" dur="1" fill="hold">
                                          <p:stCondLst>
                                            <p:cond delay="0"/>
                                          </p:stCondLst>
                                        </p:cTn>
                                        <p:tgtEl>
                                          <p:spTgt spid="52"/>
                                        </p:tgtEl>
                                        <p:attrNameLst>
                                          <p:attrName>style.visibility</p:attrName>
                                        </p:attrNameLst>
                                      </p:cBhvr>
                                      <p:to>
                                        <p:strVal val="visible"/>
                                      </p:to>
                                    </p:set>
                                    <p:animEffect transition="in" filter="fade">
                                      <p:cBhvr>
                                        <p:cTn id="67" dur="500"/>
                                        <p:tgtEl>
                                          <p:spTgt spid="52"/>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2" fill="hold" nodeType="clickEffect">
                                  <p:stCondLst>
                                    <p:cond delay="0"/>
                                  </p:stCondLst>
                                  <p:childTnLst>
                                    <p:set>
                                      <p:cBhvr>
                                        <p:cTn id="71" dur="1" fill="hold">
                                          <p:stCondLst>
                                            <p:cond delay="0"/>
                                          </p:stCondLst>
                                        </p:cTn>
                                        <p:tgtEl>
                                          <p:spTgt spid="14"/>
                                        </p:tgtEl>
                                        <p:attrNameLst>
                                          <p:attrName>style.visibility</p:attrName>
                                        </p:attrNameLst>
                                      </p:cBhvr>
                                      <p:to>
                                        <p:strVal val="visible"/>
                                      </p:to>
                                    </p:set>
                                    <p:animEffect transition="in" filter="wipe(right)">
                                      <p:cBhvr>
                                        <p:cTn id="72" dur="1000"/>
                                        <p:tgtEl>
                                          <p:spTgt spid="14"/>
                                        </p:tgtEl>
                                      </p:cBhvr>
                                    </p:animEffect>
                                  </p:childTnLst>
                                </p:cTn>
                              </p:par>
                            </p:childTnLst>
                          </p:cTn>
                        </p:par>
                        <p:par>
                          <p:cTn id="73" fill="hold">
                            <p:stCondLst>
                              <p:cond delay="1000"/>
                            </p:stCondLst>
                            <p:childTnLst>
                              <p:par>
                                <p:cTn id="74" presetID="22" presetClass="entr" presetSubtype="2" fill="hold" nodeType="afterEffect">
                                  <p:stCondLst>
                                    <p:cond delay="0"/>
                                  </p:stCondLst>
                                  <p:childTnLst>
                                    <p:set>
                                      <p:cBhvr>
                                        <p:cTn id="75" dur="1" fill="hold">
                                          <p:stCondLst>
                                            <p:cond delay="0"/>
                                          </p:stCondLst>
                                        </p:cTn>
                                        <p:tgtEl>
                                          <p:spTgt spid="5"/>
                                        </p:tgtEl>
                                        <p:attrNameLst>
                                          <p:attrName>style.visibility</p:attrName>
                                        </p:attrNameLst>
                                      </p:cBhvr>
                                      <p:to>
                                        <p:strVal val="visible"/>
                                      </p:to>
                                    </p:set>
                                    <p:animEffect transition="in" filter="wipe(right)">
                                      <p:cBhvr>
                                        <p:cTn id="76" dur="1000"/>
                                        <p:tgtEl>
                                          <p:spTgt spid="5"/>
                                        </p:tgtEl>
                                      </p:cBhvr>
                                    </p:animEffect>
                                  </p:childTnLst>
                                </p:cTn>
                              </p:par>
                            </p:childTnLst>
                          </p:cTn>
                        </p:par>
                        <p:par>
                          <p:cTn id="77" fill="hold">
                            <p:stCondLst>
                              <p:cond delay="2000"/>
                            </p:stCondLst>
                            <p:childTnLst>
                              <p:par>
                                <p:cTn id="78" presetID="22" presetClass="entr" presetSubtype="2" fill="hold" nodeType="afterEffect">
                                  <p:stCondLst>
                                    <p:cond delay="0"/>
                                  </p:stCondLst>
                                  <p:childTnLst>
                                    <p:set>
                                      <p:cBhvr>
                                        <p:cTn id="79" dur="1" fill="hold">
                                          <p:stCondLst>
                                            <p:cond delay="0"/>
                                          </p:stCondLst>
                                        </p:cTn>
                                        <p:tgtEl>
                                          <p:spTgt spid="17"/>
                                        </p:tgtEl>
                                        <p:attrNameLst>
                                          <p:attrName>style.visibility</p:attrName>
                                        </p:attrNameLst>
                                      </p:cBhvr>
                                      <p:to>
                                        <p:strVal val="visible"/>
                                      </p:to>
                                    </p:set>
                                    <p:animEffect transition="in" filter="wipe(right)">
                                      <p:cBhvr>
                                        <p:cTn id="80" dur="1000"/>
                                        <p:tgtEl>
                                          <p:spTgt spid="17"/>
                                        </p:tgtEl>
                                      </p:cBhvr>
                                    </p:animEffect>
                                  </p:childTnLst>
                                </p:cTn>
                              </p:par>
                              <p:par>
                                <p:cTn id="81" presetID="22" presetClass="entr" presetSubtype="2" fill="hold" nodeType="withEffect">
                                  <p:stCondLst>
                                    <p:cond delay="0"/>
                                  </p:stCondLst>
                                  <p:childTnLst>
                                    <p:set>
                                      <p:cBhvr>
                                        <p:cTn id="82" dur="1" fill="hold">
                                          <p:stCondLst>
                                            <p:cond delay="0"/>
                                          </p:stCondLst>
                                        </p:cTn>
                                        <p:tgtEl>
                                          <p:spTgt spid="6"/>
                                        </p:tgtEl>
                                        <p:attrNameLst>
                                          <p:attrName>style.visibility</p:attrName>
                                        </p:attrNameLst>
                                      </p:cBhvr>
                                      <p:to>
                                        <p:strVal val="visible"/>
                                      </p:to>
                                    </p:set>
                                    <p:animEffect transition="in" filter="wipe(right)">
                                      <p:cBhvr>
                                        <p:cTn id="83" dur="1000"/>
                                        <p:tgtEl>
                                          <p:spTgt spid="6"/>
                                        </p:tgtEl>
                                      </p:cBhvr>
                                    </p:animEffect>
                                  </p:childTnLst>
                                </p:cTn>
                              </p:par>
                            </p:childTnLst>
                          </p:cTn>
                        </p:par>
                      </p:childTnLst>
                    </p:cTn>
                  </p:par>
                  <p:par>
                    <p:cTn id="84" fill="hold">
                      <p:stCondLst>
                        <p:cond delay="indefinite"/>
                      </p:stCondLst>
                      <p:childTnLst>
                        <p:par>
                          <p:cTn id="85" fill="hold">
                            <p:stCondLst>
                              <p:cond delay="0"/>
                            </p:stCondLst>
                            <p:childTnLst>
                              <p:par>
                                <p:cTn id="86" presetID="10" presetClass="exit" presetSubtype="0" fill="hold" nodeType="clickEffect">
                                  <p:stCondLst>
                                    <p:cond delay="0"/>
                                  </p:stCondLst>
                                  <p:childTnLst>
                                    <p:animEffect transition="out" filter="fade">
                                      <p:cBhvr>
                                        <p:cTn id="87" dur="1000"/>
                                        <p:tgtEl>
                                          <p:spTgt spid="17"/>
                                        </p:tgtEl>
                                      </p:cBhvr>
                                    </p:animEffect>
                                    <p:set>
                                      <p:cBhvr>
                                        <p:cTn id="88" dur="1" fill="hold">
                                          <p:stCondLst>
                                            <p:cond delay="999"/>
                                          </p:stCondLst>
                                        </p:cTn>
                                        <p:tgtEl>
                                          <p:spTgt spid="17"/>
                                        </p:tgtEl>
                                        <p:attrNameLst>
                                          <p:attrName>style.visibility</p:attrName>
                                        </p:attrNameLst>
                                      </p:cBhvr>
                                      <p:to>
                                        <p:strVal val="hidden"/>
                                      </p:to>
                                    </p:set>
                                  </p:childTnLst>
                                </p:cTn>
                              </p:par>
                              <p:par>
                                <p:cTn id="89" presetID="10" presetClass="exit" presetSubtype="0" fill="hold" nodeType="withEffect">
                                  <p:stCondLst>
                                    <p:cond delay="0"/>
                                  </p:stCondLst>
                                  <p:childTnLst>
                                    <p:animEffect transition="out" filter="fade">
                                      <p:cBhvr>
                                        <p:cTn id="90" dur="1000"/>
                                        <p:tgtEl>
                                          <p:spTgt spid="6"/>
                                        </p:tgtEl>
                                      </p:cBhvr>
                                    </p:animEffect>
                                    <p:set>
                                      <p:cBhvr>
                                        <p:cTn id="91" dur="1" fill="hold">
                                          <p:stCondLst>
                                            <p:cond delay="999"/>
                                          </p:stCondLst>
                                        </p:cTn>
                                        <p:tgtEl>
                                          <p:spTgt spid="6"/>
                                        </p:tgtEl>
                                        <p:attrNameLst>
                                          <p:attrName>style.visibility</p:attrName>
                                        </p:attrNameLst>
                                      </p:cBhvr>
                                      <p:to>
                                        <p:strVal val="hidden"/>
                                      </p:to>
                                    </p:set>
                                  </p:childTnLst>
                                </p:cTn>
                              </p:par>
                            </p:childTnLst>
                          </p:cTn>
                        </p:par>
                        <p:par>
                          <p:cTn id="92" fill="hold">
                            <p:stCondLst>
                              <p:cond delay="1000"/>
                            </p:stCondLst>
                            <p:childTnLst>
                              <p:par>
                                <p:cTn id="93" presetID="22" presetClass="entr" presetSubtype="2" fill="hold" nodeType="afterEffect">
                                  <p:stCondLst>
                                    <p:cond delay="0"/>
                                  </p:stCondLst>
                                  <p:childTnLst>
                                    <p:set>
                                      <p:cBhvr>
                                        <p:cTn id="94" dur="1" fill="hold">
                                          <p:stCondLst>
                                            <p:cond delay="0"/>
                                          </p:stCondLst>
                                        </p:cTn>
                                        <p:tgtEl>
                                          <p:spTgt spid="25"/>
                                        </p:tgtEl>
                                        <p:attrNameLst>
                                          <p:attrName>style.visibility</p:attrName>
                                        </p:attrNameLst>
                                      </p:cBhvr>
                                      <p:to>
                                        <p:strVal val="visible"/>
                                      </p:to>
                                    </p:set>
                                    <p:animEffect transition="in" filter="wipe(right)">
                                      <p:cBhvr>
                                        <p:cTn id="95" dur="1000"/>
                                        <p:tgtEl>
                                          <p:spTgt spid="25"/>
                                        </p:tgtEl>
                                      </p:cBhvr>
                                    </p:animEffect>
                                  </p:childTnLst>
                                </p:cTn>
                              </p:par>
                            </p:childTnLst>
                          </p:cTn>
                        </p:par>
                        <p:par>
                          <p:cTn id="96" fill="hold">
                            <p:stCondLst>
                              <p:cond delay="2000"/>
                            </p:stCondLst>
                            <p:childTnLst>
                              <p:par>
                                <p:cTn id="97" presetID="22" presetClass="entr" presetSubtype="2" fill="hold" nodeType="afterEffect">
                                  <p:stCondLst>
                                    <p:cond delay="0"/>
                                  </p:stCondLst>
                                  <p:childTnLst>
                                    <p:set>
                                      <p:cBhvr>
                                        <p:cTn id="98" dur="1" fill="hold">
                                          <p:stCondLst>
                                            <p:cond delay="0"/>
                                          </p:stCondLst>
                                        </p:cTn>
                                        <p:tgtEl>
                                          <p:spTgt spid="22"/>
                                        </p:tgtEl>
                                        <p:attrNameLst>
                                          <p:attrName>style.visibility</p:attrName>
                                        </p:attrNameLst>
                                      </p:cBhvr>
                                      <p:to>
                                        <p:strVal val="visible"/>
                                      </p:to>
                                    </p:set>
                                    <p:animEffect transition="in" filter="wipe(right)">
                                      <p:cBhvr>
                                        <p:cTn id="99" dur="1000"/>
                                        <p:tgtEl>
                                          <p:spTgt spid="22"/>
                                        </p:tgtEl>
                                      </p:cBhvr>
                                    </p:animEffect>
                                  </p:childTnLst>
                                </p:cTn>
                              </p:par>
                            </p:childTnLst>
                          </p:cTn>
                        </p:par>
                        <p:par>
                          <p:cTn id="100" fill="hold">
                            <p:stCondLst>
                              <p:cond delay="3000"/>
                            </p:stCondLst>
                            <p:childTnLst>
                              <p:par>
                                <p:cTn id="101" presetID="22" presetClass="entr" presetSubtype="2" fill="hold" nodeType="afterEffect">
                                  <p:stCondLst>
                                    <p:cond delay="0"/>
                                  </p:stCondLst>
                                  <p:childTnLst>
                                    <p:set>
                                      <p:cBhvr>
                                        <p:cTn id="102" dur="1" fill="hold">
                                          <p:stCondLst>
                                            <p:cond delay="0"/>
                                          </p:stCondLst>
                                        </p:cTn>
                                        <p:tgtEl>
                                          <p:spTgt spid="2051"/>
                                        </p:tgtEl>
                                        <p:attrNameLst>
                                          <p:attrName>style.visibility</p:attrName>
                                        </p:attrNameLst>
                                      </p:cBhvr>
                                      <p:to>
                                        <p:strVal val="visible"/>
                                      </p:to>
                                    </p:set>
                                    <p:animEffect transition="in" filter="wipe(right)">
                                      <p:cBhvr>
                                        <p:cTn id="103" dur="1000"/>
                                        <p:tgtEl>
                                          <p:spTgt spid="2051"/>
                                        </p:tgtEl>
                                      </p:cBhvr>
                                    </p:animEffect>
                                  </p:childTnLst>
                                </p:cTn>
                              </p:par>
                              <p:par>
                                <p:cTn id="104" presetID="22" presetClass="entr" presetSubtype="2" fill="hold" nodeType="withEffect">
                                  <p:stCondLst>
                                    <p:cond delay="0"/>
                                  </p:stCondLst>
                                  <p:childTnLst>
                                    <p:set>
                                      <p:cBhvr>
                                        <p:cTn id="105" dur="1" fill="hold">
                                          <p:stCondLst>
                                            <p:cond delay="0"/>
                                          </p:stCondLst>
                                        </p:cTn>
                                        <p:tgtEl>
                                          <p:spTgt spid="21"/>
                                        </p:tgtEl>
                                        <p:attrNameLst>
                                          <p:attrName>style.visibility</p:attrName>
                                        </p:attrNameLst>
                                      </p:cBhvr>
                                      <p:to>
                                        <p:strVal val="visible"/>
                                      </p:to>
                                    </p:set>
                                    <p:animEffect transition="in" filter="wipe(right)">
                                      <p:cBhvr>
                                        <p:cTn id="106" dur="1000"/>
                                        <p:tgtEl>
                                          <p:spTgt spid="21"/>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xit" presetSubtype="0" fill="hold" nodeType="clickEffect">
                                  <p:stCondLst>
                                    <p:cond delay="0"/>
                                  </p:stCondLst>
                                  <p:childTnLst>
                                    <p:animEffect transition="out" filter="fade">
                                      <p:cBhvr>
                                        <p:cTn id="110" dur="1000"/>
                                        <p:tgtEl>
                                          <p:spTgt spid="2051"/>
                                        </p:tgtEl>
                                      </p:cBhvr>
                                    </p:animEffect>
                                    <p:set>
                                      <p:cBhvr>
                                        <p:cTn id="111" dur="1" fill="hold">
                                          <p:stCondLst>
                                            <p:cond delay="999"/>
                                          </p:stCondLst>
                                        </p:cTn>
                                        <p:tgtEl>
                                          <p:spTgt spid="2051"/>
                                        </p:tgtEl>
                                        <p:attrNameLst>
                                          <p:attrName>style.visibility</p:attrName>
                                        </p:attrNameLst>
                                      </p:cBhvr>
                                      <p:to>
                                        <p:strVal val="hidden"/>
                                      </p:to>
                                    </p:set>
                                  </p:childTnLst>
                                </p:cTn>
                              </p:par>
                              <p:par>
                                <p:cTn id="112" presetID="10" presetClass="exit" presetSubtype="0" fill="hold" nodeType="withEffect">
                                  <p:stCondLst>
                                    <p:cond delay="0"/>
                                  </p:stCondLst>
                                  <p:childTnLst>
                                    <p:animEffect transition="out" filter="fade">
                                      <p:cBhvr>
                                        <p:cTn id="113" dur="1000"/>
                                        <p:tgtEl>
                                          <p:spTgt spid="21"/>
                                        </p:tgtEl>
                                      </p:cBhvr>
                                    </p:animEffect>
                                    <p:set>
                                      <p:cBhvr>
                                        <p:cTn id="114" dur="1" fill="hold">
                                          <p:stCondLst>
                                            <p:cond delay="999"/>
                                          </p:stCondLst>
                                        </p:cTn>
                                        <p:tgtEl>
                                          <p:spTgt spid="21"/>
                                        </p:tgtEl>
                                        <p:attrNameLst>
                                          <p:attrName>style.visibility</p:attrName>
                                        </p:attrNameLst>
                                      </p:cBhvr>
                                      <p:to>
                                        <p:strVal val="hidden"/>
                                      </p:to>
                                    </p:set>
                                  </p:childTnLst>
                                </p:cTn>
                              </p:par>
                            </p:childTnLst>
                          </p:cTn>
                        </p:par>
                        <p:par>
                          <p:cTn id="115" fill="hold">
                            <p:stCondLst>
                              <p:cond delay="1000"/>
                            </p:stCondLst>
                            <p:childTnLst>
                              <p:par>
                                <p:cTn id="116" presetID="22" presetClass="entr" presetSubtype="4" fill="hold" nodeType="afterEffect">
                                  <p:stCondLst>
                                    <p:cond delay="0"/>
                                  </p:stCondLst>
                                  <p:childTnLst>
                                    <p:set>
                                      <p:cBhvr>
                                        <p:cTn id="117" dur="1" fill="hold">
                                          <p:stCondLst>
                                            <p:cond delay="0"/>
                                          </p:stCondLst>
                                        </p:cTn>
                                        <p:tgtEl>
                                          <p:spTgt spid="2079"/>
                                        </p:tgtEl>
                                        <p:attrNameLst>
                                          <p:attrName>style.visibility</p:attrName>
                                        </p:attrNameLst>
                                      </p:cBhvr>
                                      <p:to>
                                        <p:strVal val="visible"/>
                                      </p:to>
                                    </p:set>
                                    <p:animEffect transition="in" filter="wipe(down)">
                                      <p:cBhvr>
                                        <p:cTn id="118" dur="1000"/>
                                        <p:tgtEl>
                                          <p:spTgt spid="2079"/>
                                        </p:tgtEl>
                                      </p:cBhvr>
                                    </p:animEffect>
                                  </p:childTnLst>
                                </p:cTn>
                              </p:par>
                            </p:childTnLst>
                          </p:cTn>
                        </p:par>
                        <p:par>
                          <p:cTn id="119" fill="hold">
                            <p:stCondLst>
                              <p:cond delay="2000"/>
                            </p:stCondLst>
                            <p:childTnLst>
                              <p:par>
                                <p:cTn id="120" presetID="22" presetClass="entr" presetSubtype="4" fill="hold" nodeType="afterEffect">
                                  <p:stCondLst>
                                    <p:cond delay="0"/>
                                  </p:stCondLst>
                                  <p:childTnLst>
                                    <p:set>
                                      <p:cBhvr>
                                        <p:cTn id="121" dur="1" fill="hold">
                                          <p:stCondLst>
                                            <p:cond delay="0"/>
                                          </p:stCondLst>
                                        </p:cTn>
                                        <p:tgtEl>
                                          <p:spTgt spid="2075"/>
                                        </p:tgtEl>
                                        <p:attrNameLst>
                                          <p:attrName>style.visibility</p:attrName>
                                        </p:attrNameLst>
                                      </p:cBhvr>
                                      <p:to>
                                        <p:strVal val="visible"/>
                                      </p:to>
                                    </p:set>
                                    <p:animEffect transition="in" filter="wipe(down)">
                                      <p:cBhvr>
                                        <p:cTn id="122" dur="1000"/>
                                        <p:tgtEl>
                                          <p:spTgt spid="2075"/>
                                        </p:tgtEl>
                                      </p:cBhvr>
                                    </p:animEffect>
                                  </p:childTnLst>
                                </p:cTn>
                              </p:par>
                            </p:childTnLst>
                          </p:cTn>
                        </p:par>
                        <p:par>
                          <p:cTn id="123" fill="hold">
                            <p:stCondLst>
                              <p:cond delay="3000"/>
                            </p:stCondLst>
                            <p:childTnLst>
                              <p:par>
                                <p:cTn id="124" presetID="22" presetClass="entr" presetSubtype="4" fill="hold" nodeType="afterEffect">
                                  <p:stCondLst>
                                    <p:cond delay="0"/>
                                  </p:stCondLst>
                                  <p:childTnLst>
                                    <p:set>
                                      <p:cBhvr>
                                        <p:cTn id="125" dur="1" fill="hold">
                                          <p:stCondLst>
                                            <p:cond delay="0"/>
                                          </p:stCondLst>
                                        </p:cTn>
                                        <p:tgtEl>
                                          <p:spTgt spid="2078"/>
                                        </p:tgtEl>
                                        <p:attrNameLst>
                                          <p:attrName>style.visibility</p:attrName>
                                        </p:attrNameLst>
                                      </p:cBhvr>
                                      <p:to>
                                        <p:strVal val="visible"/>
                                      </p:to>
                                    </p:set>
                                    <p:animEffect transition="in" filter="wipe(down)">
                                      <p:cBhvr>
                                        <p:cTn id="126" dur="1000"/>
                                        <p:tgtEl>
                                          <p:spTgt spid="2078"/>
                                        </p:tgtEl>
                                      </p:cBhvr>
                                    </p:animEffect>
                                  </p:childTnLst>
                                </p:cTn>
                              </p:par>
                              <p:par>
                                <p:cTn id="127" presetID="22" presetClass="entr" presetSubtype="4" fill="hold" nodeType="withEffect">
                                  <p:stCondLst>
                                    <p:cond delay="0"/>
                                  </p:stCondLst>
                                  <p:childTnLst>
                                    <p:set>
                                      <p:cBhvr>
                                        <p:cTn id="128" dur="1" fill="hold">
                                          <p:stCondLst>
                                            <p:cond delay="0"/>
                                          </p:stCondLst>
                                        </p:cTn>
                                        <p:tgtEl>
                                          <p:spTgt spid="2074"/>
                                        </p:tgtEl>
                                        <p:attrNameLst>
                                          <p:attrName>style.visibility</p:attrName>
                                        </p:attrNameLst>
                                      </p:cBhvr>
                                      <p:to>
                                        <p:strVal val="visible"/>
                                      </p:to>
                                    </p:set>
                                    <p:animEffect transition="in" filter="wipe(down)">
                                      <p:cBhvr>
                                        <p:cTn id="129" dur="1000"/>
                                        <p:tgtEl>
                                          <p:spTgt spid="2074"/>
                                        </p:tgtEl>
                                      </p:cBhvr>
                                    </p:animEffect>
                                  </p:childTnLst>
                                </p:cTn>
                              </p:par>
                            </p:childTnLst>
                          </p:cTn>
                        </p:par>
                      </p:childTnLst>
                    </p:cTn>
                  </p:par>
                  <p:par>
                    <p:cTn id="130" fill="hold">
                      <p:stCondLst>
                        <p:cond delay="indefinite"/>
                      </p:stCondLst>
                      <p:childTnLst>
                        <p:par>
                          <p:cTn id="131" fill="hold">
                            <p:stCondLst>
                              <p:cond delay="0"/>
                            </p:stCondLst>
                            <p:childTnLst>
                              <p:par>
                                <p:cTn id="132" presetID="10" presetClass="exit" presetSubtype="0" fill="hold" nodeType="clickEffect">
                                  <p:stCondLst>
                                    <p:cond delay="0"/>
                                  </p:stCondLst>
                                  <p:childTnLst>
                                    <p:animEffect transition="out" filter="fade">
                                      <p:cBhvr>
                                        <p:cTn id="133" dur="1000"/>
                                        <p:tgtEl>
                                          <p:spTgt spid="2078"/>
                                        </p:tgtEl>
                                      </p:cBhvr>
                                    </p:animEffect>
                                    <p:set>
                                      <p:cBhvr>
                                        <p:cTn id="134" dur="1" fill="hold">
                                          <p:stCondLst>
                                            <p:cond delay="999"/>
                                          </p:stCondLst>
                                        </p:cTn>
                                        <p:tgtEl>
                                          <p:spTgt spid="2078"/>
                                        </p:tgtEl>
                                        <p:attrNameLst>
                                          <p:attrName>style.visibility</p:attrName>
                                        </p:attrNameLst>
                                      </p:cBhvr>
                                      <p:to>
                                        <p:strVal val="hidden"/>
                                      </p:to>
                                    </p:set>
                                  </p:childTnLst>
                                </p:cTn>
                              </p:par>
                              <p:par>
                                <p:cTn id="135" presetID="10" presetClass="exit" presetSubtype="0" fill="hold" nodeType="withEffect">
                                  <p:stCondLst>
                                    <p:cond delay="0"/>
                                  </p:stCondLst>
                                  <p:childTnLst>
                                    <p:animEffect transition="out" filter="fade">
                                      <p:cBhvr>
                                        <p:cTn id="136" dur="1000"/>
                                        <p:tgtEl>
                                          <p:spTgt spid="2074"/>
                                        </p:tgtEl>
                                      </p:cBhvr>
                                    </p:animEffect>
                                    <p:set>
                                      <p:cBhvr>
                                        <p:cTn id="137" dur="1" fill="hold">
                                          <p:stCondLst>
                                            <p:cond delay="999"/>
                                          </p:stCondLst>
                                        </p:cTn>
                                        <p:tgtEl>
                                          <p:spTgt spid="2074"/>
                                        </p:tgtEl>
                                        <p:attrNameLst>
                                          <p:attrName>style.visibility</p:attrName>
                                        </p:attrNameLst>
                                      </p:cBhvr>
                                      <p:to>
                                        <p:strVal val="hidden"/>
                                      </p:to>
                                    </p:set>
                                  </p:childTnLst>
                                </p:cTn>
                              </p:par>
                            </p:childTnLst>
                          </p:cTn>
                        </p:par>
                        <p:par>
                          <p:cTn id="138" fill="hold">
                            <p:stCondLst>
                              <p:cond delay="1000"/>
                            </p:stCondLst>
                            <p:childTnLst>
                              <p:par>
                                <p:cTn id="139" presetID="22" presetClass="entr" presetSubtype="4" fill="hold" nodeType="afterEffect">
                                  <p:stCondLst>
                                    <p:cond delay="0"/>
                                  </p:stCondLst>
                                  <p:childTnLst>
                                    <p:set>
                                      <p:cBhvr>
                                        <p:cTn id="140" dur="1" fill="hold">
                                          <p:stCondLst>
                                            <p:cond delay="0"/>
                                          </p:stCondLst>
                                        </p:cTn>
                                        <p:tgtEl>
                                          <p:spTgt spid="41"/>
                                        </p:tgtEl>
                                        <p:attrNameLst>
                                          <p:attrName>style.visibility</p:attrName>
                                        </p:attrNameLst>
                                      </p:cBhvr>
                                      <p:to>
                                        <p:strVal val="visible"/>
                                      </p:to>
                                    </p:set>
                                    <p:animEffect transition="in" filter="wipe(down)">
                                      <p:cBhvr>
                                        <p:cTn id="141" dur="1000"/>
                                        <p:tgtEl>
                                          <p:spTgt spid="41"/>
                                        </p:tgtEl>
                                      </p:cBhvr>
                                    </p:animEffect>
                                  </p:childTnLst>
                                </p:cTn>
                              </p:par>
                            </p:childTnLst>
                          </p:cTn>
                        </p:par>
                        <p:par>
                          <p:cTn id="142" fill="hold">
                            <p:stCondLst>
                              <p:cond delay="2000"/>
                            </p:stCondLst>
                            <p:childTnLst>
                              <p:par>
                                <p:cTn id="143" presetID="22" presetClass="entr" presetSubtype="4" fill="hold" nodeType="afterEffect">
                                  <p:stCondLst>
                                    <p:cond delay="0"/>
                                  </p:stCondLst>
                                  <p:childTnLst>
                                    <p:set>
                                      <p:cBhvr>
                                        <p:cTn id="144" dur="1" fill="hold">
                                          <p:stCondLst>
                                            <p:cond delay="0"/>
                                          </p:stCondLst>
                                        </p:cTn>
                                        <p:tgtEl>
                                          <p:spTgt spid="38"/>
                                        </p:tgtEl>
                                        <p:attrNameLst>
                                          <p:attrName>style.visibility</p:attrName>
                                        </p:attrNameLst>
                                      </p:cBhvr>
                                      <p:to>
                                        <p:strVal val="visible"/>
                                      </p:to>
                                    </p:set>
                                    <p:animEffect transition="in" filter="wipe(down)">
                                      <p:cBhvr>
                                        <p:cTn id="145" dur="1000"/>
                                        <p:tgtEl>
                                          <p:spTgt spid="38"/>
                                        </p:tgtEl>
                                      </p:cBhvr>
                                    </p:animEffect>
                                  </p:childTnLst>
                                </p:cTn>
                              </p:par>
                            </p:childTnLst>
                          </p:cTn>
                        </p:par>
                        <p:par>
                          <p:cTn id="146" fill="hold">
                            <p:stCondLst>
                              <p:cond delay="3000"/>
                            </p:stCondLst>
                            <p:childTnLst>
                              <p:par>
                                <p:cTn id="147" presetID="22" presetClass="entr" presetSubtype="4" fill="hold" nodeType="afterEffect">
                                  <p:stCondLst>
                                    <p:cond delay="0"/>
                                  </p:stCondLst>
                                  <p:childTnLst>
                                    <p:set>
                                      <p:cBhvr>
                                        <p:cTn id="148" dur="1" fill="hold">
                                          <p:stCondLst>
                                            <p:cond delay="0"/>
                                          </p:stCondLst>
                                        </p:cTn>
                                        <p:tgtEl>
                                          <p:spTgt spid="42"/>
                                        </p:tgtEl>
                                        <p:attrNameLst>
                                          <p:attrName>style.visibility</p:attrName>
                                        </p:attrNameLst>
                                      </p:cBhvr>
                                      <p:to>
                                        <p:strVal val="visible"/>
                                      </p:to>
                                    </p:set>
                                    <p:animEffect transition="in" filter="wipe(down)">
                                      <p:cBhvr>
                                        <p:cTn id="149" dur="1000"/>
                                        <p:tgtEl>
                                          <p:spTgt spid="42"/>
                                        </p:tgtEl>
                                      </p:cBhvr>
                                    </p:animEffect>
                                  </p:childTnLst>
                                </p:cTn>
                              </p:par>
                              <p:par>
                                <p:cTn id="150" presetID="22" presetClass="entr" presetSubtype="4" fill="hold" nodeType="withEffect">
                                  <p:stCondLst>
                                    <p:cond delay="0"/>
                                  </p:stCondLst>
                                  <p:childTnLst>
                                    <p:set>
                                      <p:cBhvr>
                                        <p:cTn id="151" dur="1" fill="hold">
                                          <p:stCondLst>
                                            <p:cond delay="0"/>
                                          </p:stCondLst>
                                        </p:cTn>
                                        <p:tgtEl>
                                          <p:spTgt spid="37"/>
                                        </p:tgtEl>
                                        <p:attrNameLst>
                                          <p:attrName>style.visibility</p:attrName>
                                        </p:attrNameLst>
                                      </p:cBhvr>
                                      <p:to>
                                        <p:strVal val="visible"/>
                                      </p:to>
                                    </p:set>
                                    <p:animEffect transition="in" filter="wipe(down)">
                                      <p:cBhvr>
                                        <p:cTn id="152" dur="1000"/>
                                        <p:tgtEl>
                                          <p:spTgt spid="37"/>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xit" presetSubtype="0" fill="hold" nodeType="clickEffect">
                                  <p:stCondLst>
                                    <p:cond delay="0"/>
                                  </p:stCondLst>
                                  <p:childTnLst>
                                    <p:animEffect transition="out" filter="fade">
                                      <p:cBhvr>
                                        <p:cTn id="156" dur="1000"/>
                                        <p:tgtEl>
                                          <p:spTgt spid="42"/>
                                        </p:tgtEl>
                                      </p:cBhvr>
                                    </p:animEffect>
                                    <p:set>
                                      <p:cBhvr>
                                        <p:cTn id="157" dur="1" fill="hold">
                                          <p:stCondLst>
                                            <p:cond delay="999"/>
                                          </p:stCondLst>
                                        </p:cTn>
                                        <p:tgtEl>
                                          <p:spTgt spid="42"/>
                                        </p:tgtEl>
                                        <p:attrNameLst>
                                          <p:attrName>style.visibility</p:attrName>
                                        </p:attrNameLst>
                                      </p:cBhvr>
                                      <p:to>
                                        <p:strVal val="hidden"/>
                                      </p:to>
                                    </p:set>
                                  </p:childTnLst>
                                </p:cTn>
                              </p:par>
                              <p:par>
                                <p:cTn id="158" presetID="10" presetClass="exit" presetSubtype="0" fill="hold" nodeType="withEffect">
                                  <p:stCondLst>
                                    <p:cond delay="0"/>
                                  </p:stCondLst>
                                  <p:childTnLst>
                                    <p:animEffect transition="out" filter="fade">
                                      <p:cBhvr>
                                        <p:cTn id="159" dur="1000"/>
                                        <p:tgtEl>
                                          <p:spTgt spid="37"/>
                                        </p:tgtEl>
                                      </p:cBhvr>
                                    </p:animEffect>
                                    <p:set>
                                      <p:cBhvr>
                                        <p:cTn id="160" dur="1" fill="hold">
                                          <p:stCondLst>
                                            <p:cond delay="999"/>
                                          </p:stCondLst>
                                        </p:cTn>
                                        <p:tgtEl>
                                          <p:spTgt spid="37"/>
                                        </p:tgtEl>
                                        <p:attrNameLst>
                                          <p:attrName>style.visibility</p:attrName>
                                        </p:attrNameLst>
                                      </p:cBhvr>
                                      <p:to>
                                        <p:strVal val="hidden"/>
                                      </p:to>
                                    </p:set>
                                  </p:childTnLst>
                                </p:cTn>
                              </p:par>
                            </p:childTnLst>
                          </p:cTn>
                        </p:par>
                        <p:par>
                          <p:cTn id="161" fill="hold">
                            <p:stCondLst>
                              <p:cond delay="1000"/>
                            </p:stCondLst>
                            <p:childTnLst>
                              <p:par>
                                <p:cTn id="162" presetID="22" presetClass="entr" presetSubtype="4" fill="hold" nodeType="afterEffect">
                                  <p:stCondLst>
                                    <p:cond delay="0"/>
                                  </p:stCondLst>
                                  <p:childTnLst>
                                    <p:set>
                                      <p:cBhvr>
                                        <p:cTn id="163" dur="1" fill="hold">
                                          <p:stCondLst>
                                            <p:cond delay="0"/>
                                          </p:stCondLst>
                                        </p:cTn>
                                        <p:tgtEl>
                                          <p:spTgt spid="181"/>
                                        </p:tgtEl>
                                        <p:attrNameLst>
                                          <p:attrName>style.visibility</p:attrName>
                                        </p:attrNameLst>
                                      </p:cBhvr>
                                      <p:to>
                                        <p:strVal val="visible"/>
                                      </p:to>
                                    </p:set>
                                    <p:animEffect transition="in" filter="wipe(down)">
                                      <p:cBhvr>
                                        <p:cTn id="164" dur="1000"/>
                                        <p:tgtEl>
                                          <p:spTgt spid="181"/>
                                        </p:tgtEl>
                                      </p:cBhvr>
                                    </p:animEffect>
                                  </p:childTnLst>
                                </p:cTn>
                              </p:par>
                            </p:childTnLst>
                          </p:cTn>
                        </p:par>
                        <p:par>
                          <p:cTn id="165" fill="hold">
                            <p:stCondLst>
                              <p:cond delay="2000"/>
                            </p:stCondLst>
                            <p:childTnLst>
                              <p:par>
                                <p:cTn id="166" presetID="22" presetClass="entr" presetSubtype="4" fill="hold" nodeType="afterEffect">
                                  <p:stCondLst>
                                    <p:cond delay="0"/>
                                  </p:stCondLst>
                                  <p:childTnLst>
                                    <p:set>
                                      <p:cBhvr>
                                        <p:cTn id="167" dur="1" fill="hold">
                                          <p:stCondLst>
                                            <p:cond delay="0"/>
                                          </p:stCondLst>
                                        </p:cTn>
                                        <p:tgtEl>
                                          <p:spTgt spid="45"/>
                                        </p:tgtEl>
                                        <p:attrNameLst>
                                          <p:attrName>style.visibility</p:attrName>
                                        </p:attrNameLst>
                                      </p:cBhvr>
                                      <p:to>
                                        <p:strVal val="visible"/>
                                      </p:to>
                                    </p:set>
                                    <p:animEffect transition="in" filter="wipe(down)">
                                      <p:cBhvr>
                                        <p:cTn id="168" dur="1000"/>
                                        <p:tgtEl>
                                          <p:spTgt spid="45"/>
                                        </p:tgtEl>
                                      </p:cBhvr>
                                    </p:animEffect>
                                  </p:childTnLst>
                                </p:cTn>
                              </p:par>
                            </p:childTnLst>
                          </p:cTn>
                        </p:par>
                        <p:par>
                          <p:cTn id="169" fill="hold">
                            <p:stCondLst>
                              <p:cond delay="3000"/>
                            </p:stCondLst>
                            <p:childTnLst>
                              <p:par>
                                <p:cTn id="170" presetID="22" presetClass="entr" presetSubtype="4" fill="hold" nodeType="afterEffect">
                                  <p:stCondLst>
                                    <p:cond delay="0"/>
                                  </p:stCondLst>
                                  <p:childTnLst>
                                    <p:set>
                                      <p:cBhvr>
                                        <p:cTn id="171" dur="1" fill="hold">
                                          <p:stCondLst>
                                            <p:cond delay="0"/>
                                          </p:stCondLst>
                                        </p:cTn>
                                        <p:tgtEl>
                                          <p:spTgt spid="178"/>
                                        </p:tgtEl>
                                        <p:attrNameLst>
                                          <p:attrName>style.visibility</p:attrName>
                                        </p:attrNameLst>
                                      </p:cBhvr>
                                      <p:to>
                                        <p:strVal val="visible"/>
                                      </p:to>
                                    </p:set>
                                    <p:animEffect transition="in" filter="wipe(down)">
                                      <p:cBhvr>
                                        <p:cTn id="172" dur="1000"/>
                                        <p:tgtEl>
                                          <p:spTgt spid="178"/>
                                        </p:tgtEl>
                                      </p:cBhvr>
                                    </p:animEffect>
                                  </p:childTnLst>
                                </p:cTn>
                              </p:par>
                              <p:par>
                                <p:cTn id="173" presetID="22" presetClass="entr" presetSubtype="4" fill="hold" nodeType="withEffect">
                                  <p:stCondLst>
                                    <p:cond delay="0"/>
                                  </p:stCondLst>
                                  <p:childTnLst>
                                    <p:set>
                                      <p:cBhvr>
                                        <p:cTn id="174" dur="1" fill="hold">
                                          <p:stCondLst>
                                            <p:cond delay="0"/>
                                          </p:stCondLst>
                                        </p:cTn>
                                        <p:tgtEl>
                                          <p:spTgt spid="46"/>
                                        </p:tgtEl>
                                        <p:attrNameLst>
                                          <p:attrName>style.visibility</p:attrName>
                                        </p:attrNameLst>
                                      </p:cBhvr>
                                      <p:to>
                                        <p:strVal val="visible"/>
                                      </p:to>
                                    </p:set>
                                    <p:animEffect transition="in" filter="wipe(down)">
                                      <p:cBhvr>
                                        <p:cTn id="175" dur="1000"/>
                                        <p:tgtEl>
                                          <p:spTgt spid="46"/>
                                        </p:tgtEl>
                                      </p:cBhvr>
                                    </p:animEffect>
                                  </p:childTnLst>
                                </p:cTn>
                              </p:par>
                            </p:childTnLst>
                          </p:cTn>
                        </p:par>
                      </p:childTnLst>
                    </p:cTn>
                  </p:par>
                  <p:par>
                    <p:cTn id="176" fill="hold">
                      <p:stCondLst>
                        <p:cond delay="indefinite"/>
                      </p:stCondLst>
                      <p:childTnLst>
                        <p:par>
                          <p:cTn id="177" fill="hold">
                            <p:stCondLst>
                              <p:cond delay="0"/>
                            </p:stCondLst>
                            <p:childTnLst>
                              <p:par>
                                <p:cTn id="178" presetID="10" presetClass="exit" presetSubtype="0" fill="hold" nodeType="clickEffect">
                                  <p:stCondLst>
                                    <p:cond delay="0"/>
                                  </p:stCondLst>
                                  <p:childTnLst>
                                    <p:animEffect transition="out" filter="fade">
                                      <p:cBhvr>
                                        <p:cTn id="179" dur="1000"/>
                                        <p:tgtEl>
                                          <p:spTgt spid="178"/>
                                        </p:tgtEl>
                                      </p:cBhvr>
                                    </p:animEffect>
                                    <p:set>
                                      <p:cBhvr>
                                        <p:cTn id="180" dur="1" fill="hold">
                                          <p:stCondLst>
                                            <p:cond delay="999"/>
                                          </p:stCondLst>
                                        </p:cTn>
                                        <p:tgtEl>
                                          <p:spTgt spid="178"/>
                                        </p:tgtEl>
                                        <p:attrNameLst>
                                          <p:attrName>style.visibility</p:attrName>
                                        </p:attrNameLst>
                                      </p:cBhvr>
                                      <p:to>
                                        <p:strVal val="hidden"/>
                                      </p:to>
                                    </p:set>
                                  </p:childTnLst>
                                </p:cTn>
                              </p:par>
                              <p:par>
                                <p:cTn id="181" presetID="10" presetClass="exit" presetSubtype="0" fill="hold" nodeType="withEffect">
                                  <p:stCondLst>
                                    <p:cond delay="0"/>
                                  </p:stCondLst>
                                  <p:childTnLst>
                                    <p:animEffect transition="out" filter="fade">
                                      <p:cBhvr>
                                        <p:cTn id="182" dur="1000"/>
                                        <p:tgtEl>
                                          <p:spTgt spid="46"/>
                                        </p:tgtEl>
                                      </p:cBhvr>
                                    </p:animEffect>
                                    <p:set>
                                      <p:cBhvr>
                                        <p:cTn id="183" dur="1" fill="hold">
                                          <p:stCondLst>
                                            <p:cond delay="999"/>
                                          </p:stCondLst>
                                        </p:cTn>
                                        <p:tgtEl>
                                          <p:spTgt spid="46"/>
                                        </p:tgtEl>
                                        <p:attrNameLst>
                                          <p:attrName>style.visibility</p:attrName>
                                        </p:attrNameLst>
                                      </p:cBhvr>
                                      <p:to>
                                        <p:strVal val="hidden"/>
                                      </p:to>
                                    </p:set>
                                  </p:childTnLst>
                                </p:cTn>
                              </p:par>
                            </p:childTnLst>
                          </p:cTn>
                        </p:par>
                        <p:par>
                          <p:cTn id="184" fill="hold">
                            <p:stCondLst>
                              <p:cond delay="1000"/>
                            </p:stCondLst>
                            <p:childTnLst>
                              <p:par>
                                <p:cTn id="185" presetID="22" presetClass="entr" presetSubtype="4" fill="hold" nodeType="afterEffect">
                                  <p:stCondLst>
                                    <p:cond delay="0"/>
                                  </p:stCondLst>
                                  <p:childTnLst>
                                    <p:set>
                                      <p:cBhvr>
                                        <p:cTn id="186" dur="1" fill="hold">
                                          <p:stCondLst>
                                            <p:cond delay="0"/>
                                          </p:stCondLst>
                                        </p:cTn>
                                        <p:tgtEl>
                                          <p:spTgt spid="115"/>
                                        </p:tgtEl>
                                        <p:attrNameLst>
                                          <p:attrName>style.visibility</p:attrName>
                                        </p:attrNameLst>
                                      </p:cBhvr>
                                      <p:to>
                                        <p:strVal val="visible"/>
                                      </p:to>
                                    </p:set>
                                    <p:animEffect transition="in" filter="wipe(down)">
                                      <p:cBhvr>
                                        <p:cTn id="187" dur="1000"/>
                                        <p:tgtEl>
                                          <p:spTgt spid="115"/>
                                        </p:tgtEl>
                                      </p:cBhvr>
                                    </p:animEffect>
                                  </p:childTnLst>
                                </p:cTn>
                              </p:par>
                            </p:childTnLst>
                          </p:cTn>
                        </p:par>
                        <p:par>
                          <p:cTn id="188" fill="hold">
                            <p:stCondLst>
                              <p:cond delay="2000"/>
                            </p:stCondLst>
                            <p:childTnLst>
                              <p:par>
                                <p:cTn id="189" presetID="22" presetClass="entr" presetSubtype="8" fill="hold" nodeType="afterEffect">
                                  <p:stCondLst>
                                    <p:cond delay="0"/>
                                  </p:stCondLst>
                                  <p:childTnLst>
                                    <p:set>
                                      <p:cBhvr>
                                        <p:cTn id="190" dur="1" fill="hold">
                                          <p:stCondLst>
                                            <p:cond delay="0"/>
                                          </p:stCondLst>
                                        </p:cTn>
                                        <p:tgtEl>
                                          <p:spTgt spid="55"/>
                                        </p:tgtEl>
                                        <p:attrNameLst>
                                          <p:attrName>style.visibility</p:attrName>
                                        </p:attrNameLst>
                                      </p:cBhvr>
                                      <p:to>
                                        <p:strVal val="visible"/>
                                      </p:to>
                                    </p:set>
                                    <p:animEffect transition="in" filter="wipe(left)">
                                      <p:cBhvr>
                                        <p:cTn id="191" dur="1000"/>
                                        <p:tgtEl>
                                          <p:spTgt spid="55"/>
                                        </p:tgtEl>
                                      </p:cBhvr>
                                    </p:animEffect>
                                  </p:childTnLst>
                                </p:cTn>
                              </p:par>
                            </p:childTnLst>
                          </p:cTn>
                        </p:par>
                        <p:par>
                          <p:cTn id="192" fill="hold">
                            <p:stCondLst>
                              <p:cond delay="3000"/>
                            </p:stCondLst>
                            <p:childTnLst>
                              <p:par>
                                <p:cTn id="193" presetID="22" presetClass="entr" presetSubtype="4" fill="hold" nodeType="afterEffect">
                                  <p:stCondLst>
                                    <p:cond delay="0"/>
                                  </p:stCondLst>
                                  <p:childTnLst>
                                    <p:set>
                                      <p:cBhvr>
                                        <p:cTn id="194" dur="1" fill="hold">
                                          <p:stCondLst>
                                            <p:cond delay="0"/>
                                          </p:stCondLst>
                                        </p:cTn>
                                        <p:tgtEl>
                                          <p:spTgt spid="99"/>
                                        </p:tgtEl>
                                        <p:attrNameLst>
                                          <p:attrName>style.visibility</p:attrName>
                                        </p:attrNameLst>
                                      </p:cBhvr>
                                      <p:to>
                                        <p:strVal val="visible"/>
                                      </p:to>
                                    </p:set>
                                    <p:animEffect transition="in" filter="wipe(down)">
                                      <p:cBhvr>
                                        <p:cTn id="195" dur="1000"/>
                                        <p:tgtEl>
                                          <p:spTgt spid="99"/>
                                        </p:tgtEl>
                                      </p:cBhvr>
                                    </p:animEffect>
                                  </p:childTnLst>
                                </p:cTn>
                              </p:par>
                              <p:par>
                                <p:cTn id="196" presetID="22" presetClass="entr" presetSubtype="8" fill="hold" nodeType="withEffect">
                                  <p:stCondLst>
                                    <p:cond delay="0"/>
                                  </p:stCondLst>
                                  <p:childTnLst>
                                    <p:set>
                                      <p:cBhvr>
                                        <p:cTn id="197" dur="1" fill="hold">
                                          <p:stCondLst>
                                            <p:cond delay="0"/>
                                          </p:stCondLst>
                                        </p:cTn>
                                        <p:tgtEl>
                                          <p:spTgt spid="56"/>
                                        </p:tgtEl>
                                        <p:attrNameLst>
                                          <p:attrName>style.visibility</p:attrName>
                                        </p:attrNameLst>
                                      </p:cBhvr>
                                      <p:to>
                                        <p:strVal val="visible"/>
                                      </p:to>
                                    </p:set>
                                    <p:animEffect transition="in" filter="wipe(left)">
                                      <p:cBhvr>
                                        <p:cTn id="198" dur="1000"/>
                                        <p:tgtEl>
                                          <p:spTgt spid="56"/>
                                        </p:tgtEl>
                                      </p:cBhvr>
                                    </p:animEffect>
                                  </p:childTnLst>
                                </p:cTn>
                              </p:par>
                            </p:childTnLst>
                          </p:cTn>
                        </p:par>
                      </p:childTnLst>
                    </p:cTn>
                  </p:par>
                  <p:par>
                    <p:cTn id="199" fill="hold">
                      <p:stCondLst>
                        <p:cond delay="indefinite"/>
                      </p:stCondLst>
                      <p:childTnLst>
                        <p:par>
                          <p:cTn id="200" fill="hold">
                            <p:stCondLst>
                              <p:cond delay="0"/>
                            </p:stCondLst>
                            <p:childTnLst>
                              <p:par>
                                <p:cTn id="201" presetID="10" presetClass="exit" presetSubtype="0" fill="hold" nodeType="clickEffect">
                                  <p:stCondLst>
                                    <p:cond delay="0"/>
                                  </p:stCondLst>
                                  <p:childTnLst>
                                    <p:animEffect transition="out" filter="fade">
                                      <p:cBhvr>
                                        <p:cTn id="202" dur="1000"/>
                                        <p:tgtEl>
                                          <p:spTgt spid="99"/>
                                        </p:tgtEl>
                                      </p:cBhvr>
                                    </p:animEffect>
                                    <p:set>
                                      <p:cBhvr>
                                        <p:cTn id="203" dur="1" fill="hold">
                                          <p:stCondLst>
                                            <p:cond delay="999"/>
                                          </p:stCondLst>
                                        </p:cTn>
                                        <p:tgtEl>
                                          <p:spTgt spid="99"/>
                                        </p:tgtEl>
                                        <p:attrNameLst>
                                          <p:attrName>style.visibility</p:attrName>
                                        </p:attrNameLst>
                                      </p:cBhvr>
                                      <p:to>
                                        <p:strVal val="hidden"/>
                                      </p:to>
                                    </p:set>
                                  </p:childTnLst>
                                </p:cTn>
                              </p:par>
                              <p:par>
                                <p:cTn id="204" presetID="10" presetClass="exit" presetSubtype="0" fill="hold" nodeType="withEffect">
                                  <p:stCondLst>
                                    <p:cond delay="0"/>
                                  </p:stCondLst>
                                  <p:childTnLst>
                                    <p:animEffect transition="out" filter="fade">
                                      <p:cBhvr>
                                        <p:cTn id="205" dur="1000"/>
                                        <p:tgtEl>
                                          <p:spTgt spid="56"/>
                                        </p:tgtEl>
                                      </p:cBhvr>
                                    </p:animEffect>
                                    <p:set>
                                      <p:cBhvr>
                                        <p:cTn id="206" dur="1" fill="hold">
                                          <p:stCondLst>
                                            <p:cond delay="999"/>
                                          </p:stCondLst>
                                        </p:cTn>
                                        <p:tgtEl>
                                          <p:spTgt spid="56"/>
                                        </p:tgtEl>
                                        <p:attrNameLst>
                                          <p:attrName>style.visibility</p:attrName>
                                        </p:attrNameLst>
                                      </p:cBhvr>
                                      <p:to>
                                        <p:strVal val="hidden"/>
                                      </p:to>
                                    </p:set>
                                  </p:childTnLst>
                                </p:cTn>
                              </p:par>
                            </p:childTnLst>
                          </p:cTn>
                        </p:par>
                        <p:par>
                          <p:cTn id="207" fill="hold">
                            <p:stCondLst>
                              <p:cond delay="1000"/>
                            </p:stCondLst>
                            <p:childTnLst>
                              <p:par>
                                <p:cTn id="208" presetID="22" presetClass="entr" presetSubtype="8" fill="hold" nodeType="afterEffect">
                                  <p:stCondLst>
                                    <p:cond delay="0"/>
                                  </p:stCondLst>
                                  <p:childTnLst>
                                    <p:set>
                                      <p:cBhvr>
                                        <p:cTn id="209" dur="1" fill="hold">
                                          <p:stCondLst>
                                            <p:cond delay="0"/>
                                          </p:stCondLst>
                                        </p:cTn>
                                        <p:tgtEl>
                                          <p:spTgt spid="170"/>
                                        </p:tgtEl>
                                        <p:attrNameLst>
                                          <p:attrName>style.visibility</p:attrName>
                                        </p:attrNameLst>
                                      </p:cBhvr>
                                      <p:to>
                                        <p:strVal val="visible"/>
                                      </p:to>
                                    </p:set>
                                    <p:animEffect transition="in" filter="wipe(left)">
                                      <p:cBhvr>
                                        <p:cTn id="210" dur="1000"/>
                                        <p:tgtEl>
                                          <p:spTgt spid="170"/>
                                        </p:tgtEl>
                                      </p:cBhvr>
                                    </p:animEffect>
                                  </p:childTnLst>
                                </p:cTn>
                              </p:par>
                            </p:childTnLst>
                          </p:cTn>
                        </p:par>
                        <p:par>
                          <p:cTn id="211" fill="hold">
                            <p:stCondLst>
                              <p:cond delay="2000"/>
                            </p:stCondLst>
                            <p:childTnLst>
                              <p:par>
                                <p:cTn id="212" presetID="22" presetClass="entr" presetSubtype="8" fill="hold" nodeType="afterEffect">
                                  <p:stCondLst>
                                    <p:cond delay="0"/>
                                  </p:stCondLst>
                                  <p:childTnLst>
                                    <p:set>
                                      <p:cBhvr>
                                        <p:cTn id="213" dur="1" fill="hold">
                                          <p:stCondLst>
                                            <p:cond delay="0"/>
                                          </p:stCondLst>
                                        </p:cTn>
                                        <p:tgtEl>
                                          <p:spTgt spid="129"/>
                                        </p:tgtEl>
                                        <p:attrNameLst>
                                          <p:attrName>style.visibility</p:attrName>
                                        </p:attrNameLst>
                                      </p:cBhvr>
                                      <p:to>
                                        <p:strVal val="visible"/>
                                      </p:to>
                                    </p:set>
                                    <p:animEffect transition="in" filter="wipe(left)">
                                      <p:cBhvr>
                                        <p:cTn id="214" dur="1000"/>
                                        <p:tgtEl>
                                          <p:spTgt spid="129"/>
                                        </p:tgtEl>
                                      </p:cBhvr>
                                    </p:animEffect>
                                  </p:childTnLst>
                                </p:cTn>
                              </p:par>
                            </p:childTnLst>
                          </p:cTn>
                        </p:par>
                        <p:par>
                          <p:cTn id="215" fill="hold">
                            <p:stCondLst>
                              <p:cond delay="3000"/>
                            </p:stCondLst>
                            <p:childTnLst>
                              <p:par>
                                <p:cTn id="216" presetID="22" presetClass="entr" presetSubtype="8" fill="hold" nodeType="afterEffect">
                                  <p:stCondLst>
                                    <p:cond delay="0"/>
                                  </p:stCondLst>
                                  <p:childTnLst>
                                    <p:set>
                                      <p:cBhvr>
                                        <p:cTn id="217" dur="1" fill="hold">
                                          <p:stCondLst>
                                            <p:cond delay="0"/>
                                          </p:stCondLst>
                                        </p:cTn>
                                        <p:tgtEl>
                                          <p:spTgt spid="166"/>
                                        </p:tgtEl>
                                        <p:attrNameLst>
                                          <p:attrName>style.visibility</p:attrName>
                                        </p:attrNameLst>
                                      </p:cBhvr>
                                      <p:to>
                                        <p:strVal val="visible"/>
                                      </p:to>
                                    </p:set>
                                    <p:animEffect transition="in" filter="wipe(left)">
                                      <p:cBhvr>
                                        <p:cTn id="218" dur="1000"/>
                                        <p:tgtEl>
                                          <p:spTgt spid="166"/>
                                        </p:tgtEl>
                                      </p:cBhvr>
                                    </p:animEffect>
                                  </p:childTnLst>
                                </p:cTn>
                              </p:par>
                            </p:childTnLst>
                          </p:cTn>
                        </p:par>
                        <p:par>
                          <p:cTn id="219" fill="hold">
                            <p:stCondLst>
                              <p:cond delay="4000"/>
                            </p:stCondLst>
                            <p:childTnLst>
                              <p:par>
                                <p:cTn id="220" presetID="22" presetClass="entr" presetSubtype="8" fill="hold" nodeType="afterEffect">
                                  <p:stCondLst>
                                    <p:cond delay="0"/>
                                  </p:stCondLst>
                                  <p:childTnLst>
                                    <p:set>
                                      <p:cBhvr>
                                        <p:cTn id="221" dur="1" fill="hold">
                                          <p:stCondLst>
                                            <p:cond delay="0"/>
                                          </p:stCondLst>
                                        </p:cTn>
                                        <p:tgtEl>
                                          <p:spTgt spid="130"/>
                                        </p:tgtEl>
                                        <p:attrNameLst>
                                          <p:attrName>style.visibility</p:attrName>
                                        </p:attrNameLst>
                                      </p:cBhvr>
                                      <p:to>
                                        <p:strVal val="visible"/>
                                      </p:to>
                                    </p:set>
                                    <p:animEffect transition="in" filter="wipe(left)">
                                      <p:cBhvr>
                                        <p:cTn id="222" dur="1000"/>
                                        <p:tgtEl>
                                          <p:spTgt spid="130"/>
                                        </p:tgtEl>
                                      </p:cBhvr>
                                    </p:animEffect>
                                  </p:childTnLst>
                                </p:cTn>
                              </p:par>
                            </p:childTnLst>
                          </p:cTn>
                        </p:par>
                      </p:childTnLst>
                    </p:cTn>
                  </p:par>
                  <p:par>
                    <p:cTn id="223" fill="hold">
                      <p:stCondLst>
                        <p:cond delay="indefinite"/>
                      </p:stCondLst>
                      <p:childTnLst>
                        <p:par>
                          <p:cTn id="224" fill="hold">
                            <p:stCondLst>
                              <p:cond delay="0"/>
                            </p:stCondLst>
                            <p:childTnLst>
                              <p:par>
                                <p:cTn id="225" presetID="10" presetClass="exit" presetSubtype="0" fill="hold" nodeType="clickEffect">
                                  <p:stCondLst>
                                    <p:cond delay="0"/>
                                  </p:stCondLst>
                                  <p:childTnLst>
                                    <p:animEffect transition="out" filter="fade">
                                      <p:cBhvr>
                                        <p:cTn id="226" dur="1000"/>
                                        <p:tgtEl>
                                          <p:spTgt spid="166"/>
                                        </p:tgtEl>
                                      </p:cBhvr>
                                    </p:animEffect>
                                    <p:set>
                                      <p:cBhvr>
                                        <p:cTn id="227" dur="1" fill="hold">
                                          <p:stCondLst>
                                            <p:cond delay="999"/>
                                          </p:stCondLst>
                                        </p:cTn>
                                        <p:tgtEl>
                                          <p:spTgt spid="166"/>
                                        </p:tgtEl>
                                        <p:attrNameLst>
                                          <p:attrName>style.visibility</p:attrName>
                                        </p:attrNameLst>
                                      </p:cBhvr>
                                      <p:to>
                                        <p:strVal val="hidden"/>
                                      </p:to>
                                    </p:set>
                                  </p:childTnLst>
                                </p:cTn>
                              </p:par>
                              <p:par>
                                <p:cTn id="228" presetID="10" presetClass="exit" presetSubtype="0" fill="hold" nodeType="withEffect">
                                  <p:stCondLst>
                                    <p:cond delay="0"/>
                                  </p:stCondLst>
                                  <p:childTnLst>
                                    <p:animEffect transition="out" filter="fade">
                                      <p:cBhvr>
                                        <p:cTn id="229" dur="1000"/>
                                        <p:tgtEl>
                                          <p:spTgt spid="130"/>
                                        </p:tgtEl>
                                      </p:cBhvr>
                                    </p:animEffect>
                                    <p:set>
                                      <p:cBhvr>
                                        <p:cTn id="230" dur="1" fill="hold">
                                          <p:stCondLst>
                                            <p:cond delay="999"/>
                                          </p:stCondLst>
                                        </p:cTn>
                                        <p:tgtEl>
                                          <p:spTgt spid="1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5" grpId="0"/>
      <p:bldP spid="156" grpId="0"/>
      <p:bldP spid="33" grpId="0"/>
      <p:bldP spid="49" grpId="0"/>
      <p:bldP spid="50" grpId="0"/>
      <p:bldP spid="51" grpId="0"/>
      <p:bldP spid="52"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Box 60"/>
          <p:cNvSpPr txBox="1"/>
          <p:nvPr/>
        </p:nvSpPr>
        <p:spPr>
          <a:xfrm rot="16200000">
            <a:off x="327155" y="3875325"/>
            <a:ext cx="1677062" cy="307777"/>
          </a:xfrm>
          <a:prstGeom prst="rect">
            <a:avLst/>
          </a:prstGeom>
          <a:noFill/>
        </p:spPr>
        <p:txBody>
          <a:bodyPr wrap="none" rtlCol="0">
            <a:spAutoFit/>
          </a:bodyPr>
          <a:lstStyle/>
          <a:p>
            <a:pPr algn="ctr"/>
            <a:r>
              <a:rPr lang="en-US" sz="1400" b="1" dirty="0">
                <a:solidFill>
                  <a:srgbClr val="E50914"/>
                </a:solidFill>
                <a:latin typeface="Century Gothic" panose="020B0502020202020204" pitchFamily="34" charset="0"/>
              </a:rPr>
              <a:t>WEEKLY REACH %</a:t>
            </a:r>
          </a:p>
        </p:txBody>
      </p:sp>
      <p:grpSp>
        <p:nvGrpSpPr>
          <p:cNvPr id="2" name="Group 1"/>
          <p:cNvGrpSpPr/>
          <p:nvPr/>
        </p:nvGrpSpPr>
        <p:grpSpPr>
          <a:xfrm>
            <a:off x="639034" y="2317714"/>
            <a:ext cx="10466213" cy="3539523"/>
            <a:chOff x="-385617" y="-18129"/>
            <a:chExt cx="12402075" cy="6797058"/>
          </a:xfrm>
        </p:grpSpPr>
        <p:cxnSp>
          <p:nvCxnSpPr>
            <p:cNvPr id="25" name="Straight Connector 24"/>
            <p:cNvCxnSpPr/>
            <p:nvPr/>
          </p:nvCxnSpPr>
          <p:spPr>
            <a:xfrm rot="10800000" flipH="1">
              <a:off x="542221" y="1596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flipH="1">
              <a:off x="542221" y="37374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flipH="1">
              <a:off x="542221" y="5878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flipH="1">
              <a:off x="542221" y="8019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flipH="1">
              <a:off x="542221" y="101600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flipH="1">
              <a:off x="542221" y="12300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flipH="1">
              <a:off x="542221" y="14441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1" y="165826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1" y="18723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1" y="20864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1" y="23005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1" y="251460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1" y="27286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1" y="294278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1" y="315686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1" y="33709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1" y="358504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1" y="37991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1" y="40132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1" y="422730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1" y="44413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1" y="46554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1" y="486956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1" y="50836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1" y="52977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1" y="55118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1" y="57281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1" y="594222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1" y="6156309"/>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1" y="63703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1" y="6584482"/>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152326" y="-18129"/>
              <a:ext cx="701381" cy="436751"/>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96" name="TextBox 95"/>
            <p:cNvSpPr txBox="1"/>
            <p:nvPr/>
          </p:nvSpPr>
          <p:spPr>
            <a:xfrm>
              <a:off x="-385617" y="965204"/>
              <a:ext cx="934670" cy="531930"/>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97" name="TextBox 96"/>
            <p:cNvSpPr txBox="1"/>
            <p:nvPr/>
          </p:nvSpPr>
          <p:spPr>
            <a:xfrm>
              <a:off x="-385617" y="5170655"/>
              <a:ext cx="934670" cy="531930"/>
            </a:xfrm>
            <a:prstGeom prst="rect">
              <a:avLst/>
            </a:prstGeom>
            <a:noFill/>
          </p:spPr>
          <p:txBody>
            <a:bodyPr wrap="none" rtlCol="0">
              <a:spAutoFit/>
            </a:bodyPr>
            <a:lstStyle/>
            <a:p>
              <a:pPr algn="r"/>
              <a:r>
                <a:rPr lang="en-US" sz="1200" dirty="0">
                  <a:latin typeface="Century Gothic" panose="020B0502020202020204" pitchFamily="34" charset="0"/>
                </a:rPr>
                <a:t>10%</a:t>
              </a:r>
            </a:p>
          </p:txBody>
        </p:sp>
        <p:sp>
          <p:nvSpPr>
            <p:cNvPr id="98" name="TextBox 97"/>
            <p:cNvSpPr txBox="1"/>
            <p:nvPr/>
          </p:nvSpPr>
          <p:spPr>
            <a:xfrm>
              <a:off x="-217805" y="6246999"/>
              <a:ext cx="766859" cy="531930"/>
            </a:xfrm>
            <a:prstGeom prst="rect">
              <a:avLst/>
            </a:prstGeom>
            <a:noFill/>
          </p:spPr>
          <p:txBody>
            <a:bodyPr wrap="none" rtlCol="0">
              <a:spAutoFit/>
            </a:bodyPr>
            <a:lstStyle/>
            <a:p>
              <a:pPr algn="r"/>
              <a:r>
                <a:rPr lang="en-US" sz="1200" dirty="0">
                  <a:latin typeface="Century Gothic" panose="020B0502020202020204" pitchFamily="34" charset="0"/>
                </a:rPr>
                <a:t>0%</a:t>
              </a:r>
            </a:p>
          </p:txBody>
        </p:sp>
      </p:grpSp>
      <p:sp>
        <p:nvSpPr>
          <p:cNvPr id="47" name="TextBox 46"/>
          <p:cNvSpPr txBox="1"/>
          <p:nvPr/>
        </p:nvSpPr>
        <p:spPr>
          <a:xfrm>
            <a:off x="5054850" y="5832295"/>
            <a:ext cx="2494594" cy="307777"/>
          </a:xfrm>
          <a:prstGeom prst="rect">
            <a:avLst/>
          </a:prstGeom>
          <a:noFill/>
        </p:spPr>
        <p:txBody>
          <a:bodyPr wrap="none" rtlCol="0">
            <a:spAutoFit/>
          </a:bodyPr>
          <a:lstStyle/>
          <a:p>
            <a:pPr algn="r"/>
            <a:r>
              <a:rPr lang="en-US" sz="1400" b="1" dirty="0">
                <a:solidFill>
                  <a:srgbClr val="E50914"/>
                </a:solidFill>
                <a:latin typeface="Century Gothic" panose="020B0502020202020204" pitchFamily="34" charset="0"/>
              </a:rPr>
              <a:t>WEEKLY MINUTES  </a:t>
            </a:r>
            <a:r>
              <a:rPr lang="en-US" sz="1200" dirty="0">
                <a:solidFill>
                  <a:srgbClr val="E50914"/>
                </a:solidFill>
                <a:latin typeface="Century Gothic" panose="020B0502020202020204" pitchFamily="34" charset="0"/>
              </a:rPr>
              <a:t>per capita</a:t>
            </a:r>
          </a:p>
        </p:txBody>
      </p:sp>
      <p:grpSp>
        <p:nvGrpSpPr>
          <p:cNvPr id="48" name="Group 47"/>
          <p:cNvGrpSpPr/>
          <p:nvPr/>
        </p:nvGrpSpPr>
        <p:grpSpPr>
          <a:xfrm>
            <a:off x="1414953" y="2398072"/>
            <a:ext cx="9910064" cy="3717743"/>
            <a:chOff x="602722" y="136725"/>
            <a:chExt cx="13621805" cy="6983466"/>
          </a:xfrm>
        </p:grpSpPr>
        <p:grpSp>
          <p:nvGrpSpPr>
            <p:cNvPr id="54" name="Group 53"/>
            <p:cNvGrpSpPr/>
            <p:nvPr/>
          </p:nvGrpSpPr>
          <p:grpSpPr>
            <a:xfrm rot="16200000" flipV="1">
              <a:off x="4035870" y="-3296423"/>
              <a:ext cx="6453425" cy="13319722"/>
              <a:chOff x="2055486" y="372098"/>
              <a:chExt cx="8490242" cy="5308997"/>
            </a:xfrm>
          </p:grpSpPr>
          <p:cxnSp>
            <p:nvCxnSpPr>
              <p:cNvPr id="101" name="Straight Connector 100"/>
              <p:cNvCxnSpPr/>
              <p:nvPr/>
            </p:nvCxnSpPr>
            <p:spPr>
              <a:xfrm>
                <a:off x="2062976" y="3420218"/>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89876" y="5681095"/>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2093113" y="1897267"/>
                <a:ext cx="845261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2093113" y="2656810"/>
                <a:ext cx="845261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2093113" y="2504410"/>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2093108" y="2352009"/>
                <a:ext cx="8452610"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2093113" y="2199607"/>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2093113" y="2047205"/>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a:off x="2093113" y="1742407"/>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2093113" y="1590008"/>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2093113" y="1437608"/>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2093113" y="1285211"/>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2093113" y="1132807"/>
                <a:ext cx="84526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2055489" y="372098"/>
                <a:ext cx="8452571"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2055491" y="1131636"/>
                <a:ext cx="845257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2055491" y="979240"/>
                <a:ext cx="8452576"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2055486" y="826838"/>
                <a:ext cx="8452571"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2055490" y="674437"/>
                <a:ext cx="845257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2055490" y="522038"/>
                <a:ext cx="845257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273769" y="6592866"/>
              <a:ext cx="354584" cy="276999"/>
            </a:xfrm>
            <a:prstGeom prst="rect">
              <a:avLst/>
            </a:prstGeom>
            <a:noFill/>
          </p:spPr>
          <p:txBody>
            <a:bodyPr wrap="none" rtlCol="0">
              <a:spAutoFit/>
            </a:bodyPr>
            <a:lstStyle/>
            <a:p>
              <a:pPr algn="ctr"/>
              <a:r>
                <a:rPr lang="en-US" sz="1200" dirty="0">
                  <a:latin typeface="Century Gothic" panose="020B0502020202020204" pitchFamily="34" charset="0"/>
                </a:rPr>
                <a:t>50</a:t>
              </a:r>
            </a:p>
          </p:txBody>
        </p:sp>
        <p:sp>
          <p:nvSpPr>
            <p:cNvPr id="62" name="TextBox 61"/>
            <p:cNvSpPr txBox="1"/>
            <p:nvPr/>
          </p:nvSpPr>
          <p:spPr>
            <a:xfrm>
              <a:off x="4140460" y="6581001"/>
              <a:ext cx="439544" cy="276999"/>
            </a:xfrm>
            <a:prstGeom prst="rect">
              <a:avLst/>
            </a:prstGeom>
            <a:noFill/>
          </p:spPr>
          <p:txBody>
            <a:bodyPr wrap="none" rtlCol="0">
              <a:spAutoFit/>
            </a:bodyPr>
            <a:lstStyle/>
            <a:p>
              <a:pPr algn="ctr"/>
              <a:r>
                <a:rPr lang="en-US" sz="1200" dirty="0">
                  <a:latin typeface="Century Gothic" panose="020B0502020202020204" pitchFamily="34" charset="0"/>
                </a:rPr>
                <a:t>100</a:t>
              </a:r>
            </a:p>
          </p:txBody>
        </p:sp>
        <p:sp>
          <p:nvSpPr>
            <p:cNvPr id="137" name="TextBox 136"/>
            <p:cNvSpPr txBox="1"/>
            <p:nvPr/>
          </p:nvSpPr>
          <p:spPr>
            <a:xfrm>
              <a:off x="9799592" y="6599871"/>
              <a:ext cx="604173" cy="520320"/>
            </a:xfrm>
            <a:prstGeom prst="rect">
              <a:avLst/>
            </a:prstGeom>
            <a:noFill/>
          </p:spPr>
          <p:txBody>
            <a:bodyPr wrap="none" rtlCol="0">
              <a:spAutoFit/>
            </a:bodyPr>
            <a:lstStyle/>
            <a:p>
              <a:pPr algn="ctr"/>
              <a:r>
                <a:rPr lang="en-US" sz="1200" dirty="0">
                  <a:latin typeface="Century Gothic" panose="020B0502020202020204" pitchFamily="34" charset="0"/>
                </a:rPr>
                <a:t>250</a:t>
              </a:r>
            </a:p>
          </p:txBody>
        </p:sp>
        <p:sp>
          <p:nvSpPr>
            <p:cNvPr id="138" name="TextBox 137"/>
            <p:cNvSpPr txBox="1"/>
            <p:nvPr/>
          </p:nvSpPr>
          <p:spPr>
            <a:xfrm>
              <a:off x="11699882" y="6599869"/>
              <a:ext cx="604173" cy="520320"/>
            </a:xfrm>
            <a:prstGeom prst="rect">
              <a:avLst/>
            </a:prstGeom>
            <a:noFill/>
          </p:spPr>
          <p:txBody>
            <a:bodyPr wrap="none" rtlCol="0">
              <a:spAutoFit/>
            </a:bodyPr>
            <a:lstStyle/>
            <a:p>
              <a:pPr algn="ctr"/>
              <a:r>
                <a:rPr lang="en-US" sz="1200" dirty="0">
                  <a:latin typeface="Century Gothic" panose="020B0502020202020204" pitchFamily="34" charset="0"/>
                </a:rPr>
                <a:t>300</a:t>
              </a:r>
            </a:p>
          </p:txBody>
        </p:sp>
        <p:sp>
          <p:nvSpPr>
            <p:cNvPr id="151" name="TextBox 150"/>
            <p:cNvSpPr txBox="1"/>
            <p:nvPr/>
          </p:nvSpPr>
          <p:spPr>
            <a:xfrm>
              <a:off x="13620355" y="6599870"/>
              <a:ext cx="604172" cy="520319"/>
            </a:xfrm>
            <a:prstGeom prst="rect">
              <a:avLst/>
            </a:prstGeom>
            <a:noFill/>
          </p:spPr>
          <p:txBody>
            <a:bodyPr wrap="none" rtlCol="0">
              <a:spAutoFit/>
            </a:bodyPr>
            <a:lstStyle/>
            <a:p>
              <a:pPr algn="ctr"/>
              <a:r>
                <a:rPr lang="en-US" sz="1200" dirty="0">
                  <a:latin typeface="Century Gothic" panose="020B0502020202020204" pitchFamily="34" charset="0"/>
                </a:rPr>
                <a:t>350</a:t>
              </a:r>
            </a:p>
          </p:txBody>
        </p:sp>
      </p:grpSp>
      <p:sp>
        <p:nvSpPr>
          <p:cNvPr id="112" name="Rectangle 111"/>
          <p:cNvSpPr/>
          <p:nvPr/>
        </p:nvSpPr>
        <p:spPr>
          <a:xfrm>
            <a:off x="0" y="6575853"/>
            <a:ext cx="8788400" cy="276999"/>
          </a:xfrm>
          <a:prstGeom prst="rect">
            <a:avLst/>
          </a:prstGeom>
        </p:spPr>
        <p:txBody>
          <a:bodyPr wrap="square">
            <a:spAutoFit/>
          </a:bodyPr>
          <a:lstStyle/>
          <a:p>
            <a:r>
              <a:rPr lang="en-US" sz="1200" baseline="300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2 </a:t>
            </a:r>
            <a:r>
              <a:rPr lang="en-US" sz="12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MTM Spring 2016</a:t>
            </a:r>
          </a:p>
        </p:txBody>
      </p:sp>
      <p:sp>
        <p:nvSpPr>
          <p:cNvPr id="9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9" name="Text Box 1028"/>
          <p:cNvSpPr txBox="1">
            <a:spLocks noChangeArrowheads="1"/>
          </p:cNvSpPr>
          <p:nvPr/>
        </p:nvSpPr>
        <p:spPr bwMode="auto">
          <a:xfrm>
            <a:off x="3081989" y="591788"/>
            <a:ext cx="1703557" cy="369332"/>
          </a:xfrm>
          <a:prstGeom prst="rect">
            <a:avLst/>
          </a:prstGeom>
          <a:noFill/>
          <a:ln w="9525">
            <a:noFill/>
            <a:miter lim="800000"/>
            <a:headEnd/>
            <a:tailEnd/>
          </a:ln>
        </p:spPr>
        <p:txBody>
          <a:bodyPr wrap="square">
            <a:spAutoFit/>
          </a:bodyPr>
          <a:lstStyle/>
          <a:p>
            <a:pPr algn="ctr"/>
            <a:r>
              <a:rPr lang="en-US" u="sng" dirty="0">
                <a:solidFill>
                  <a:schemeClr val="tx1">
                    <a:lumMod val="65000"/>
                    <a:lumOff val="35000"/>
                  </a:schemeClr>
                </a:solidFill>
                <a:latin typeface="Century Gothic" panose="020B0502020202020204" pitchFamily="34" charset="0"/>
              </a:rPr>
              <a:t>Adults 18+ </a:t>
            </a:r>
            <a:r>
              <a:rPr lang="en-US" u="sng" baseline="30000" dirty="0">
                <a:solidFill>
                  <a:schemeClr val="tx1">
                    <a:lumMod val="65000"/>
                    <a:lumOff val="35000"/>
                  </a:schemeClr>
                </a:solidFill>
                <a:latin typeface="Century Gothic" panose="020B0502020202020204" pitchFamily="34" charset="0"/>
              </a:rPr>
              <a:t>1</a:t>
            </a:r>
          </a:p>
        </p:txBody>
      </p:sp>
      <p:sp>
        <p:nvSpPr>
          <p:cNvPr id="120" name="Text Box 1028"/>
          <p:cNvSpPr txBox="1">
            <a:spLocks noChangeArrowheads="1"/>
          </p:cNvSpPr>
          <p:nvPr/>
        </p:nvSpPr>
        <p:spPr bwMode="auto">
          <a:xfrm>
            <a:off x="2792195" y="-79693"/>
            <a:ext cx="6607611" cy="584775"/>
          </a:xfrm>
          <a:prstGeom prst="rect">
            <a:avLst/>
          </a:prstGeom>
          <a:noFill/>
          <a:ln w="9525">
            <a:noFill/>
            <a:miter lim="800000"/>
            <a:headEnd/>
            <a:tailEnd/>
          </a:ln>
        </p:spPr>
        <p:txBody>
          <a:bodyPr wrap="square">
            <a:spAutoFit/>
          </a:bodyPr>
          <a:lstStyle/>
          <a:p>
            <a:pPr algn="ctr"/>
            <a:r>
              <a:rPr lang="en-US" sz="3200" dirty="0">
                <a:solidFill>
                  <a:srgbClr val="E50914"/>
                </a:solidFill>
                <a:latin typeface="Century Gothic" panose="020B0502020202020204" pitchFamily="34" charset="0"/>
              </a:rPr>
              <a:t>NETFLIX vs Network </a:t>
            </a:r>
            <a:r>
              <a:rPr lang="en-US" sz="2000" dirty="0">
                <a:solidFill>
                  <a:srgbClr val="E50914"/>
                </a:solidFill>
                <a:latin typeface="Century Gothic" panose="020B0502020202020204" pitchFamily="34" charset="0"/>
              </a:rPr>
              <a:t>TOTAL CANADA</a:t>
            </a:r>
          </a:p>
        </p:txBody>
      </p:sp>
      <p:grpSp>
        <p:nvGrpSpPr>
          <p:cNvPr id="12" name="Group 11"/>
          <p:cNvGrpSpPr/>
          <p:nvPr/>
        </p:nvGrpSpPr>
        <p:grpSpPr>
          <a:xfrm>
            <a:off x="2779184" y="955091"/>
            <a:ext cx="2906619" cy="338554"/>
            <a:chOff x="4829357" y="1626232"/>
            <a:chExt cx="2906619" cy="338554"/>
          </a:xfrm>
        </p:grpSpPr>
        <p:sp>
          <p:nvSpPr>
            <p:cNvPr id="107" name="Oval 106"/>
            <p:cNvSpPr/>
            <p:nvPr/>
          </p:nvSpPr>
          <p:spPr>
            <a:xfrm>
              <a:off x="4829357" y="1713353"/>
              <a:ext cx="164312" cy="164312"/>
            </a:xfrm>
            <a:prstGeom prst="ellipse">
              <a:avLst/>
            </a:prstGeom>
            <a:solidFill>
              <a:schemeClr val="bg1"/>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1</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59%, 138</a:t>
              </a:r>
              <a:endParaRPr lang="en-US" sz="1600" baseline="30000" dirty="0">
                <a:solidFill>
                  <a:srgbClr val="5482BD"/>
                </a:solidFill>
                <a:latin typeface="Century Gothic" panose="020B0502020202020204" pitchFamily="34" charset="0"/>
              </a:endParaRPr>
            </a:p>
          </p:txBody>
        </p:sp>
      </p:grpSp>
      <p:grpSp>
        <p:nvGrpSpPr>
          <p:cNvPr id="11" name="Group 10"/>
          <p:cNvGrpSpPr/>
          <p:nvPr/>
        </p:nvGrpSpPr>
        <p:grpSpPr>
          <a:xfrm>
            <a:off x="5816811" y="955091"/>
            <a:ext cx="2333399" cy="338554"/>
            <a:chOff x="4829357" y="1373089"/>
            <a:chExt cx="2333399" cy="338554"/>
          </a:xfrm>
        </p:grpSpPr>
        <p:sp>
          <p:nvSpPr>
            <p:cNvPr id="81" name="Oval 80"/>
            <p:cNvSpPr/>
            <p:nvPr/>
          </p:nvSpPr>
          <p:spPr>
            <a:xfrm>
              <a:off x="4829357" y="1460210"/>
              <a:ext cx="164312" cy="164312"/>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 Box 1028"/>
            <p:cNvSpPr txBox="1">
              <a:spLocks noChangeArrowheads="1"/>
            </p:cNvSpPr>
            <p:nvPr/>
          </p:nvSpPr>
          <p:spPr bwMode="auto">
            <a:xfrm>
              <a:off x="5030790" y="1373089"/>
              <a:ext cx="2131966" cy="338554"/>
            </a:xfrm>
            <a:prstGeom prst="rect">
              <a:avLst/>
            </a:prstGeom>
            <a:noFill/>
            <a:ln w="9525">
              <a:noFill/>
              <a:miter lim="800000"/>
              <a:headEnd/>
              <a:tailEnd/>
            </a:ln>
          </p:spPr>
          <p:txBody>
            <a:bodyPr wrap="square">
              <a:spAutoFit/>
            </a:bodyPr>
            <a:lstStyle/>
            <a:p>
              <a:r>
                <a:rPr lang="en-US" sz="1600" dirty="0">
                  <a:solidFill>
                    <a:srgbClr val="EB4149"/>
                  </a:solidFill>
                  <a:latin typeface="Century Gothic" panose="020B0502020202020204" pitchFamily="34" charset="0"/>
                </a:rPr>
                <a:t>NETFLIX</a:t>
              </a:r>
              <a:r>
                <a:rPr lang="en-US" sz="1600" baseline="30000" dirty="0">
                  <a:solidFill>
                    <a:srgbClr val="EB4149"/>
                  </a:solidFill>
                  <a:latin typeface="Century Gothic" panose="020B0502020202020204" pitchFamily="34" charset="0"/>
                </a:rPr>
                <a:t>  </a:t>
              </a:r>
              <a:r>
                <a:rPr lang="en-US" sz="1600" dirty="0">
                  <a:solidFill>
                    <a:srgbClr val="EB4149"/>
                  </a:solidFill>
                  <a:latin typeface="Century Gothic" panose="020B0502020202020204" pitchFamily="34" charset="0"/>
                </a:rPr>
                <a:t>36%, 173</a:t>
              </a:r>
              <a:endParaRPr lang="en-US" sz="1600" baseline="30000" dirty="0">
                <a:solidFill>
                  <a:srgbClr val="EB4149"/>
                </a:solidFill>
                <a:latin typeface="Century Gothic" panose="020B0502020202020204" pitchFamily="34" charset="0"/>
              </a:endParaRPr>
            </a:p>
          </p:txBody>
        </p:sp>
      </p:grpSp>
      <p:grpSp>
        <p:nvGrpSpPr>
          <p:cNvPr id="108" name="Group 107"/>
          <p:cNvGrpSpPr/>
          <p:nvPr/>
        </p:nvGrpSpPr>
        <p:grpSpPr>
          <a:xfrm>
            <a:off x="2779184" y="1271011"/>
            <a:ext cx="2906619" cy="338554"/>
            <a:chOff x="4829357" y="1626232"/>
            <a:chExt cx="2906619" cy="338554"/>
          </a:xfrm>
        </p:grpSpPr>
        <p:sp>
          <p:nvSpPr>
            <p:cNvPr id="111" name="Oval 110"/>
            <p:cNvSpPr/>
            <p:nvPr/>
          </p:nvSpPr>
          <p:spPr>
            <a:xfrm>
              <a:off x="4829357" y="1713353"/>
              <a:ext cx="164312" cy="164312"/>
            </a:xfrm>
            <a:prstGeom prst="ellipse">
              <a:avLst/>
            </a:prstGeom>
            <a:solidFill>
              <a:schemeClr val="accent1">
                <a:lumMod val="20000"/>
                <a:lumOff val="8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2</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50%, 90</a:t>
              </a:r>
              <a:endParaRPr lang="en-US" sz="1600" baseline="30000" dirty="0">
                <a:solidFill>
                  <a:srgbClr val="5482BD"/>
                </a:solidFill>
                <a:latin typeface="Century Gothic" panose="020B0502020202020204" pitchFamily="34" charset="0"/>
              </a:endParaRPr>
            </a:p>
          </p:txBody>
        </p:sp>
      </p:grpSp>
      <p:grpSp>
        <p:nvGrpSpPr>
          <p:cNvPr id="117" name="Group 116"/>
          <p:cNvGrpSpPr/>
          <p:nvPr/>
        </p:nvGrpSpPr>
        <p:grpSpPr>
          <a:xfrm>
            <a:off x="2779184" y="1575738"/>
            <a:ext cx="2906619" cy="338554"/>
            <a:chOff x="4829357" y="1626232"/>
            <a:chExt cx="2906619" cy="338554"/>
          </a:xfrm>
        </p:grpSpPr>
        <p:sp>
          <p:nvSpPr>
            <p:cNvPr id="119" name="Oval 118"/>
            <p:cNvSpPr/>
            <p:nvPr/>
          </p:nvSpPr>
          <p:spPr>
            <a:xfrm>
              <a:off x="4829357" y="1713353"/>
              <a:ext cx="164312" cy="164312"/>
            </a:xfrm>
            <a:prstGeom prst="ellipse">
              <a:avLst/>
            </a:prstGeom>
            <a:solidFill>
              <a:schemeClr val="accent1">
                <a:lumMod val="60000"/>
                <a:lumOff val="4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3</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44%, 66</a:t>
              </a:r>
              <a:endParaRPr lang="en-US" sz="1600" baseline="30000" dirty="0">
                <a:solidFill>
                  <a:srgbClr val="5482BD"/>
                </a:solidFill>
                <a:latin typeface="Century Gothic" panose="020B0502020202020204" pitchFamily="34" charset="0"/>
              </a:endParaRPr>
            </a:p>
          </p:txBody>
        </p:sp>
      </p:grpSp>
      <p:grpSp>
        <p:nvGrpSpPr>
          <p:cNvPr id="139" name="Group 138"/>
          <p:cNvGrpSpPr/>
          <p:nvPr/>
        </p:nvGrpSpPr>
        <p:grpSpPr>
          <a:xfrm>
            <a:off x="2779184" y="1859985"/>
            <a:ext cx="2906619" cy="338554"/>
            <a:chOff x="4829357" y="1626232"/>
            <a:chExt cx="2906619" cy="338554"/>
          </a:xfrm>
        </p:grpSpPr>
        <p:sp>
          <p:nvSpPr>
            <p:cNvPr id="140" name="Oval 139"/>
            <p:cNvSpPr/>
            <p:nvPr/>
          </p:nvSpPr>
          <p:spPr>
            <a:xfrm>
              <a:off x="4829357" y="1713353"/>
              <a:ext cx="164312" cy="164312"/>
            </a:xfrm>
            <a:prstGeom prst="ellipse">
              <a:avLst/>
            </a:prstGeom>
            <a:solidFill>
              <a:schemeClr val="tx1"/>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4</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38%, 42</a:t>
              </a:r>
              <a:endParaRPr lang="en-US" sz="1600" baseline="30000" dirty="0">
                <a:solidFill>
                  <a:srgbClr val="5482BD"/>
                </a:solidFill>
                <a:latin typeface="Century Gothic" panose="020B0502020202020204" pitchFamily="34" charset="0"/>
              </a:endParaRPr>
            </a:p>
          </p:txBody>
        </p:sp>
      </p:grpSp>
      <p:sp>
        <p:nvSpPr>
          <p:cNvPr id="142" name="Text Box 1028"/>
          <p:cNvSpPr txBox="1">
            <a:spLocks noChangeArrowheads="1"/>
          </p:cNvSpPr>
          <p:nvPr/>
        </p:nvSpPr>
        <p:spPr bwMode="auto">
          <a:xfrm>
            <a:off x="5824296" y="591788"/>
            <a:ext cx="1667100" cy="369332"/>
          </a:xfrm>
          <a:prstGeom prst="rect">
            <a:avLst/>
          </a:prstGeom>
          <a:noFill/>
          <a:ln w="9525">
            <a:noFill/>
            <a:miter lim="800000"/>
            <a:headEnd/>
            <a:tailEnd/>
          </a:ln>
        </p:spPr>
        <p:txBody>
          <a:bodyPr wrap="square">
            <a:spAutoFit/>
          </a:bodyPr>
          <a:lstStyle/>
          <a:p>
            <a:pPr algn="r"/>
            <a:r>
              <a:rPr lang="en-US" u="sng" dirty="0">
                <a:solidFill>
                  <a:schemeClr val="tx1">
                    <a:lumMod val="65000"/>
                    <a:lumOff val="35000"/>
                  </a:schemeClr>
                </a:solidFill>
                <a:latin typeface="Century Gothic" panose="020B0502020202020204" pitchFamily="34" charset="0"/>
              </a:rPr>
              <a:t>Adults 18+ </a:t>
            </a:r>
            <a:r>
              <a:rPr lang="en-US" u="sng" baseline="30000" dirty="0">
                <a:solidFill>
                  <a:schemeClr val="tx1">
                    <a:lumMod val="65000"/>
                    <a:lumOff val="35000"/>
                  </a:schemeClr>
                </a:solidFill>
                <a:latin typeface="Century Gothic" panose="020B0502020202020204" pitchFamily="34" charset="0"/>
              </a:rPr>
              <a:t>2</a:t>
            </a:r>
          </a:p>
        </p:txBody>
      </p:sp>
      <p:grpSp>
        <p:nvGrpSpPr>
          <p:cNvPr id="143" name="Group 142"/>
          <p:cNvGrpSpPr/>
          <p:nvPr/>
        </p:nvGrpSpPr>
        <p:grpSpPr>
          <a:xfrm>
            <a:off x="8150210" y="955091"/>
            <a:ext cx="2333399" cy="338554"/>
            <a:chOff x="4829357" y="1373089"/>
            <a:chExt cx="2333399" cy="338554"/>
          </a:xfrm>
        </p:grpSpPr>
        <p:sp>
          <p:nvSpPr>
            <p:cNvPr id="144" name="Oval 143"/>
            <p:cNvSpPr/>
            <p:nvPr/>
          </p:nvSpPr>
          <p:spPr>
            <a:xfrm>
              <a:off x="4829357" y="1460210"/>
              <a:ext cx="164312" cy="164312"/>
            </a:xfrm>
            <a:prstGeom prst="ellipse">
              <a:avLst/>
            </a:prstGeom>
            <a:solidFill>
              <a:srgbClr val="FFB3B3"/>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Text Box 1028"/>
            <p:cNvSpPr txBox="1">
              <a:spLocks noChangeArrowheads="1"/>
            </p:cNvSpPr>
            <p:nvPr/>
          </p:nvSpPr>
          <p:spPr bwMode="auto">
            <a:xfrm>
              <a:off x="5030790" y="1373089"/>
              <a:ext cx="2131966" cy="338554"/>
            </a:xfrm>
            <a:prstGeom prst="rect">
              <a:avLst/>
            </a:prstGeom>
            <a:noFill/>
            <a:ln w="9525">
              <a:noFill/>
              <a:miter lim="800000"/>
              <a:headEnd/>
              <a:tailEnd/>
            </a:ln>
          </p:spPr>
          <p:txBody>
            <a:bodyPr wrap="square">
              <a:spAutoFit/>
            </a:bodyPr>
            <a:lstStyle/>
            <a:p>
              <a:r>
                <a:rPr lang="en-US" sz="1600" dirty="0">
                  <a:solidFill>
                    <a:srgbClr val="EB4149"/>
                  </a:solidFill>
                  <a:latin typeface="Century Gothic" panose="020B0502020202020204" pitchFamily="34" charset="0"/>
                </a:rPr>
                <a:t>NETFLIX</a:t>
              </a:r>
              <a:r>
                <a:rPr lang="en-US" sz="1600" baseline="30000" dirty="0">
                  <a:solidFill>
                    <a:srgbClr val="EB4149"/>
                  </a:solidFill>
                  <a:latin typeface="Century Gothic" panose="020B0502020202020204" pitchFamily="34" charset="0"/>
                </a:rPr>
                <a:t>  </a:t>
              </a:r>
              <a:r>
                <a:rPr lang="en-US" sz="1600" dirty="0">
                  <a:solidFill>
                    <a:srgbClr val="EB4149"/>
                  </a:solidFill>
                  <a:latin typeface="Century Gothic" panose="020B0502020202020204" pitchFamily="34" charset="0"/>
                </a:rPr>
                <a:t>55%, 322</a:t>
              </a:r>
              <a:endParaRPr lang="en-US" sz="1600" baseline="30000" dirty="0">
                <a:solidFill>
                  <a:srgbClr val="EB4149"/>
                </a:solidFill>
                <a:latin typeface="Century Gothic" panose="020B0502020202020204" pitchFamily="34" charset="0"/>
              </a:endParaRPr>
            </a:p>
          </p:txBody>
        </p:sp>
      </p:grpSp>
      <p:sp>
        <p:nvSpPr>
          <p:cNvPr id="153" name="Text Box 1028"/>
          <p:cNvSpPr txBox="1">
            <a:spLocks noChangeArrowheads="1"/>
          </p:cNvSpPr>
          <p:nvPr/>
        </p:nvSpPr>
        <p:spPr bwMode="auto">
          <a:xfrm>
            <a:off x="8150210" y="591788"/>
            <a:ext cx="1818556" cy="369332"/>
          </a:xfrm>
          <a:prstGeom prst="rect">
            <a:avLst/>
          </a:prstGeom>
          <a:noFill/>
          <a:ln w="9525">
            <a:noFill/>
            <a:miter lim="800000"/>
            <a:headEnd/>
            <a:tailEnd/>
          </a:ln>
        </p:spPr>
        <p:txBody>
          <a:bodyPr wrap="square">
            <a:spAutoFit/>
          </a:bodyPr>
          <a:lstStyle/>
          <a:p>
            <a:pPr algn="r"/>
            <a:r>
              <a:rPr lang="en-US" u="sng" dirty="0">
                <a:solidFill>
                  <a:schemeClr val="tx1">
                    <a:lumMod val="65000"/>
                    <a:lumOff val="35000"/>
                  </a:schemeClr>
                </a:solidFill>
                <a:latin typeface="Century Gothic" panose="020B0502020202020204" pitchFamily="34" charset="0"/>
              </a:rPr>
              <a:t>Adults 18-34 </a:t>
            </a:r>
            <a:r>
              <a:rPr lang="en-US" u="sng" baseline="30000" dirty="0">
                <a:solidFill>
                  <a:schemeClr val="tx1">
                    <a:lumMod val="65000"/>
                    <a:lumOff val="35000"/>
                  </a:schemeClr>
                </a:solidFill>
                <a:latin typeface="Century Gothic" panose="020B0502020202020204" pitchFamily="34" charset="0"/>
              </a:rPr>
              <a:t>2</a:t>
            </a:r>
          </a:p>
        </p:txBody>
      </p:sp>
      <p:sp>
        <p:nvSpPr>
          <p:cNvPr id="154" name="Oval 153"/>
          <p:cNvSpPr/>
          <p:nvPr/>
        </p:nvSpPr>
        <p:spPr>
          <a:xfrm>
            <a:off x="1328561" y="7120757"/>
            <a:ext cx="164312" cy="164312"/>
          </a:xfrm>
          <a:prstGeom prst="ellipse">
            <a:avLst/>
          </a:prstGeom>
          <a:solidFill>
            <a:schemeClr val="bg1"/>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Oval 123"/>
          <p:cNvSpPr/>
          <p:nvPr/>
        </p:nvSpPr>
        <p:spPr>
          <a:xfrm>
            <a:off x="1328561" y="7364088"/>
            <a:ext cx="164312" cy="164312"/>
          </a:xfrm>
          <a:prstGeom prst="ellipse">
            <a:avLst/>
          </a:prstGeom>
          <a:solidFill>
            <a:schemeClr val="accent1">
              <a:lumMod val="20000"/>
              <a:lumOff val="8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Oval 124"/>
          <p:cNvSpPr/>
          <p:nvPr/>
        </p:nvSpPr>
        <p:spPr>
          <a:xfrm>
            <a:off x="1328561" y="7616771"/>
            <a:ext cx="164312" cy="164312"/>
          </a:xfrm>
          <a:prstGeom prst="ellipse">
            <a:avLst/>
          </a:prstGeom>
          <a:solidFill>
            <a:schemeClr val="accent1">
              <a:lumMod val="60000"/>
              <a:lumOff val="4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Oval 154"/>
          <p:cNvSpPr/>
          <p:nvPr/>
        </p:nvSpPr>
        <p:spPr>
          <a:xfrm>
            <a:off x="1328561" y="7865778"/>
            <a:ext cx="164312" cy="164312"/>
          </a:xfrm>
          <a:prstGeom prst="ellipse">
            <a:avLst/>
          </a:prstGeom>
          <a:solidFill>
            <a:schemeClr val="tx1"/>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Oval 155"/>
          <p:cNvSpPr/>
          <p:nvPr/>
        </p:nvSpPr>
        <p:spPr>
          <a:xfrm>
            <a:off x="1328561" y="8111022"/>
            <a:ext cx="164312" cy="164312"/>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Oval 156"/>
          <p:cNvSpPr/>
          <p:nvPr/>
        </p:nvSpPr>
        <p:spPr>
          <a:xfrm>
            <a:off x="1328561" y="8338171"/>
            <a:ext cx="164312" cy="164312"/>
          </a:xfrm>
          <a:prstGeom prst="ellipse">
            <a:avLst/>
          </a:prstGeom>
          <a:solidFill>
            <a:srgbClr val="FFB3B3"/>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p:cNvSpPr/>
          <p:nvPr/>
        </p:nvSpPr>
        <p:spPr>
          <a:xfrm>
            <a:off x="0" y="6363327"/>
            <a:ext cx="8788400" cy="276999"/>
          </a:xfrm>
          <a:prstGeom prst="rect">
            <a:avLst/>
          </a:prstGeom>
        </p:spPr>
        <p:txBody>
          <a:bodyPr wrap="square">
            <a:spAutoFit/>
          </a:bodyPr>
          <a:lstStyle/>
          <a:p>
            <a:r>
              <a:rPr lang="en-US" sz="1200" baseline="300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1 </a:t>
            </a:r>
            <a:r>
              <a:rPr lang="en-US" sz="1200" dirty="0" err="1">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Numeris</a:t>
            </a:r>
            <a:r>
              <a:rPr lang="en-US" sz="12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 PPM, Year-to-date (01/01/16-10/05/16), Average weekly reach %, Average hours per week (per cap), Total Canada, All stations</a:t>
            </a:r>
          </a:p>
        </p:txBody>
      </p:sp>
    </p:spTree>
    <p:extLst>
      <p:ext uri="{BB962C8B-B14F-4D97-AF65-F5344CB8AC3E}">
        <p14:creationId xmlns:p14="http://schemas.microsoft.com/office/powerpoint/2010/main" val="802901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61"/>
                                            </p:tgtEl>
                                            <p:attrNameLst>
                                              <p:attrName>style.visibility</p:attrName>
                                            </p:attrNameLst>
                                          </p:cBhvr>
                                          <p:to>
                                            <p:strVal val="visible"/>
                                          </p:to>
                                        </p:set>
                                        <p:animEffect transition="in" filter="fade">
                                          <p:cBhvr>
                                            <p:cTn id="11" dur="500"/>
                                            <p:tgtEl>
                                              <p:spTgt spid="61"/>
                                            </p:tgtEl>
                                          </p:cBhvr>
                                        </p:animEffect>
                                      </p:childTnLst>
                                    </p:cTn>
                                  </p:par>
                                </p:childTnLst>
                              </p:cTn>
                            </p:par>
                            <p:par>
                              <p:cTn id="12" fill="hold">
                                <p:stCondLst>
                                  <p:cond delay="1500"/>
                                </p:stCondLst>
                                <p:childTnLst>
                                  <p:par>
                                    <p:cTn id="13" presetID="2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par>
                              <p:cTn id="20" fill="hold">
                                <p:stCondLst>
                                  <p:cond delay="2500"/>
                                </p:stCondLst>
                                <p:childTnLst>
                                  <p:par>
                                    <p:cTn id="21" presetID="22" presetClass="entr" presetSubtype="8" fill="hold"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wipe(left)">
                                          <p:cBhvr>
                                            <p:cTn id="23" dur="1000"/>
                                            <p:tgtEl>
                                              <p:spTgt spid="48"/>
                                            </p:tgtEl>
                                          </p:cBhvr>
                                        </p:animEffect>
                                      </p:childTnLst>
                                    </p:cTn>
                                  </p:par>
                                </p:childTnLst>
                              </p:cTn>
                            </p:par>
                            <p:par>
                              <p:cTn id="24" fill="hold">
                                <p:stCondLst>
                                  <p:cond delay="3500"/>
                                </p:stCondLst>
                                <p:childTnLst>
                                  <p:par>
                                    <p:cTn id="25" presetID="10" presetClass="entr" presetSubtype="0" fill="hold" grpId="0" nodeType="afterEffect">
                                      <p:stCondLst>
                                        <p:cond delay="500"/>
                                      </p:stCondLst>
                                      <p:childTnLst>
                                        <p:set>
                                          <p:cBhvr>
                                            <p:cTn id="26" dur="1" fill="hold">
                                              <p:stCondLst>
                                                <p:cond delay="0"/>
                                              </p:stCondLst>
                                            </p:cTn>
                                            <p:tgtEl>
                                              <p:spTgt spid="99"/>
                                            </p:tgtEl>
                                            <p:attrNameLst>
                                              <p:attrName>style.visibility</p:attrName>
                                            </p:attrNameLst>
                                          </p:cBhvr>
                                          <p:to>
                                            <p:strVal val="visible"/>
                                          </p:to>
                                        </p:set>
                                        <p:animEffect transition="in" filter="fade">
                                          <p:cBhvr>
                                            <p:cTn id="27" dur="1000"/>
                                            <p:tgtEl>
                                              <p:spTgt spid="99"/>
                                            </p:tgtEl>
                                          </p:cBhvr>
                                        </p:animEffect>
                                      </p:childTnLst>
                                    </p:cTn>
                                  </p:par>
                                </p:childTnLst>
                              </p:cTn>
                            </p:par>
                            <p:par>
                              <p:cTn id="28" fill="hold">
                                <p:stCondLst>
                                  <p:cond delay="5000"/>
                                </p:stCondLst>
                                <p:childTnLst>
                                  <p:par>
                                    <p:cTn id="29" presetID="22" presetClass="entr" presetSubtype="8" fill="hold" grpId="0" nodeType="afterEffect">
                                      <p:stCondLst>
                                        <p:cond delay="0"/>
                                      </p:stCondLst>
                                      <p:childTnLst>
                                        <p:set>
                                          <p:cBhvr>
                                            <p:cTn id="30" dur="1" fill="hold">
                                              <p:stCondLst>
                                                <p:cond delay="0"/>
                                              </p:stCondLst>
                                            </p:cTn>
                                            <p:tgtEl>
                                              <p:spTgt spid="158"/>
                                            </p:tgtEl>
                                            <p:attrNameLst>
                                              <p:attrName>style.visibility</p:attrName>
                                            </p:attrNameLst>
                                          </p:cBhvr>
                                          <p:to>
                                            <p:strVal val="visible"/>
                                          </p:to>
                                        </p:set>
                                        <p:animEffect transition="in" filter="wipe(left)">
                                          <p:cBhvr>
                                            <p:cTn id="31" dur="500"/>
                                            <p:tgtEl>
                                              <p:spTgt spid="158"/>
                                            </p:tgtEl>
                                          </p:cBhvr>
                                        </p:animEffect>
                                      </p:childTnLst>
                                    </p:cTn>
                                  </p:par>
                                </p:childTnLst>
                              </p:cTn>
                            </p:par>
                            <p:par>
                              <p:cTn id="32" fill="hold">
                                <p:stCondLst>
                                  <p:cond delay="5500"/>
                                </p:stCondLst>
                                <p:childTnLst>
                                  <p:par>
                                    <p:cTn id="33" presetID="22" presetClass="entr" presetSubtype="8" fill="hold"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1000"/>
                                            <p:tgtEl>
                                              <p:spTgt spid="12"/>
                                            </p:tgtEl>
                                          </p:cBhvr>
                                        </p:animEffect>
                                      </p:childTnLst>
                                    </p:cTn>
                                  </p:par>
                                </p:childTnLst>
                              </p:cTn>
                            </p:par>
                            <p:par>
                              <p:cTn id="36" fill="hold">
                                <p:stCondLst>
                                  <p:cond delay="6500"/>
                                </p:stCondLst>
                                <p:childTnLst>
                                  <p:par>
                                    <p:cTn id="37" presetID="57" presetClass="path" presetSubtype="0" accel="50000" fill="hold" grpId="0" nodeType="afterEffect" p14:presetBounceEnd="46000">
                                      <p:stCondLst>
                                        <p:cond delay="0"/>
                                      </p:stCondLst>
                                      <p:childTnLst>
                                        <p:animMotion origin="layout" path="M -0.00039 -1.48148E-6 L -0.00039 -0.12546 C -0.00039 -0.18125 -0.00117 -0.68727 -0.00182 -0.68727 L 0.31485 -0.68727 " pathEditMode="relative" rAng="0" ptsTypes="AAAA" p14:bounceEnd="46000">
                                          <p:cBhvr>
                                            <p:cTn id="38" dur="1000" fill="hold"/>
                                            <p:tgtEl>
                                              <p:spTgt spid="154"/>
                                            </p:tgtEl>
                                            <p:attrNameLst>
                                              <p:attrName>ppt_x</p:attrName>
                                              <p:attrName>ppt_y</p:attrName>
                                            </p:attrNameLst>
                                          </p:cBhvr>
                                          <p:rCtr x="15690" y="-34375"/>
                                        </p:animMotion>
                                      </p:childTnLst>
                                    </p:cTn>
                                  </p:par>
                                </p:childTnLst>
                              </p:cTn>
                            </p:par>
                            <p:par>
                              <p:cTn id="39" fill="hold">
                                <p:stCondLst>
                                  <p:cond delay="7500"/>
                                </p:stCondLst>
                                <p:childTnLst>
                                  <p:par>
                                    <p:cTn id="40" presetID="22" presetClass="entr" presetSubtype="8" fill="hold" nodeType="afterEffect">
                                      <p:stCondLst>
                                        <p:cond delay="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1000"/>
                                            <p:tgtEl>
                                              <p:spTgt spid="108"/>
                                            </p:tgtEl>
                                          </p:cBhvr>
                                        </p:animEffect>
                                      </p:childTnLst>
                                    </p:cTn>
                                  </p:par>
                                </p:childTnLst>
                              </p:cTn>
                            </p:par>
                            <p:par>
                              <p:cTn id="43" fill="hold">
                                <p:stCondLst>
                                  <p:cond delay="8500"/>
                                </p:stCondLst>
                                <p:childTnLst>
                                  <p:par>
                                    <p:cTn id="44" presetID="57" presetClass="path" presetSubtype="0" accel="50000" fill="hold" grpId="0" nodeType="afterEffect" p14:presetBounceEnd="46000">
                                      <p:stCondLst>
                                        <p:cond delay="0"/>
                                      </p:stCondLst>
                                      <p:childTnLst>
                                        <p:animMotion origin="layout" path="M -0.00026 1.85185E-6 L -0.00026 -0.12546 C -0.00026 -0.18148 0.0004 -0.65185 -0.00091 -0.65301 L 0.20235 -0.65209 " pathEditMode="relative" rAng="0" ptsTypes="AAAA" p14:bounceEnd="46000">
                                          <p:cBhvr>
                                            <p:cTn id="45" dur="1000" fill="hold"/>
                                            <p:tgtEl>
                                              <p:spTgt spid="124"/>
                                            </p:tgtEl>
                                            <p:attrNameLst>
                                              <p:attrName>ppt_x</p:attrName>
                                              <p:attrName>ppt_y</p:attrName>
                                            </p:attrNameLst>
                                          </p:cBhvr>
                                          <p:rCtr x="10091" y="-32662"/>
                                        </p:animMotion>
                                      </p:childTnLst>
                                    </p:cTn>
                                  </p:par>
                                </p:childTnLst>
                              </p:cTn>
                            </p:par>
                            <p:par>
                              <p:cTn id="46" fill="hold">
                                <p:stCondLst>
                                  <p:cond delay="9500"/>
                                </p:stCondLst>
                                <p:childTnLst>
                                  <p:par>
                                    <p:cTn id="47" presetID="22" presetClass="entr" presetSubtype="8" fill="hold" nodeType="afterEffect">
                                      <p:stCondLst>
                                        <p:cond delay="0"/>
                                      </p:stCondLst>
                                      <p:childTnLst>
                                        <p:set>
                                          <p:cBhvr>
                                            <p:cTn id="48" dur="1" fill="hold">
                                              <p:stCondLst>
                                                <p:cond delay="0"/>
                                              </p:stCondLst>
                                            </p:cTn>
                                            <p:tgtEl>
                                              <p:spTgt spid="117"/>
                                            </p:tgtEl>
                                            <p:attrNameLst>
                                              <p:attrName>style.visibility</p:attrName>
                                            </p:attrNameLst>
                                          </p:cBhvr>
                                          <p:to>
                                            <p:strVal val="visible"/>
                                          </p:to>
                                        </p:set>
                                        <p:animEffect transition="in" filter="wipe(left)">
                                          <p:cBhvr>
                                            <p:cTn id="49" dur="1000"/>
                                            <p:tgtEl>
                                              <p:spTgt spid="117"/>
                                            </p:tgtEl>
                                          </p:cBhvr>
                                        </p:animEffect>
                                      </p:childTnLst>
                                    </p:cTn>
                                  </p:par>
                                </p:childTnLst>
                              </p:cTn>
                            </p:par>
                            <p:par>
                              <p:cTn id="50" fill="hold">
                                <p:stCondLst>
                                  <p:cond delay="10500"/>
                                </p:stCondLst>
                                <p:childTnLst>
                                  <p:par>
                                    <p:cTn id="51" presetID="57" presetClass="path" presetSubtype="0" accel="50000" fill="hold" grpId="0" nodeType="afterEffect" p14:presetBounceEnd="46000">
                                      <p:stCondLst>
                                        <p:cond delay="0"/>
                                      </p:stCondLst>
                                      <p:childTnLst>
                                        <p:animMotion origin="layout" path="M 5E-6 -3.7037E-6 L 5E-6 -0.12523 C 5E-6 -0.18148 0.00053 -0.63842 5E-6 -0.63842 L 0.15066 -0.63865 " pathEditMode="relative" rAng="0" ptsTypes="AAAA" p14:bounceEnd="46000">
                                          <p:cBhvr>
                                            <p:cTn id="52" dur="1000" fill="hold"/>
                                            <p:tgtEl>
                                              <p:spTgt spid="125"/>
                                            </p:tgtEl>
                                            <p:attrNameLst>
                                              <p:attrName>ppt_x</p:attrName>
                                              <p:attrName>ppt_y</p:attrName>
                                            </p:attrNameLst>
                                          </p:cBhvr>
                                          <p:rCtr x="7526" y="-31944"/>
                                        </p:animMotion>
                                      </p:childTnLst>
                                    </p:cTn>
                                  </p:par>
                                </p:childTnLst>
                              </p:cTn>
                            </p:par>
                            <p:par>
                              <p:cTn id="53" fill="hold">
                                <p:stCondLst>
                                  <p:cond delay="11500"/>
                                </p:stCondLst>
                                <p:childTnLst>
                                  <p:par>
                                    <p:cTn id="54" presetID="22" presetClass="entr" presetSubtype="8" fill="hold" nodeType="afterEffect">
                                      <p:stCondLst>
                                        <p:cond delay="0"/>
                                      </p:stCondLst>
                                      <p:childTnLst>
                                        <p:set>
                                          <p:cBhvr>
                                            <p:cTn id="55" dur="1" fill="hold">
                                              <p:stCondLst>
                                                <p:cond delay="0"/>
                                              </p:stCondLst>
                                            </p:cTn>
                                            <p:tgtEl>
                                              <p:spTgt spid="139"/>
                                            </p:tgtEl>
                                            <p:attrNameLst>
                                              <p:attrName>style.visibility</p:attrName>
                                            </p:attrNameLst>
                                          </p:cBhvr>
                                          <p:to>
                                            <p:strVal val="visible"/>
                                          </p:to>
                                        </p:set>
                                        <p:animEffect transition="in" filter="wipe(left)">
                                          <p:cBhvr>
                                            <p:cTn id="56" dur="1000"/>
                                            <p:tgtEl>
                                              <p:spTgt spid="139"/>
                                            </p:tgtEl>
                                          </p:cBhvr>
                                        </p:animEffect>
                                      </p:childTnLst>
                                    </p:cTn>
                                  </p:par>
                                </p:childTnLst>
                              </p:cTn>
                            </p:par>
                            <p:par>
                              <p:cTn id="57" fill="hold">
                                <p:stCondLst>
                                  <p:cond delay="12500"/>
                                </p:stCondLst>
                                <p:childTnLst>
                                  <p:par>
                                    <p:cTn id="58" presetID="57" presetClass="path" presetSubtype="0" accel="50000" fill="hold" grpId="0" nodeType="afterEffect" p14:presetBounceEnd="46000">
                                      <p:stCondLst>
                                        <p:cond delay="0"/>
                                      </p:stCondLst>
                                      <p:childTnLst>
                                        <p:animMotion origin="layout" path="M -0.00026 3.7037E-6 L -0.00026 -0.12524 C -0.00026 -0.18102 0.0004 -0.62917 -0.00091 -0.62917 L 0.09402 -0.62801 " pathEditMode="relative" rAng="0" ptsTypes="AAAA" p14:bounceEnd="46000">
                                          <p:cBhvr>
                                            <p:cTn id="59" dur="1000" fill="hold"/>
                                            <p:tgtEl>
                                              <p:spTgt spid="155"/>
                                            </p:tgtEl>
                                            <p:attrNameLst>
                                              <p:attrName>ppt_x</p:attrName>
                                              <p:attrName>ppt_y</p:attrName>
                                            </p:attrNameLst>
                                          </p:cBhvr>
                                          <p:rCtr x="4674" y="-31458"/>
                                        </p:animMotion>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42"/>
                                            </p:tgtEl>
                                            <p:attrNameLst>
                                              <p:attrName>style.visibility</p:attrName>
                                            </p:attrNameLst>
                                          </p:cBhvr>
                                          <p:to>
                                            <p:strVal val="visible"/>
                                          </p:to>
                                        </p:set>
                                        <p:animEffect transition="in" filter="fade">
                                          <p:cBhvr>
                                            <p:cTn id="64" dur="1000"/>
                                            <p:tgtEl>
                                              <p:spTgt spid="142"/>
                                            </p:tgtEl>
                                          </p:cBhvr>
                                        </p:animEffect>
                                      </p:childTnLst>
                                    </p:cTn>
                                  </p:par>
                                </p:childTnLst>
                              </p:cTn>
                            </p:par>
                            <p:par>
                              <p:cTn id="65" fill="hold">
                                <p:stCondLst>
                                  <p:cond delay="1000"/>
                                </p:stCondLst>
                                <p:childTnLst>
                                  <p:par>
                                    <p:cTn id="66" presetID="22" presetClass="entr" presetSubtype="8" fill="hold" grpId="0" nodeType="afterEffect">
                                      <p:stCondLst>
                                        <p:cond delay="0"/>
                                      </p:stCondLst>
                                      <p:childTnLst>
                                        <p:set>
                                          <p:cBhvr>
                                            <p:cTn id="67" dur="1" fill="hold">
                                              <p:stCondLst>
                                                <p:cond delay="0"/>
                                              </p:stCondLst>
                                            </p:cTn>
                                            <p:tgtEl>
                                              <p:spTgt spid="112"/>
                                            </p:tgtEl>
                                            <p:attrNameLst>
                                              <p:attrName>style.visibility</p:attrName>
                                            </p:attrNameLst>
                                          </p:cBhvr>
                                          <p:to>
                                            <p:strVal val="visible"/>
                                          </p:to>
                                        </p:set>
                                        <p:animEffect transition="in" filter="wipe(left)">
                                          <p:cBhvr>
                                            <p:cTn id="68" dur="500"/>
                                            <p:tgtEl>
                                              <p:spTgt spid="112"/>
                                            </p:tgtEl>
                                          </p:cBhvr>
                                        </p:animEffect>
                                      </p:childTnLst>
                                    </p:cTn>
                                  </p:par>
                                </p:childTnLst>
                              </p:cTn>
                            </p:par>
                            <p:par>
                              <p:cTn id="69" fill="hold">
                                <p:stCondLst>
                                  <p:cond delay="1500"/>
                                </p:stCondLst>
                                <p:childTnLst>
                                  <p:par>
                                    <p:cTn id="70" presetID="22" presetClass="entr" presetSubtype="8" fill="hold" nodeType="after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wipe(left)">
                                          <p:cBhvr>
                                            <p:cTn id="72" dur="1000"/>
                                            <p:tgtEl>
                                              <p:spTgt spid="11"/>
                                            </p:tgtEl>
                                          </p:cBhvr>
                                        </p:animEffect>
                                      </p:childTnLst>
                                    </p:cTn>
                                  </p:par>
                                </p:childTnLst>
                              </p:cTn>
                            </p:par>
                            <p:par>
                              <p:cTn id="73" fill="hold">
                                <p:stCondLst>
                                  <p:cond delay="2500"/>
                                </p:stCondLst>
                                <p:childTnLst>
                                  <p:par>
                                    <p:cTn id="74" presetID="57" presetClass="path" presetSubtype="0" accel="50000" fill="hold" grpId="0" nodeType="afterEffect" p14:presetBounceEnd="46000">
                                      <p:stCondLst>
                                        <p:cond delay="0"/>
                                      </p:stCondLst>
                                      <p:childTnLst>
                                        <p:animMotion origin="layout" path="M -0.00039 4.07407E-6 L -0.00039 -0.12547 C -0.00039 -0.18125 0.00118 -0.64885 -0.00182 -0.64885 L 0.39662 -0.64908 " pathEditMode="relative" rAng="0" ptsTypes="AAAA" p14:bounceEnd="46000">
                                          <p:cBhvr>
                                            <p:cTn id="75" dur="1000" fill="hold"/>
                                            <p:tgtEl>
                                              <p:spTgt spid="156"/>
                                            </p:tgtEl>
                                            <p:attrNameLst>
                                              <p:attrName>ppt_x</p:attrName>
                                              <p:attrName>ppt_y</p:attrName>
                                            </p:attrNameLst>
                                          </p:cBhvr>
                                          <p:rCtr x="19779" y="-32454"/>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53"/>
                                            </p:tgtEl>
                                            <p:attrNameLst>
                                              <p:attrName>style.visibility</p:attrName>
                                            </p:attrNameLst>
                                          </p:cBhvr>
                                          <p:to>
                                            <p:strVal val="visible"/>
                                          </p:to>
                                        </p:set>
                                        <p:animEffect transition="in" filter="fade">
                                          <p:cBhvr>
                                            <p:cTn id="80" dur="1000"/>
                                            <p:tgtEl>
                                              <p:spTgt spid="153"/>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43"/>
                                            </p:tgtEl>
                                            <p:attrNameLst>
                                              <p:attrName>style.visibility</p:attrName>
                                            </p:attrNameLst>
                                          </p:cBhvr>
                                          <p:to>
                                            <p:strVal val="visible"/>
                                          </p:to>
                                        </p:set>
                                        <p:animEffect transition="in" filter="wipe(left)">
                                          <p:cBhvr>
                                            <p:cTn id="84" dur="1000"/>
                                            <p:tgtEl>
                                              <p:spTgt spid="143"/>
                                            </p:tgtEl>
                                          </p:cBhvr>
                                        </p:animEffect>
                                      </p:childTnLst>
                                    </p:cTn>
                                  </p:par>
                                </p:childTnLst>
                              </p:cTn>
                            </p:par>
                            <p:par>
                              <p:cTn id="85" fill="hold">
                                <p:stCondLst>
                                  <p:cond delay="2000"/>
                                </p:stCondLst>
                                <p:childTnLst>
                                  <p:par>
                                    <p:cTn id="86" presetID="57" presetClass="path" presetSubtype="0" accel="50000" fill="hold" grpId="0" nodeType="afterEffect" p14:presetBounceEnd="46000">
                                      <p:stCondLst>
                                        <p:cond delay="0"/>
                                      </p:stCondLst>
                                      <p:childTnLst>
                                        <p:animMotion origin="layout" path="M -0.00013 2.22222E-6 L -0.00013 -0.125 C -0.00013 -0.18148 -0.00117 -0.83658 -0.00104 -0.83658 C 0.0267 -0.83519 0.69024 -0.83241 0.73165 -0.83241 " pathEditMode="relative" rAng="0" ptsTypes="AAAA" p14:bounceEnd="46000">
                                          <p:cBhvr>
                                            <p:cTn id="87" dur="1000" fill="hold"/>
                                            <p:tgtEl>
                                              <p:spTgt spid="157"/>
                                            </p:tgtEl>
                                            <p:attrNameLst>
                                              <p:attrName>ppt_x</p:attrName>
                                              <p:attrName>ppt_y</p:attrName>
                                            </p:attrNameLst>
                                          </p:cBhvr>
                                          <p:rCtr x="36536" y="-4182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47" grpId="0"/>
          <p:bldP spid="112" grpId="0"/>
          <p:bldP spid="99" grpId="0"/>
          <p:bldP spid="120" grpId="0"/>
          <p:bldP spid="142" grpId="0"/>
          <p:bldP spid="153" grpId="0"/>
          <p:bldP spid="154" grpId="0" animBg="1"/>
          <p:bldP spid="124" grpId="0" animBg="1"/>
          <p:bldP spid="125" grpId="0" animBg="1"/>
          <p:bldP spid="155" grpId="0" animBg="1"/>
          <p:bldP spid="156" grpId="0" animBg="1"/>
          <p:bldP spid="157" grpId="0" animBg="1"/>
          <p:bldP spid="1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61"/>
                                            </p:tgtEl>
                                            <p:attrNameLst>
                                              <p:attrName>style.visibility</p:attrName>
                                            </p:attrNameLst>
                                          </p:cBhvr>
                                          <p:to>
                                            <p:strVal val="visible"/>
                                          </p:to>
                                        </p:set>
                                        <p:animEffect transition="in" filter="fade">
                                          <p:cBhvr>
                                            <p:cTn id="11" dur="500"/>
                                            <p:tgtEl>
                                              <p:spTgt spid="61"/>
                                            </p:tgtEl>
                                          </p:cBhvr>
                                        </p:animEffect>
                                      </p:childTnLst>
                                    </p:cTn>
                                  </p:par>
                                </p:childTnLst>
                              </p:cTn>
                            </p:par>
                            <p:par>
                              <p:cTn id="12" fill="hold">
                                <p:stCondLst>
                                  <p:cond delay="1500"/>
                                </p:stCondLst>
                                <p:childTnLst>
                                  <p:par>
                                    <p:cTn id="13" presetID="2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par>
                              <p:cTn id="20" fill="hold">
                                <p:stCondLst>
                                  <p:cond delay="2500"/>
                                </p:stCondLst>
                                <p:childTnLst>
                                  <p:par>
                                    <p:cTn id="21" presetID="22" presetClass="entr" presetSubtype="8" fill="hold"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wipe(left)">
                                          <p:cBhvr>
                                            <p:cTn id="23" dur="1000"/>
                                            <p:tgtEl>
                                              <p:spTgt spid="48"/>
                                            </p:tgtEl>
                                          </p:cBhvr>
                                        </p:animEffect>
                                      </p:childTnLst>
                                    </p:cTn>
                                  </p:par>
                                </p:childTnLst>
                              </p:cTn>
                            </p:par>
                            <p:par>
                              <p:cTn id="24" fill="hold">
                                <p:stCondLst>
                                  <p:cond delay="3500"/>
                                </p:stCondLst>
                                <p:childTnLst>
                                  <p:par>
                                    <p:cTn id="25" presetID="10" presetClass="entr" presetSubtype="0" fill="hold" grpId="0" nodeType="afterEffect">
                                      <p:stCondLst>
                                        <p:cond delay="500"/>
                                      </p:stCondLst>
                                      <p:childTnLst>
                                        <p:set>
                                          <p:cBhvr>
                                            <p:cTn id="26" dur="1" fill="hold">
                                              <p:stCondLst>
                                                <p:cond delay="0"/>
                                              </p:stCondLst>
                                            </p:cTn>
                                            <p:tgtEl>
                                              <p:spTgt spid="99"/>
                                            </p:tgtEl>
                                            <p:attrNameLst>
                                              <p:attrName>style.visibility</p:attrName>
                                            </p:attrNameLst>
                                          </p:cBhvr>
                                          <p:to>
                                            <p:strVal val="visible"/>
                                          </p:to>
                                        </p:set>
                                        <p:animEffect transition="in" filter="fade">
                                          <p:cBhvr>
                                            <p:cTn id="27" dur="1000"/>
                                            <p:tgtEl>
                                              <p:spTgt spid="99"/>
                                            </p:tgtEl>
                                          </p:cBhvr>
                                        </p:animEffect>
                                      </p:childTnLst>
                                    </p:cTn>
                                  </p:par>
                                </p:childTnLst>
                              </p:cTn>
                            </p:par>
                            <p:par>
                              <p:cTn id="28" fill="hold">
                                <p:stCondLst>
                                  <p:cond delay="5000"/>
                                </p:stCondLst>
                                <p:childTnLst>
                                  <p:par>
                                    <p:cTn id="29" presetID="22" presetClass="entr" presetSubtype="8" fill="hold" grpId="0" nodeType="afterEffect">
                                      <p:stCondLst>
                                        <p:cond delay="0"/>
                                      </p:stCondLst>
                                      <p:childTnLst>
                                        <p:set>
                                          <p:cBhvr>
                                            <p:cTn id="30" dur="1" fill="hold">
                                              <p:stCondLst>
                                                <p:cond delay="0"/>
                                              </p:stCondLst>
                                            </p:cTn>
                                            <p:tgtEl>
                                              <p:spTgt spid="158"/>
                                            </p:tgtEl>
                                            <p:attrNameLst>
                                              <p:attrName>style.visibility</p:attrName>
                                            </p:attrNameLst>
                                          </p:cBhvr>
                                          <p:to>
                                            <p:strVal val="visible"/>
                                          </p:to>
                                        </p:set>
                                        <p:animEffect transition="in" filter="wipe(left)">
                                          <p:cBhvr>
                                            <p:cTn id="31" dur="500"/>
                                            <p:tgtEl>
                                              <p:spTgt spid="158"/>
                                            </p:tgtEl>
                                          </p:cBhvr>
                                        </p:animEffect>
                                      </p:childTnLst>
                                    </p:cTn>
                                  </p:par>
                                </p:childTnLst>
                              </p:cTn>
                            </p:par>
                            <p:par>
                              <p:cTn id="32" fill="hold">
                                <p:stCondLst>
                                  <p:cond delay="5500"/>
                                </p:stCondLst>
                                <p:childTnLst>
                                  <p:par>
                                    <p:cTn id="33" presetID="22" presetClass="entr" presetSubtype="8" fill="hold"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1000"/>
                                            <p:tgtEl>
                                              <p:spTgt spid="12"/>
                                            </p:tgtEl>
                                          </p:cBhvr>
                                        </p:animEffect>
                                      </p:childTnLst>
                                    </p:cTn>
                                  </p:par>
                                </p:childTnLst>
                              </p:cTn>
                            </p:par>
                            <p:par>
                              <p:cTn id="36" fill="hold">
                                <p:stCondLst>
                                  <p:cond delay="6500"/>
                                </p:stCondLst>
                                <p:childTnLst>
                                  <p:par>
                                    <p:cTn id="37" presetID="57" presetClass="path" presetSubtype="0" accel="50000" fill="hold" grpId="0" nodeType="afterEffect">
                                      <p:stCondLst>
                                        <p:cond delay="0"/>
                                      </p:stCondLst>
                                      <p:childTnLst>
                                        <p:animMotion origin="layout" path="M -0.00039 -1.48148E-6 L -0.00039 -0.12546 C -0.00039 -0.18125 -0.00117 -0.68727 -0.00182 -0.68727 L 0.31485 -0.68727 " pathEditMode="relative" rAng="0" ptsTypes="AAAA">
                                          <p:cBhvr>
                                            <p:cTn id="38" dur="1000" fill="hold"/>
                                            <p:tgtEl>
                                              <p:spTgt spid="154"/>
                                            </p:tgtEl>
                                            <p:attrNameLst>
                                              <p:attrName>ppt_x</p:attrName>
                                              <p:attrName>ppt_y</p:attrName>
                                            </p:attrNameLst>
                                          </p:cBhvr>
                                          <p:rCtr x="15690" y="-34375"/>
                                        </p:animMotion>
                                      </p:childTnLst>
                                    </p:cTn>
                                  </p:par>
                                </p:childTnLst>
                              </p:cTn>
                            </p:par>
                            <p:par>
                              <p:cTn id="39" fill="hold">
                                <p:stCondLst>
                                  <p:cond delay="7500"/>
                                </p:stCondLst>
                                <p:childTnLst>
                                  <p:par>
                                    <p:cTn id="40" presetID="22" presetClass="entr" presetSubtype="8" fill="hold" nodeType="afterEffect">
                                      <p:stCondLst>
                                        <p:cond delay="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1000"/>
                                            <p:tgtEl>
                                              <p:spTgt spid="108"/>
                                            </p:tgtEl>
                                          </p:cBhvr>
                                        </p:animEffect>
                                      </p:childTnLst>
                                    </p:cTn>
                                  </p:par>
                                </p:childTnLst>
                              </p:cTn>
                            </p:par>
                            <p:par>
                              <p:cTn id="43" fill="hold">
                                <p:stCondLst>
                                  <p:cond delay="8500"/>
                                </p:stCondLst>
                                <p:childTnLst>
                                  <p:par>
                                    <p:cTn id="44" presetID="57" presetClass="path" presetSubtype="0" accel="50000" fill="hold" grpId="0" nodeType="afterEffect">
                                      <p:stCondLst>
                                        <p:cond delay="0"/>
                                      </p:stCondLst>
                                      <p:childTnLst>
                                        <p:animMotion origin="layout" path="M -0.00026 1.85185E-6 L -0.00026 -0.12546 C -0.00026 -0.18148 0.0004 -0.65185 -0.00091 -0.65301 L 0.20235 -0.65209 " pathEditMode="relative" rAng="0" ptsTypes="AAAA">
                                          <p:cBhvr>
                                            <p:cTn id="45" dur="1000" fill="hold"/>
                                            <p:tgtEl>
                                              <p:spTgt spid="124"/>
                                            </p:tgtEl>
                                            <p:attrNameLst>
                                              <p:attrName>ppt_x</p:attrName>
                                              <p:attrName>ppt_y</p:attrName>
                                            </p:attrNameLst>
                                          </p:cBhvr>
                                          <p:rCtr x="10091" y="-32662"/>
                                        </p:animMotion>
                                      </p:childTnLst>
                                    </p:cTn>
                                  </p:par>
                                </p:childTnLst>
                              </p:cTn>
                            </p:par>
                            <p:par>
                              <p:cTn id="46" fill="hold">
                                <p:stCondLst>
                                  <p:cond delay="9500"/>
                                </p:stCondLst>
                                <p:childTnLst>
                                  <p:par>
                                    <p:cTn id="47" presetID="22" presetClass="entr" presetSubtype="8" fill="hold" nodeType="afterEffect">
                                      <p:stCondLst>
                                        <p:cond delay="0"/>
                                      </p:stCondLst>
                                      <p:childTnLst>
                                        <p:set>
                                          <p:cBhvr>
                                            <p:cTn id="48" dur="1" fill="hold">
                                              <p:stCondLst>
                                                <p:cond delay="0"/>
                                              </p:stCondLst>
                                            </p:cTn>
                                            <p:tgtEl>
                                              <p:spTgt spid="117"/>
                                            </p:tgtEl>
                                            <p:attrNameLst>
                                              <p:attrName>style.visibility</p:attrName>
                                            </p:attrNameLst>
                                          </p:cBhvr>
                                          <p:to>
                                            <p:strVal val="visible"/>
                                          </p:to>
                                        </p:set>
                                        <p:animEffect transition="in" filter="wipe(left)">
                                          <p:cBhvr>
                                            <p:cTn id="49" dur="1000"/>
                                            <p:tgtEl>
                                              <p:spTgt spid="117"/>
                                            </p:tgtEl>
                                          </p:cBhvr>
                                        </p:animEffect>
                                      </p:childTnLst>
                                    </p:cTn>
                                  </p:par>
                                </p:childTnLst>
                              </p:cTn>
                            </p:par>
                            <p:par>
                              <p:cTn id="50" fill="hold">
                                <p:stCondLst>
                                  <p:cond delay="10500"/>
                                </p:stCondLst>
                                <p:childTnLst>
                                  <p:par>
                                    <p:cTn id="51" presetID="57" presetClass="path" presetSubtype="0" accel="50000" fill="hold" grpId="0" nodeType="afterEffect">
                                      <p:stCondLst>
                                        <p:cond delay="0"/>
                                      </p:stCondLst>
                                      <p:childTnLst>
                                        <p:animMotion origin="layout" path="M 5E-6 -3.7037E-6 L 5E-6 -0.12523 C 5E-6 -0.18148 0.00053 -0.63842 5E-6 -0.63842 L 0.15066 -0.63865 " pathEditMode="relative" rAng="0" ptsTypes="AAAA">
                                          <p:cBhvr>
                                            <p:cTn id="52" dur="1000" fill="hold"/>
                                            <p:tgtEl>
                                              <p:spTgt spid="125"/>
                                            </p:tgtEl>
                                            <p:attrNameLst>
                                              <p:attrName>ppt_x</p:attrName>
                                              <p:attrName>ppt_y</p:attrName>
                                            </p:attrNameLst>
                                          </p:cBhvr>
                                          <p:rCtr x="7526" y="-31944"/>
                                        </p:animMotion>
                                      </p:childTnLst>
                                    </p:cTn>
                                  </p:par>
                                </p:childTnLst>
                              </p:cTn>
                            </p:par>
                            <p:par>
                              <p:cTn id="53" fill="hold">
                                <p:stCondLst>
                                  <p:cond delay="11500"/>
                                </p:stCondLst>
                                <p:childTnLst>
                                  <p:par>
                                    <p:cTn id="54" presetID="22" presetClass="entr" presetSubtype="8" fill="hold" nodeType="afterEffect">
                                      <p:stCondLst>
                                        <p:cond delay="0"/>
                                      </p:stCondLst>
                                      <p:childTnLst>
                                        <p:set>
                                          <p:cBhvr>
                                            <p:cTn id="55" dur="1" fill="hold">
                                              <p:stCondLst>
                                                <p:cond delay="0"/>
                                              </p:stCondLst>
                                            </p:cTn>
                                            <p:tgtEl>
                                              <p:spTgt spid="139"/>
                                            </p:tgtEl>
                                            <p:attrNameLst>
                                              <p:attrName>style.visibility</p:attrName>
                                            </p:attrNameLst>
                                          </p:cBhvr>
                                          <p:to>
                                            <p:strVal val="visible"/>
                                          </p:to>
                                        </p:set>
                                        <p:animEffect transition="in" filter="wipe(left)">
                                          <p:cBhvr>
                                            <p:cTn id="56" dur="1000"/>
                                            <p:tgtEl>
                                              <p:spTgt spid="139"/>
                                            </p:tgtEl>
                                          </p:cBhvr>
                                        </p:animEffect>
                                      </p:childTnLst>
                                    </p:cTn>
                                  </p:par>
                                </p:childTnLst>
                              </p:cTn>
                            </p:par>
                            <p:par>
                              <p:cTn id="57" fill="hold">
                                <p:stCondLst>
                                  <p:cond delay="12500"/>
                                </p:stCondLst>
                                <p:childTnLst>
                                  <p:par>
                                    <p:cTn id="58" presetID="57" presetClass="path" presetSubtype="0" accel="50000" fill="hold" grpId="0" nodeType="afterEffect">
                                      <p:stCondLst>
                                        <p:cond delay="0"/>
                                      </p:stCondLst>
                                      <p:childTnLst>
                                        <p:animMotion origin="layout" path="M -0.00026 3.7037E-6 L -0.00026 -0.12524 C -0.00026 -0.18102 0.0004 -0.62917 -0.00091 -0.62917 L 0.09402 -0.62801 " pathEditMode="relative" rAng="0" ptsTypes="AAAA">
                                          <p:cBhvr>
                                            <p:cTn id="59" dur="1000" fill="hold"/>
                                            <p:tgtEl>
                                              <p:spTgt spid="155"/>
                                            </p:tgtEl>
                                            <p:attrNameLst>
                                              <p:attrName>ppt_x</p:attrName>
                                              <p:attrName>ppt_y</p:attrName>
                                            </p:attrNameLst>
                                          </p:cBhvr>
                                          <p:rCtr x="4674" y="-31458"/>
                                        </p:animMotion>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42"/>
                                            </p:tgtEl>
                                            <p:attrNameLst>
                                              <p:attrName>style.visibility</p:attrName>
                                            </p:attrNameLst>
                                          </p:cBhvr>
                                          <p:to>
                                            <p:strVal val="visible"/>
                                          </p:to>
                                        </p:set>
                                        <p:animEffect transition="in" filter="fade">
                                          <p:cBhvr>
                                            <p:cTn id="64" dur="1000"/>
                                            <p:tgtEl>
                                              <p:spTgt spid="142"/>
                                            </p:tgtEl>
                                          </p:cBhvr>
                                        </p:animEffect>
                                      </p:childTnLst>
                                    </p:cTn>
                                  </p:par>
                                </p:childTnLst>
                              </p:cTn>
                            </p:par>
                            <p:par>
                              <p:cTn id="65" fill="hold">
                                <p:stCondLst>
                                  <p:cond delay="1000"/>
                                </p:stCondLst>
                                <p:childTnLst>
                                  <p:par>
                                    <p:cTn id="66" presetID="22" presetClass="entr" presetSubtype="8" fill="hold" grpId="0" nodeType="afterEffect">
                                      <p:stCondLst>
                                        <p:cond delay="0"/>
                                      </p:stCondLst>
                                      <p:childTnLst>
                                        <p:set>
                                          <p:cBhvr>
                                            <p:cTn id="67" dur="1" fill="hold">
                                              <p:stCondLst>
                                                <p:cond delay="0"/>
                                              </p:stCondLst>
                                            </p:cTn>
                                            <p:tgtEl>
                                              <p:spTgt spid="112"/>
                                            </p:tgtEl>
                                            <p:attrNameLst>
                                              <p:attrName>style.visibility</p:attrName>
                                            </p:attrNameLst>
                                          </p:cBhvr>
                                          <p:to>
                                            <p:strVal val="visible"/>
                                          </p:to>
                                        </p:set>
                                        <p:animEffect transition="in" filter="wipe(left)">
                                          <p:cBhvr>
                                            <p:cTn id="68" dur="500"/>
                                            <p:tgtEl>
                                              <p:spTgt spid="112"/>
                                            </p:tgtEl>
                                          </p:cBhvr>
                                        </p:animEffect>
                                      </p:childTnLst>
                                    </p:cTn>
                                  </p:par>
                                </p:childTnLst>
                              </p:cTn>
                            </p:par>
                            <p:par>
                              <p:cTn id="69" fill="hold">
                                <p:stCondLst>
                                  <p:cond delay="1500"/>
                                </p:stCondLst>
                                <p:childTnLst>
                                  <p:par>
                                    <p:cTn id="70" presetID="22" presetClass="entr" presetSubtype="8" fill="hold" nodeType="after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wipe(left)">
                                          <p:cBhvr>
                                            <p:cTn id="72" dur="1000"/>
                                            <p:tgtEl>
                                              <p:spTgt spid="11"/>
                                            </p:tgtEl>
                                          </p:cBhvr>
                                        </p:animEffect>
                                      </p:childTnLst>
                                    </p:cTn>
                                  </p:par>
                                </p:childTnLst>
                              </p:cTn>
                            </p:par>
                            <p:par>
                              <p:cTn id="73" fill="hold">
                                <p:stCondLst>
                                  <p:cond delay="2500"/>
                                </p:stCondLst>
                                <p:childTnLst>
                                  <p:par>
                                    <p:cTn id="74" presetID="57" presetClass="path" presetSubtype="0" accel="50000" fill="hold" grpId="0" nodeType="afterEffect">
                                      <p:stCondLst>
                                        <p:cond delay="0"/>
                                      </p:stCondLst>
                                      <p:childTnLst>
                                        <p:animMotion origin="layout" path="M -0.00039 4.07407E-6 L -0.00039 -0.12547 C -0.00039 -0.18125 0.00118 -0.64885 -0.00182 -0.64885 L 0.39662 -0.64908 " pathEditMode="relative" rAng="0" ptsTypes="AAAA">
                                          <p:cBhvr>
                                            <p:cTn id="75" dur="1000" fill="hold"/>
                                            <p:tgtEl>
                                              <p:spTgt spid="156"/>
                                            </p:tgtEl>
                                            <p:attrNameLst>
                                              <p:attrName>ppt_x</p:attrName>
                                              <p:attrName>ppt_y</p:attrName>
                                            </p:attrNameLst>
                                          </p:cBhvr>
                                          <p:rCtr x="19779" y="-32454"/>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53"/>
                                            </p:tgtEl>
                                            <p:attrNameLst>
                                              <p:attrName>style.visibility</p:attrName>
                                            </p:attrNameLst>
                                          </p:cBhvr>
                                          <p:to>
                                            <p:strVal val="visible"/>
                                          </p:to>
                                        </p:set>
                                        <p:animEffect transition="in" filter="fade">
                                          <p:cBhvr>
                                            <p:cTn id="80" dur="1000"/>
                                            <p:tgtEl>
                                              <p:spTgt spid="153"/>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43"/>
                                            </p:tgtEl>
                                            <p:attrNameLst>
                                              <p:attrName>style.visibility</p:attrName>
                                            </p:attrNameLst>
                                          </p:cBhvr>
                                          <p:to>
                                            <p:strVal val="visible"/>
                                          </p:to>
                                        </p:set>
                                        <p:animEffect transition="in" filter="wipe(left)">
                                          <p:cBhvr>
                                            <p:cTn id="84" dur="1000"/>
                                            <p:tgtEl>
                                              <p:spTgt spid="143"/>
                                            </p:tgtEl>
                                          </p:cBhvr>
                                        </p:animEffect>
                                      </p:childTnLst>
                                    </p:cTn>
                                  </p:par>
                                </p:childTnLst>
                              </p:cTn>
                            </p:par>
                            <p:par>
                              <p:cTn id="85" fill="hold">
                                <p:stCondLst>
                                  <p:cond delay="2000"/>
                                </p:stCondLst>
                                <p:childTnLst>
                                  <p:par>
                                    <p:cTn id="86" presetID="57" presetClass="path" presetSubtype="0" accel="50000" fill="hold" grpId="0" nodeType="afterEffect">
                                      <p:stCondLst>
                                        <p:cond delay="0"/>
                                      </p:stCondLst>
                                      <p:childTnLst>
                                        <p:animMotion origin="layout" path="M -0.00013 2.22222E-6 L -0.00013 -0.125 C -0.00013 -0.18148 -0.00117 -0.83658 -0.00104 -0.83658 C 0.0267 -0.83519 0.69024 -0.83241 0.73165 -0.83241 " pathEditMode="relative" rAng="0" ptsTypes="AAAA">
                                          <p:cBhvr>
                                            <p:cTn id="87" dur="1000" fill="hold"/>
                                            <p:tgtEl>
                                              <p:spTgt spid="157"/>
                                            </p:tgtEl>
                                            <p:attrNameLst>
                                              <p:attrName>ppt_x</p:attrName>
                                              <p:attrName>ppt_y</p:attrName>
                                            </p:attrNameLst>
                                          </p:cBhvr>
                                          <p:rCtr x="36536" y="-4182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47" grpId="0"/>
          <p:bldP spid="112" grpId="0"/>
          <p:bldP spid="99" grpId="0"/>
          <p:bldP spid="120" grpId="0"/>
          <p:bldP spid="142" grpId="0"/>
          <p:bldP spid="153" grpId="0"/>
          <p:bldP spid="154" grpId="0" animBg="1"/>
          <p:bldP spid="124" grpId="0" animBg="1"/>
          <p:bldP spid="125" grpId="0" animBg="1"/>
          <p:bldP spid="155" grpId="0" animBg="1"/>
          <p:bldP spid="156" grpId="0" animBg="1"/>
          <p:bldP spid="157" grpId="0" animBg="1"/>
          <p:bldP spid="158" grpId="0"/>
        </p:bldLst>
      </p:timing>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780652" y="2002663"/>
            <a:ext cx="10002683" cy="3885055"/>
            <a:chOff x="-217806" y="965205"/>
            <a:chExt cx="12234271" cy="5863536"/>
          </a:xfrm>
        </p:grpSpPr>
        <p:cxnSp>
          <p:nvCxnSpPr>
            <p:cNvPr id="35" name="Straight Connector 34"/>
            <p:cNvCxnSpPr/>
            <p:nvPr/>
          </p:nvCxnSpPr>
          <p:spPr>
            <a:xfrm rot="10800000" flipH="1">
              <a:off x="542220" y="1444177"/>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0" y="1658263"/>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0" y="1872349"/>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0" y="2086437"/>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0" y="2300523"/>
              <a:ext cx="114742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0" y="2514609"/>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0" y="2728697"/>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0" y="2942783"/>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0" y="3156870"/>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0" y="3370957"/>
              <a:ext cx="114742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0" y="3585044"/>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0" y="3799130"/>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0" y="4013218"/>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0" y="4227304"/>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0" y="4441390"/>
              <a:ext cx="114742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0" y="4655478"/>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0" y="4869563"/>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0" y="5083650"/>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0" y="5297738"/>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0" y="5511823"/>
              <a:ext cx="114742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0" y="5728138"/>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0" y="5942224"/>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0" y="6156312"/>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0" y="6370398"/>
              <a:ext cx="1147424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0" y="6584484"/>
              <a:ext cx="114742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TextBox 95"/>
            <p:cNvSpPr txBox="1"/>
            <p:nvPr/>
          </p:nvSpPr>
          <p:spPr>
            <a:xfrm>
              <a:off x="-112354" y="965205"/>
              <a:ext cx="661407" cy="53192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97" name="TextBox 96"/>
            <p:cNvSpPr txBox="1"/>
            <p:nvPr/>
          </p:nvSpPr>
          <p:spPr>
            <a:xfrm>
              <a:off x="-11680" y="5270272"/>
              <a:ext cx="560733" cy="531929"/>
            </a:xfrm>
            <a:prstGeom prst="rect">
              <a:avLst/>
            </a:prstGeom>
            <a:noFill/>
          </p:spPr>
          <p:txBody>
            <a:bodyPr wrap="none" rtlCol="0">
              <a:spAutoFit/>
            </a:bodyPr>
            <a:lstStyle/>
            <a:p>
              <a:pPr algn="r"/>
              <a:r>
                <a:rPr lang="en-US" sz="1200" dirty="0">
                  <a:latin typeface="Century Gothic" panose="020B0502020202020204" pitchFamily="34" charset="0"/>
                </a:rPr>
                <a:t>20%</a:t>
              </a:r>
            </a:p>
          </p:txBody>
        </p:sp>
        <p:sp>
          <p:nvSpPr>
            <p:cNvPr id="98" name="TextBox 97"/>
            <p:cNvSpPr txBox="1"/>
            <p:nvPr/>
          </p:nvSpPr>
          <p:spPr>
            <a:xfrm>
              <a:off x="-217806" y="6296810"/>
              <a:ext cx="766860" cy="531931"/>
            </a:xfrm>
            <a:prstGeom prst="rect">
              <a:avLst/>
            </a:prstGeom>
            <a:noFill/>
          </p:spPr>
          <p:txBody>
            <a:bodyPr wrap="none" rtlCol="0">
              <a:spAutoFit/>
            </a:bodyPr>
            <a:lstStyle/>
            <a:p>
              <a:pPr algn="r"/>
              <a:r>
                <a:rPr lang="en-US" sz="1200" dirty="0">
                  <a:latin typeface="Century Gothic" panose="020B0502020202020204" pitchFamily="34" charset="0"/>
                </a:rPr>
                <a:t>0%</a:t>
              </a:r>
            </a:p>
          </p:txBody>
        </p:sp>
        <p:sp>
          <p:nvSpPr>
            <p:cNvPr id="116" name="TextBox 115"/>
            <p:cNvSpPr txBox="1"/>
            <p:nvPr/>
          </p:nvSpPr>
          <p:spPr>
            <a:xfrm>
              <a:off x="-11680" y="2027758"/>
              <a:ext cx="560733" cy="452643"/>
            </a:xfrm>
            <a:prstGeom prst="rect">
              <a:avLst/>
            </a:prstGeom>
            <a:noFill/>
          </p:spPr>
          <p:txBody>
            <a:bodyPr wrap="none" rtlCol="0">
              <a:spAutoFit/>
            </a:bodyPr>
            <a:lstStyle/>
            <a:p>
              <a:pPr algn="r"/>
              <a:r>
                <a:rPr lang="en-US" sz="1200" dirty="0">
                  <a:latin typeface="Century Gothic" panose="020B0502020202020204" pitchFamily="34" charset="0"/>
                </a:rPr>
                <a:t>80%</a:t>
              </a:r>
            </a:p>
          </p:txBody>
        </p:sp>
        <p:cxnSp>
          <p:nvCxnSpPr>
            <p:cNvPr id="32" name="Straight Connector 31"/>
            <p:cNvCxnSpPr/>
            <p:nvPr/>
          </p:nvCxnSpPr>
          <p:spPr>
            <a:xfrm rot="10800000" flipH="1">
              <a:off x="542220" y="1230089"/>
              <a:ext cx="1147424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8" name="Group 47"/>
          <p:cNvGrpSpPr/>
          <p:nvPr/>
        </p:nvGrpSpPr>
        <p:grpSpPr>
          <a:xfrm>
            <a:off x="1414954" y="2155840"/>
            <a:ext cx="9593806" cy="3861891"/>
            <a:chOff x="602723" y="136725"/>
            <a:chExt cx="9721658" cy="6962543"/>
          </a:xfrm>
        </p:grpSpPr>
        <p:grpSp>
          <p:nvGrpSpPr>
            <p:cNvPr id="54" name="Group 53"/>
            <p:cNvGrpSpPr/>
            <p:nvPr/>
          </p:nvGrpSpPr>
          <p:grpSpPr>
            <a:xfrm rot="16200000" flipV="1">
              <a:off x="2125471" y="-1386023"/>
              <a:ext cx="6447732" cy="9493228"/>
              <a:chOff x="2062976" y="1897268"/>
              <a:chExt cx="8482752" cy="3783827"/>
            </a:xfrm>
          </p:grpSpPr>
          <p:cxnSp>
            <p:nvCxnSpPr>
              <p:cNvPr id="101" name="Straight Connector 100"/>
              <p:cNvCxnSpPr/>
              <p:nvPr/>
            </p:nvCxnSpPr>
            <p:spPr>
              <a:xfrm>
                <a:off x="2062976" y="3420218"/>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494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89876" y="5681095"/>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rot="16200000">
                <a:off x="6292940" y="-2302560"/>
                <a:ext cx="0" cy="839965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rot="16200000">
                <a:off x="6292941" y="-1543017"/>
                <a:ext cx="0" cy="839965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2093113" y="2504410"/>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2093108" y="2352009"/>
                <a:ext cx="8452610"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2093113" y="2199607"/>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2093113" y="2047205"/>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148975" y="6592865"/>
              <a:ext cx="604172" cy="499397"/>
            </a:xfrm>
            <a:prstGeom prst="rect">
              <a:avLst/>
            </a:prstGeom>
            <a:noFill/>
          </p:spPr>
          <p:txBody>
            <a:bodyPr wrap="none" rtlCol="0">
              <a:spAutoFit/>
            </a:bodyPr>
            <a:lstStyle/>
            <a:p>
              <a:pPr algn="ctr"/>
              <a:r>
                <a:rPr lang="en-US" sz="1200" dirty="0">
                  <a:latin typeface="Century Gothic" panose="020B0502020202020204" pitchFamily="34" charset="0"/>
                </a:rPr>
                <a:t>100</a:t>
              </a:r>
            </a:p>
          </p:txBody>
        </p:sp>
        <p:sp>
          <p:nvSpPr>
            <p:cNvPr id="62" name="TextBox 61"/>
            <p:cNvSpPr txBox="1"/>
            <p:nvPr/>
          </p:nvSpPr>
          <p:spPr>
            <a:xfrm>
              <a:off x="4137530" y="6581000"/>
              <a:ext cx="445402" cy="499397"/>
            </a:xfrm>
            <a:prstGeom prst="rect">
              <a:avLst/>
            </a:prstGeom>
            <a:noFill/>
          </p:spPr>
          <p:txBody>
            <a:bodyPr wrap="none" rtlCol="0">
              <a:spAutoFit/>
            </a:bodyPr>
            <a:lstStyle/>
            <a:p>
              <a:pPr algn="ctr"/>
              <a:r>
                <a:rPr lang="en-US" sz="1200" dirty="0">
                  <a:latin typeface="Century Gothic" panose="020B0502020202020204" pitchFamily="34" charset="0"/>
                </a:rPr>
                <a:t>200</a:t>
              </a:r>
            </a:p>
          </p:txBody>
        </p:sp>
        <p:sp>
          <p:nvSpPr>
            <p:cNvPr id="137" name="TextBox 136"/>
            <p:cNvSpPr txBox="1"/>
            <p:nvPr/>
          </p:nvSpPr>
          <p:spPr>
            <a:xfrm>
              <a:off x="9878979" y="6599871"/>
              <a:ext cx="445402" cy="499397"/>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60" name="TextBox 159"/>
            <p:cNvSpPr txBox="1"/>
            <p:nvPr/>
          </p:nvSpPr>
          <p:spPr>
            <a:xfrm>
              <a:off x="7967637" y="6581001"/>
              <a:ext cx="445402" cy="499397"/>
            </a:xfrm>
            <a:prstGeom prst="rect">
              <a:avLst/>
            </a:prstGeom>
            <a:noFill/>
          </p:spPr>
          <p:txBody>
            <a:bodyPr wrap="none" rtlCol="0">
              <a:spAutoFit/>
            </a:bodyPr>
            <a:lstStyle/>
            <a:p>
              <a:pPr algn="ctr"/>
              <a:r>
                <a:rPr lang="en-US" sz="1200" dirty="0">
                  <a:latin typeface="Century Gothic" panose="020B0502020202020204" pitchFamily="34" charset="0"/>
                </a:rPr>
                <a:t>400</a:t>
              </a:r>
            </a:p>
          </p:txBody>
        </p:sp>
        <p:sp>
          <p:nvSpPr>
            <p:cNvPr id="95" name="TextBox 94"/>
            <p:cNvSpPr txBox="1"/>
            <p:nvPr/>
          </p:nvSpPr>
          <p:spPr>
            <a:xfrm>
              <a:off x="6048567" y="6592863"/>
              <a:ext cx="445402" cy="499397"/>
            </a:xfrm>
            <a:prstGeom prst="rect">
              <a:avLst/>
            </a:prstGeom>
            <a:noFill/>
          </p:spPr>
          <p:txBody>
            <a:bodyPr wrap="none" rtlCol="0">
              <a:spAutoFit/>
            </a:bodyPr>
            <a:lstStyle/>
            <a:p>
              <a:pPr algn="ctr"/>
              <a:r>
                <a:rPr lang="en-US" sz="1200" dirty="0">
                  <a:latin typeface="Century Gothic" panose="020B0502020202020204" pitchFamily="34" charset="0"/>
                </a:rPr>
                <a:t>300</a:t>
              </a:r>
            </a:p>
          </p:txBody>
        </p:sp>
      </p:grpSp>
      <p:sp>
        <p:nvSpPr>
          <p:cNvPr id="61" name="TextBox 60"/>
          <p:cNvSpPr txBox="1"/>
          <p:nvPr/>
        </p:nvSpPr>
        <p:spPr>
          <a:xfrm rot="16200000">
            <a:off x="306835" y="3762662"/>
            <a:ext cx="1677062" cy="307777"/>
          </a:xfrm>
          <a:prstGeom prst="rect">
            <a:avLst/>
          </a:prstGeom>
          <a:noFill/>
        </p:spPr>
        <p:txBody>
          <a:bodyPr wrap="none" rtlCol="0">
            <a:spAutoFit/>
          </a:bodyPr>
          <a:lstStyle/>
          <a:p>
            <a:pPr algn="ctr"/>
            <a:r>
              <a:rPr lang="en-US" sz="1400" b="1" dirty="0">
                <a:solidFill>
                  <a:srgbClr val="E50914"/>
                </a:solidFill>
                <a:latin typeface="Century Gothic" panose="020B0502020202020204" pitchFamily="34" charset="0"/>
              </a:rPr>
              <a:t>WEEKLY REACH %</a:t>
            </a:r>
          </a:p>
        </p:txBody>
      </p:sp>
      <p:sp>
        <p:nvSpPr>
          <p:cNvPr id="47" name="TextBox 46"/>
          <p:cNvSpPr txBox="1"/>
          <p:nvPr/>
        </p:nvSpPr>
        <p:spPr>
          <a:xfrm>
            <a:off x="4935374" y="6064617"/>
            <a:ext cx="2494594" cy="307777"/>
          </a:xfrm>
          <a:prstGeom prst="rect">
            <a:avLst/>
          </a:prstGeom>
          <a:noFill/>
        </p:spPr>
        <p:txBody>
          <a:bodyPr wrap="none" rtlCol="0">
            <a:spAutoFit/>
          </a:bodyPr>
          <a:lstStyle/>
          <a:p>
            <a:pPr algn="r"/>
            <a:r>
              <a:rPr lang="en-US" sz="1400" b="1" dirty="0">
                <a:solidFill>
                  <a:srgbClr val="E50914"/>
                </a:solidFill>
                <a:latin typeface="Century Gothic" panose="020B0502020202020204" pitchFamily="34" charset="0"/>
              </a:rPr>
              <a:t>WEEKLY MINUTES  </a:t>
            </a:r>
            <a:r>
              <a:rPr lang="en-US" sz="1200" dirty="0">
                <a:solidFill>
                  <a:srgbClr val="E50914"/>
                </a:solidFill>
                <a:latin typeface="Century Gothic" panose="020B0502020202020204" pitchFamily="34" charset="0"/>
              </a:rPr>
              <a:t>per capita</a:t>
            </a:r>
          </a:p>
        </p:txBody>
      </p:sp>
      <p:sp>
        <p:nvSpPr>
          <p:cNvPr id="112" name="Rectangle 111"/>
          <p:cNvSpPr/>
          <p:nvPr/>
        </p:nvSpPr>
        <p:spPr>
          <a:xfrm>
            <a:off x="0" y="6575853"/>
            <a:ext cx="8788400" cy="276999"/>
          </a:xfrm>
          <a:prstGeom prst="rect">
            <a:avLst/>
          </a:prstGeom>
        </p:spPr>
        <p:txBody>
          <a:bodyPr wrap="square">
            <a:spAutoFit/>
          </a:bodyPr>
          <a:lstStyle/>
          <a:p>
            <a:r>
              <a:rPr lang="en-US" sz="1200" baseline="300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2 </a:t>
            </a:r>
            <a:r>
              <a:rPr lang="en-US" sz="12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MTM Spring 2016</a:t>
            </a:r>
          </a:p>
        </p:txBody>
      </p:sp>
      <p:sp>
        <p:nvSpPr>
          <p:cNvPr id="9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9" name="Text Box 1028"/>
          <p:cNvSpPr txBox="1">
            <a:spLocks noChangeArrowheads="1"/>
          </p:cNvSpPr>
          <p:nvPr/>
        </p:nvSpPr>
        <p:spPr bwMode="auto">
          <a:xfrm>
            <a:off x="3081989" y="591788"/>
            <a:ext cx="1703557" cy="553998"/>
          </a:xfrm>
          <a:prstGeom prst="rect">
            <a:avLst/>
          </a:prstGeom>
          <a:noFill/>
          <a:ln w="9525">
            <a:noFill/>
            <a:miter lim="800000"/>
            <a:headEnd/>
            <a:tailEnd/>
          </a:ln>
        </p:spPr>
        <p:txBody>
          <a:bodyPr wrap="square">
            <a:spAutoFit/>
          </a:bodyPr>
          <a:lstStyle/>
          <a:p>
            <a:pPr algn="ctr"/>
            <a:r>
              <a:rPr lang="en-US" u="sng" dirty="0">
                <a:solidFill>
                  <a:schemeClr val="tx1">
                    <a:lumMod val="65000"/>
                    <a:lumOff val="35000"/>
                  </a:schemeClr>
                </a:solidFill>
                <a:latin typeface="Century Gothic" panose="020B0502020202020204" pitchFamily="34" charset="0"/>
              </a:rPr>
              <a:t>Fr Adults 18+ </a:t>
            </a:r>
            <a:r>
              <a:rPr lang="en-US" u="sng" baseline="30000" dirty="0">
                <a:solidFill>
                  <a:schemeClr val="tx1">
                    <a:lumMod val="65000"/>
                    <a:lumOff val="35000"/>
                  </a:schemeClr>
                </a:solidFill>
                <a:latin typeface="Century Gothic" panose="020B0502020202020204" pitchFamily="34" charset="0"/>
              </a:rPr>
              <a:t>1</a:t>
            </a:r>
          </a:p>
        </p:txBody>
      </p:sp>
      <p:sp>
        <p:nvSpPr>
          <p:cNvPr id="120" name="Text Box 1028"/>
          <p:cNvSpPr txBox="1">
            <a:spLocks noChangeArrowheads="1"/>
          </p:cNvSpPr>
          <p:nvPr/>
        </p:nvSpPr>
        <p:spPr bwMode="auto">
          <a:xfrm>
            <a:off x="2368786" y="-79693"/>
            <a:ext cx="7559060" cy="584775"/>
          </a:xfrm>
          <a:prstGeom prst="rect">
            <a:avLst/>
          </a:prstGeom>
          <a:noFill/>
          <a:ln w="9525">
            <a:noFill/>
            <a:miter lim="800000"/>
            <a:headEnd/>
            <a:tailEnd/>
          </a:ln>
        </p:spPr>
        <p:txBody>
          <a:bodyPr wrap="square">
            <a:spAutoFit/>
          </a:bodyPr>
          <a:lstStyle/>
          <a:p>
            <a:pPr algn="ctr"/>
            <a:r>
              <a:rPr lang="en-US" sz="3200" dirty="0">
                <a:solidFill>
                  <a:srgbClr val="E50914"/>
                </a:solidFill>
                <a:latin typeface="Century Gothic" panose="020B0502020202020204" pitchFamily="34" charset="0"/>
              </a:rPr>
              <a:t>NETFLIX vs Network </a:t>
            </a:r>
            <a:r>
              <a:rPr lang="en-US" sz="2000" dirty="0">
                <a:solidFill>
                  <a:srgbClr val="E50914"/>
                </a:solidFill>
                <a:latin typeface="Century Gothic" panose="020B0502020202020204" pitchFamily="34" charset="0"/>
              </a:rPr>
              <a:t>FRENCH CANADA</a:t>
            </a:r>
            <a:endParaRPr lang="en-US" sz="2400" dirty="0">
              <a:solidFill>
                <a:srgbClr val="E50914"/>
              </a:solidFill>
              <a:latin typeface="Century Gothic" panose="020B0502020202020204" pitchFamily="34" charset="0"/>
            </a:endParaRPr>
          </a:p>
        </p:txBody>
      </p:sp>
      <p:grpSp>
        <p:nvGrpSpPr>
          <p:cNvPr id="12" name="Group 11"/>
          <p:cNvGrpSpPr/>
          <p:nvPr/>
        </p:nvGrpSpPr>
        <p:grpSpPr>
          <a:xfrm>
            <a:off x="2779184" y="955091"/>
            <a:ext cx="2906619" cy="338554"/>
            <a:chOff x="4829357" y="1626232"/>
            <a:chExt cx="2906619" cy="338554"/>
          </a:xfrm>
        </p:grpSpPr>
        <p:sp>
          <p:nvSpPr>
            <p:cNvPr id="107" name="Oval 106"/>
            <p:cNvSpPr/>
            <p:nvPr/>
          </p:nvSpPr>
          <p:spPr>
            <a:xfrm>
              <a:off x="4829357" y="1713353"/>
              <a:ext cx="164312" cy="164312"/>
            </a:xfrm>
            <a:prstGeom prst="ellipse">
              <a:avLst/>
            </a:prstGeom>
            <a:solidFill>
              <a:schemeClr val="bg1"/>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1</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85%, 468</a:t>
              </a:r>
              <a:endParaRPr lang="en-US" sz="1600" baseline="30000" dirty="0">
                <a:solidFill>
                  <a:srgbClr val="5482BD"/>
                </a:solidFill>
                <a:latin typeface="Century Gothic" panose="020B0502020202020204" pitchFamily="34" charset="0"/>
              </a:endParaRPr>
            </a:p>
          </p:txBody>
        </p:sp>
      </p:grpSp>
      <p:grpSp>
        <p:nvGrpSpPr>
          <p:cNvPr id="11" name="Group 10"/>
          <p:cNvGrpSpPr/>
          <p:nvPr/>
        </p:nvGrpSpPr>
        <p:grpSpPr>
          <a:xfrm>
            <a:off x="5816811" y="955091"/>
            <a:ext cx="2333399" cy="338554"/>
            <a:chOff x="4829357" y="1373089"/>
            <a:chExt cx="2333399" cy="338554"/>
          </a:xfrm>
        </p:grpSpPr>
        <p:sp>
          <p:nvSpPr>
            <p:cNvPr id="81" name="Oval 80"/>
            <p:cNvSpPr/>
            <p:nvPr/>
          </p:nvSpPr>
          <p:spPr>
            <a:xfrm>
              <a:off x="4829357" y="1460210"/>
              <a:ext cx="164312" cy="164312"/>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 Box 1028"/>
            <p:cNvSpPr txBox="1">
              <a:spLocks noChangeArrowheads="1"/>
            </p:cNvSpPr>
            <p:nvPr/>
          </p:nvSpPr>
          <p:spPr bwMode="auto">
            <a:xfrm>
              <a:off x="5030790" y="1373089"/>
              <a:ext cx="2131966" cy="338554"/>
            </a:xfrm>
            <a:prstGeom prst="rect">
              <a:avLst/>
            </a:prstGeom>
            <a:noFill/>
            <a:ln w="9525">
              <a:noFill/>
              <a:miter lim="800000"/>
              <a:headEnd/>
              <a:tailEnd/>
            </a:ln>
          </p:spPr>
          <p:txBody>
            <a:bodyPr wrap="square">
              <a:spAutoFit/>
            </a:bodyPr>
            <a:lstStyle/>
            <a:p>
              <a:r>
                <a:rPr lang="en-US" sz="1600" dirty="0">
                  <a:solidFill>
                    <a:srgbClr val="EB4149"/>
                  </a:solidFill>
                  <a:latin typeface="Century Gothic" panose="020B0502020202020204" pitchFamily="34" charset="0"/>
                </a:rPr>
                <a:t>NETFLIX</a:t>
              </a:r>
              <a:r>
                <a:rPr lang="en-US" sz="1600" baseline="30000" dirty="0">
                  <a:solidFill>
                    <a:srgbClr val="EB4149"/>
                  </a:solidFill>
                  <a:latin typeface="Century Gothic" panose="020B0502020202020204" pitchFamily="34" charset="0"/>
                </a:rPr>
                <a:t>  </a:t>
              </a:r>
              <a:r>
                <a:rPr lang="en-US" sz="1600" dirty="0">
                  <a:solidFill>
                    <a:srgbClr val="EB4149"/>
                  </a:solidFill>
                  <a:latin typeface="Century Gothic" panose="020B0502020202020204" pitchFamily="34" charset="0"/>
                </a:rPr>
                <a:t>15%, 65</a:t>
              </a:r>
              <a:endParaRPr lang="en-US" sz="1600" baseline="30000" dirty="0">
                <a:solidFill>
                  <a:srgbClr val="EB4149"/>
                </a:solidFill>
                <a:latin typeface="Century Gothic" panose="020B0502020202020204" pitchFamily="34" charset="0"/>
              </a:endParaRPr>
            </a:p>
          </p:txBody>
        </p:sp>
      </p:grpSp>
      <p:grpSp>
        <p:nvGrpSpPr>
          <p:cNvPr id="108" name="Group 107"/>
          <p:cNvGrpSpPr/>
          <p:nvPr/>
        </p:nvGrpSpPr>
        <p:grpSpPr>
          <a:xfrm>
            <a:off x="2779184" y="1271011"/>
            <a:ext cx="2906619" cy="338554"/>
            <a:chOff x="4829357" y="1626232"/>
            <a:chExt cx="2906619" cy="338554"/>
          </a:xfrm>
        </p:grpSpPr>
        <p:sp>
          <p:nvSpPr>
            <p:cNvPr id="111" name="Oval 110"/>
            <p:cNvSpPr/>
            <p:nvPr/>
          </p:nvSpPr>
          <p:spPr>
            <a:xfrm>
              <a:off x="4829357" y="1713353"/>
              <a:ext cx="164312" cy="164312"/>
            </a:xfrm>
            <a:prstGeom prst="ellipse">
              <a:avLst/>
            </a:prstGeom>
            <a:solidFill>
              <a:schemeClr val="accent1">
                <a:lumMod val="20000"/>
                <a:lumOff val="8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2</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78%, 258</a:t>
              </a:r>
              <a:endParaRPr lang="en-US" sz="1600" baseline="30000" dirty="0">
                <a:solidFill>
                  <a:srgbClr val="5482BD"/>
                </a:solidFill>
                <a:latin typeface="Century Gothic" panose="020B0502020202020204" pitchFamily="34" charset="0"/>
              </a:endParaRPr>
            </a:p>
          </p:txBody>
        </p:sp>
      </p:grpSp>
      <p:grpSp>
        <p:nvGrpSpPr>
          <p:cNvPr id="117" name="Group 116"/>
          <p:cNvGrpSpPr/>
          <p:nvPr/>
        </p:nvGrpSpPr>
        <p:grpSpPr>
          <a:xfrm>
            <a:off x="2779184" y="1575738"/>
            <a:ext cx="2906619" cy="338554"/>
            <a:chOff x="4829357" y="1626232"/>
            <a:chExt cx="2906619" cy="338554"/>
          </a:xfrm>
        </p:grpSpPr>
        <p:sp>
          <p:nvSpPr>
            <p:cNvPr id="119" name="Oval 118"/>
            <p:cNvSpPr/>
            <p:nvPr/>
          </p:nvSpPr>
          <p:spPr>
            <a:xfrm>
              <a:off x="4829357" y="1713353"/>
              <a:ext cx="164312" cy="164312"/>
            </a:xfrm>
            <a:prstGeom prst="ellipse">
              <a:avLst/>
            </a:prstGeom>
            <a:solidFill>
              <a:schemeClr val="accent1">
                <a:lumMod val="60000"/>
                <a:lumOff val="4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3</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70%, 138</a:t>
              </a:r>
              <a:endParaRPr lang="en-US" sz="1600" baseline="30000" dirty="0">
                <a:solidFill>
                  <a:srgbClr val="5482BD"/>
                </a:solidFill>
                <a:latin typeface="Century Gothic" panose="020B0502020202020204" pitchFamily="34" charset="0"/>
              </a:endParaRPr>
            </a:p>
          </p:txBody>
        </p:sp>
      </p:grpSp>
      <p:sp>
        <p:nvSpPr>
          <p:cNvPr id="142" name="Text Box 1028"/>
          <p:cNvSpPr txBox="1">
            <a:spLocks noChangeArrowheads="1"/>
          </p:cNvSpPr>
          <p:nvPr/>
        </p:nvSpPr>
        <p:spPr bwMode="auto">
          <a:xfrm>
            <a:off x="5824296" y="591788"/>
            <a:ext cx="1945274" cy="369332"/>
          </a:xfrm>
          <a:prstGeom prst="rect">
            <a:avLst/>
          </a:prstGeom>
          <a:noFill/>
          <a:ln w="9525">
            <a:noFill/>
            <a:miter lim="800000"/>
            <a:headEnd/>
            <a:tailEnd/>
          </a:ln>
        </p:spPr>
        <p:txBody>
          <a:bodyPr wrap="square">
            <a:spAutoFit/>
          </a:bodyPr>
          <a:lstStyle/>
          <a:p>
            <a:pPr algn="ctr"/>
            <a:r>
              <a:rPr lang="en-US" u="sng" dirty="0">
                <a:solidFill>
                  <a:schemeClr val="tx1">
                    <a:lumMod val="65000"/>
                    <a:lumOff val="35000"/>
                  </a:schemeClr>
                </a:solidFill>
                <a:latin typeface="Century Gothic" panose="020B0502020202020204" pitchFamily="34" charset="0"/>
              </a:rPr>
              <a:t>Fr Adults 18+ </a:t>
            </a:r>
            <a:r>
              <a:rPr lang="en-US" u="sng" baseline="30000" dirty="0">
                <a:solidFill>
                  <a:schemeClr val="tx1">
                    <a:lumMod val="65000"/>
                    <a:lumOff val="35000"/>
                  </a:schemeClr>
                </a:solidFill>
                <a:latin typeface="Century Gothic" panose="020B0502020202020204" pitchFamily="34" charset="0"/>
              </a:rPr>
              <a:t>2</a:t>
            </a:r>
          </a:p>
        </p:txBody>
      </p:sp>
      <p:grpSp>
        <p:nvGrpSpPr>
          <p:cNvPr id="143" name="Group 142"/>
          <p:cNvGrpSpPr/>
          <p:nvPr/>
        </p:nvGrpSpPr>
        <p:grpSpPr>
          <a:xfrm>
            <a:off x="8150210" y="955091"/>
            <a:ext cx="2333399" cy="338554"/>
            <a:chOff x="4829357" y="1373089"/>
            <a:chExt cx="2333399" cy="338554"/>
          </a:xfrm>
        </p:grpSpPr>
        <p:sp>
          <p:nvSpPr>
            <p:cNvPr id="144" name="Oval 143"/>
            <p:cNvSpPr/>
            <p:nvPr/>
          </p:nvSpPr>
          <p:spPr>
            <a:xfrm>
              <a:off x="4829357" y="1460210"/>
              <a:ext cx="164312" cy="164312"/>
            </a:xfrm>
            <a:prstGeom prst="ellipse">
              <a:avLst/>
            </a:prstGeom>
            <a:solidFill>
              <a:srgbClr val="FFB3B3"/>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Text Box 1028"/>
            <p:cNvSpPr txBox="1">
              <a:spLocks noChangeArrowheads="1"/>
            </p:cNvSpPr>
            <p:nvPr/>
          </p:nvSpPr>
          <p:spPr bwMode="auto">
            <a:xfrm>
              <a:off x="5030790" y="1373089"/>
              <a:ext cx="2131966" cy="338554"/>
            </a:xfrm>
            <a:prstGeom prst="rect">
              <a:avLst/>
            </a:prstGeom>
            <a:noFill/>
            <a:ln w="9525">
              <a:noFill/>
              <a:miter lim="800000"/>
              <a:headEnd/>
              <a:tailEnd/>
            </a:ln>
          </p:spPr>
          <p:txBody>
            <a:bodyPr wrap="square">
              <a:spAutoFit/>
            </a:bodyPr>
            <a:lstStyle/>
            <a:p>
              <a:r>
                <a:rPr lang="en-US" sz="1600" dirty="0">
                  <a:solidFill>
                    <a:srgbClr val="EB4149"/>
                  </a:solidFill>
                  <a:latin typeface="Century Gothic" panose="020B0502020202020204" pitchFamily="34" charset="0"/>
                </a:rPr>
                <a:t>NETFLIX</a:t>
              </a:r>
              <a:r>
                <a:rPr lang="en-US" sz="1600" baseline="30000" dirty="0">
                  <a:solidFill>
                    <a:srgbClr val="EB4149"/>
                  </a:solidFill>
                  <a:latin typeface="Century Gothic" panose="020B0502020202020204" pitchFamily="34" charset="0"/>
                </a:rPr>
                <a:t>  </a:t>
              </a:r>
              <a:r>
                <a:rPr lang="en-US" sz="1600" dirty="0">
                  <a:solidFill>
                    <a:srgbClr val="EB4149"/>
                  </a:solidFill>
                  <a:latin typeface="Century Gothic" panose="020B0502020202020204" pitchFamily="34" charset="0"/>
                </a:rPr>
                <a:t>55%, 146</a:t>
              </a:r>
              <a:endParaRPr lang="en-US" sz="1600" baseline="30000" dirty="0">
                <a:solidFill>
                  <a:srgbClr val="EB4149"/>
                </a:solidFill>
                <a:latin typeface="Century Gothic" panose="020B0502020202020204" pitchFamily="34" charset="0"/>
              </a:endParaRPr>
            </a:p>
          </p:txBody>
        </p:sp>
      </p:grpSp>
      <p:sp>
        <p:nvSpPr>
          <p:cNvPr id="153" name="Text Box 1028"/>
          <p:cNvSpPr txBox="1">
            <a:spLocks noChangeArrowheads="1"/>
          </p:cNvSpPr>
          <p:nvPr/>
        </p:nvSpPr>
        <p:spPr bwMode="auto">
          <a:xfrm>
            <a:off x="8150210" y="591788"/>
            <a:ext cx="2009790" cy="369332"/>
          </a:xfrm>
          <a:prstGeom prst="rect">
            <a:avLst/>
          </a:prstGeom>
          <a:noFill/>
          <a:ln w="9525">
            <a:noFill/>
            <a:miter lim="800000"/>
            <a:headEnd/>
            <a:tailEnd/>
          </a:ln>
        </p:spPr>
        <p:txBody>
          <a:bodyPr wrap="square">
            <a:spAutoFit/>
          </a:bodyPr>
          <a:lstStyle/>
          <a:p>
            <a:pPr algn="ctr"/>
            <a:r>
              <a:rPr lang="en-US" u="sng" dirty="0">
                <a:solidFill>
                  <a:schemeClr val="tx1">
                    <a:lumMod val="65000"/>
                    <a:lumOff val="35000"/>
                  </a:schemeClr>
                </a:solidFill>
                <a:latin typeface="Century Gothic" panose="020B0502020202020204" pitchFamily="34" charset="0"/>
              </a:rPr>
              <a:t>Fr Adults 18-34 </a:t>
            </a:r>
            <a:r>
              <a:rPr lang="en-US" u="sng" baseline="30000" dirty="0">
                <a:solidFill>
                  <a:schemeClr val="tx1">
                    <a:lumMod val="65000"/>
                    <a:lumOff val="35000"/>
                  </a:schemeClr>
                </a:solidFill>
                <a:latin typeface="Century Gothic" panose="020B0502020202020204" pitchFamily="34" charset="0"/>
              </a:rPr>
              <a:t>2</a:t>
            </a:r>
          </a:p>
        </p:txBody>
      </p:sp>
      <p:sp>
        <p:nvSpPr>
          <p:cNvPr id="154" name="Oval 153"/>
          <p:cNvSpPr/>
          <p:nvPr/>
        </p:nvSpPr>
        <p:spPr>
          <a:xfrm>
            <a:off x="1328561" y="7120757"/>
            <a:ext cx="164312" cy="164312"/>
          </a:xfrm>
          <a:prstGeom prst="ellipse">
            <a:avLst/>
          </a:prstGeom>
          <a:solidFill>
            <a:schemeClr val="bg1"/>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Oval 123"/>
          <p:cNvSpPr/>
          <p:nvPr/>
        </p:nvSpPr>
        <p:spPr>
          <a:xfrm>
            <a:off x="1328561" y="7364088"/>
            <a:ext cx="164312" cy="164312"/>
          </a:xfrm>
          <a:prstGeom prst="ellipse">
            <a:avLst/>
          </a:prstGeom>
          <a:solidFill>
            <a:schemeClr val="accent1">
              <a:lumMod val="20000"/>
              <a:lumOff val="8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Oval 124"/>
          <p:cNvSpPr/>
          <p:nvPr/>
        </p:nvSpPr>
        <p:spPr>
          <a:xfrm>
            <a:off x="1328561" y="7616771"/>
            <a:ext cx="164312" cy="164312"/>
          </a:xfrm>
          <a:prstGeom prst="ellipse">
            <a:avLst/>
          </a:prstGeom>
          <a:solidFill>
            <a:schemeClr val="accent1">
              <a:lumMod val="60000"/>
              <a:lumOff val="4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Oval 155"/>
          <p:cNvSpPr/>
          <p:nvPr/>
        </p:nvSpPr>
        <p:spPr>
          <a:xfrm>
            <a:off x="1328561" y="8111022"/>
            <a:ext cx="164312" cy="164312"/>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Oval 156"/>
          <p:cNvSpPr/>
          <p:nvPr/>
        </p:nvSpPr>
        <p:spPr>
          <a:xfrm>
            <a:off x="1328561" y="8338171"/>
            <a:ext cx="164312" cy="164312"/>
          </a:xfrm>
          <a:prstGeom prst="ellipse">
            <a:avLst/>
          </a:prstGeom>
          <a:solidFill>
            <a:srgbClr val="FFB3B3"/>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61871" y="6359275"/>
            <a:ext cx="9548893" cy="276999"/>
          </a:xfrm>
          <a:prstGeom prst="rect">
            <a:avLst/>
          </a:prstGeom>
        </p:spPr>
        <p:txBody>
          <a:bodyPr wrap="square">
            <a:spAutoFit/>
          </a:bodyPr>
          <a:lstStyle/>
          <a:p>
            <a:r>
              <a:rPr lang="en-US" sz="1200" dirty="0" err="1">
                <a:solidFill>
                  <a:srgbClr val="595959"/>
                </a:solidFill>
                <a:latin typeface="Calibri" panose="020F0502020204030204" pitchFamily="34" charset="0"/>
                <a:ea typeface="Calibri" panose="020F0502020204030204" pitchFamily="34" charset="0"/>
              </a:rPr>
              <a:t>Numeris</a:t>
            </a:r>
            <a:r>
              <a:rPr lang="en-US" sz="1200" dirty="0">
                <a:solidFill>
                  <a:srgbClr val="595959"/>
                </a:solidFill>
                <a:latin typeface="Calibri" panose="020F0502020204030204" pitchFamily="34" charset="0"/>
                <a:ea typeface="Calibri" panose="020F0502020204030204" pitchFamily="34" charset="0"/>
              </a:rPr>
              <a:t> PPM, Year-to-date (01/01/16-12/19/16), A18+, Average weekly reach %, Average hours per week (per cap), Quebec Franco, All stations</a:t>
            </a:r>
            <a:endParaRPr lang="en-US" sz="1400" dirty="0">
              <a:solidFill>
                <a:srgbClr val="595959"/>
              </a:solidFill>
              <a:effectLst/>
              <a:latin typeface="Times New Roman" panose="02020603050405020304" pitchFamily="18" charset="0"/>
              <a:ea typeface="Calibri" panose="020F0502020204030204" pitchFamily="34" charset="0"/>
            </a:endParaRPr>
          </a:p>
        </p:txBody>
      </p:sp>
    </p:spTree>
    <p:extLst>
      <p:ext uri="{BB962C8B-B14F-4D97-AF65-F5344CB8AC3E}">
        <p14:creationId xmlns:p14="http://schemas.microsoft.com/office/powerpoint/2010/main" val="70130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99"/>
                                            </p:tgtEl>
                                            <p:attrNameLst>
                                              <p:attrName>style.visibility</p:attrName>
                                            </p:attrNameLst>
                                          </p:cBhvr>
                                          <p:to>
                                            <p:strVal val="visible"/>
                                          </p:to>
                                        </p:set>
                                        <p:animEffect transition="in" filter="fade">
                                          <p:cBhvr>
                                            <p:cTn id="11" dur="1000"/>
                                            <p:tgtEl>
                                              <p:spTgt spid="9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left)">
                                          <p:cBhvr>
                                            <p:cTn id="16" dur="1000"/>
                                            <p:tgtEl>
                                              <p:spTgt spid="12"/>
                                            </p:tgtEl>
                                          </p:cBhvr>
                                        </p:animEffect>
                                      </p:childTnLst>
                                    </p:cTn>
                                  </p:par>
                                </p:childTnLst>
                              </p:cTn>
                            </p:par>
                            <p:par>
                              <p:cTn id="17" fill="hold">
                                <p:stCondLst>
                                  <p:cond delay="1000"/>
                                </p:stCondLst>
                                <p:childTnLst>
                                  <p:par>
                                    <p:cTn id="18" presetID="57" presetClass="path" presetSubtype="0" accel="50000" fill="hold" grpId="0" nodeType="afterEffect" p14:presetBounceEnd="46000">
                                      <p:stCondLst>
                                        <p:cond delay="0"/>
                                      </p:stCondLst>
                                      <p:childTnLst>
                                        <p:animMotion origin="layout" path="M 0.00131 -1.48148E-6 L 0.00131 -0.12083 C 0.00131 -0.17454 -0.00065 -0.66134 -0.00182 -0.66134 L 0.71771 -0.66134 " pathEditMode="relative" rAng="0" ptsTypes="AAAA" p14:bounceEnd="46000">
                                          <p:cBhvr>
                                            <p:cTn id="19" dur="1000" fill="hold"/>
                                            <p:tgtEl>
                                              <p:spTgt spid="154"/>
                                            </p:tgtEl>
                                            <p:attrNameLst>
                                              <p:attrName>ppt_x</p:attrName>
                                              <p:attrName>ppt_y</p:attrName>
                                            </p:attrNameLst>
                                          </p:cBhvr>
                                          <p:rCtr x="35664" y="-33079"/>
                                        </p:animMotion>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wipe(left)">
                                          <p:cBhvr>
                                            <p:cTn id="23" dur="1000"/>
                                            <p:tgtEl>
                                              <p:spTgt spid="108"/>
                                            </p:tgtEl>
                                          </p:cBhvr>
                                        </p:animEffect>
                                      </p:childTnLst>
                                    </p:cTn>
                                  </p:par>
                                </p:childTnLst>
                              </p:cTn>
                            </p:par>
                            <p:par>
                              <p:cTn id="24" fill="hold">
                                <p:stCondLst>
                                  <p:cond delay="3000"/>
                                </p:stCondLst>
                                <p:childTnLst>
                                  <p:par>
                                    <p:cTn id="25" presetID="57" presetClass="path" presetSubtype="0" accel="50000" fill="hold" grpId="0" nodeType="afterEffect" p14:presetBounceEnd="46000">
                                      <p:stCondLst>
                                        <p:cond delay="0"/>
                                      </p:stCondLst>
                                      <p:childTnLst>
                                        <p:animMotion origin="layout" path="M 0.00027 1.85185E-6 L 0.00027 -0.12546 C 0.00027 -0.18148 0.00157 -0.65185 -0.00091 -0.65301 L 0.39297 -0.65209 " pathEditMode="relative" rAng="0" ptsTypes="AAAA" p14:bounceEnd="46000">
                                          <p:cBhvr>
                                            <p:cTn id="26" dur="1000" fill="hold"/>
                                            <p:tgtEl>
                                              <p:spTgt spid="124"/>
                                            </p:tgtEl>
                                            <p:attrNameLst>
                                              <p:attrName>ppt_x</p:attrName>
                                              <p:attrName>ppt_y</p:attrName>
                                            </p:attrNameLst>
                                          </p:cBhvr>
                                          <p:rCtr x="19583" y="-32662"/>
                                        </p:animMotion>
                                      </p:childTnLst>
                                    </p:cTn>
                                  </p:par>
                                </p:childTnLst>
                              </p:cTn>
                            </p:par>
                            <p:par>
                              <p:cTn id="27" fill="hold">
                                <p:stCondLst>
                                  <p:cond delay="4000"/>
                                </p:stCondLst>
                                <p:childTnLst>
                                  <p:par>
                                    <p:cTn id="28" presetID="22" presetClass="entr" presetSubtype="8" fill="hold" nodeType="afterEffect">
                                      <p:stCondLst>
                                        <p:cond delay="0"/>
                                      </p:stCondLst>
                                      <p:childTnLst>
                                        <p:set>
                                          <p:cBhvr>
                                            <p:cTn id="29" dur="1" fill="hold">
                                              <p:stCondLst>
                                                <p:cond delay="0"/>
                                              </p:stCondLst>
                                            </p:cTn>
                                            <p:tgtEl>
                                              <p:spTgt spid="117"/>
                                            </p:tgtEl>
                                            <p:attrNameLst>
                                              <p:attrName>style.visibility</p:attrName>
                                            </p:attrNameLst>
                                          </p:cBhvr>
                                          <p:to>
                                            <p:strVal val="visible"/>
                                          </p:to>
                                        </p:set>
                                        <p:animEffect transition="in" filter="wipe(left)">
                                          <p:cBhvr>
                                            <p:cTn id="30" dur="1000"/>
                                            <p:tgtEl>
                                              <p:spTgt spid="117"/>
                                            </p:tgtEl>
                                          </p:cBhvr>
                                        </p:animEffect>
                                      </p:childTnLst>
                                    </p:cTn>
                                  </p:par>
                                </p:childTnLst>
                              </p:cTn>
                            </p:par>
                            <p:par>
                              <p:cTn id="31" fill="hold">
                                <p:stCondLst>
                                  <p:cond delay="5000"/>
                                </p:stCondLst>
                                <p:childTnLst>
                                  <p:par>
                                    <p:cTn id="32" presetID="57" presetClass="path" presetSubtype="0" accel="50000" fill="hold" grpId="0" nodeType="afterEffect" p14:presetBounceEnd="46000">
                                      <p:stCondLst>
                                        <p:cond delay="0"/>
                                      </p:stCondLst>
                                      <p:childTnLst>
                                        <p:animMotion origin="layout" path="M 5E-6 -3.7037E-6 L 5E-6 -0.12523 C 5E-6 -0.18148 0.00066 -0.63842 5E-6 -0.63842 L 0.20586 -0.63865 " pathEditMode="relative" rAng="0" ptsTypes="AAAA" p14:bounceEnd="46000">
                                          <p:cBhvr>
                                            <p:cTn id="33" dur="1000" fill="hold"/>
                                            <p:tgtEl>
                                              <p:spTgt spid="125"/>
                                            </p:tgtEl>
                                            <p:attrNameLst>
                                              <p:attrName>ppt_x</p:attrName>
                                              <p:attrName>ppt_y</p:attrName>
                                            </p:attrNameLst>
                                          </p:cBhvr>
                                          <p:rCtr x="10286" y="-31944"/>
                                        </p:animMotion>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fade">
                                          <p:cBhvr>
                                            <p:cTn id="38" dur="1000"/>
                                            <p:tgtEl>
                                              <p:spTgt spid="142"/>
                                            </p:tgtEl>
                                          </p:cBhvr>
                                        </p:animEffect>
                                      </p:childTnLst>
                                    </p:cTn>
                                  </p:par>
                                </p:childTnLst>
                              </p:cTn>
                            </p:par>
                            <p:par>
                              <p:cTn id="39" fill="hold">
                                <p:stCondLst>
                                  <p:cond delay="1000"/>
                                </p:stCondLst>
                                <p:childTnLst>
                                  <p:par>
                                    <p:cTn id="40" presetID="22" presetClass="entr" presetSubtype="8"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wipe(left)">
                                          <p:cBhvr>
                                            <p:cTn id="42" dur="1000"/>
                                            <p:tgtEl>
                                              <p:spTgt spid="11"/>
                                            </p:tgtEl>
                                          </p:cBhvr>
                                        </p:animEffect>
                                      </p:childTnLst>
                                    </p:cTn>
                                  </p:par>
                                </p:childTnLst>
                              </p:cTn>
                            </p:par>
                            <p:par>
                              <p:cTn id="43" fill="hold">
                                <p:stCondLst>
                                  <p:cond delay="2000"/>
                                </p:stCondLst>
                                <p:childTnLst>
                                  <p:par>
                                    <p:cTn id="44" presetID="57" presetClass="path" presetSubtype="0" accel="50000" fill="hold" grpId="0" nodeType="afterEffect" p14:presetBounceEnd="46000">
                                      <p:stCondLst>
                                        <p:cond delay="0"/>
                                      </p:stCondLst>
                                      <p:childTnLst>
                                        <p:animMotion origin="layout" path="M -0.00156 4.07407E-6 L -0.00156 -0.0838 C -0.00156 -0.12107 -0.00104 -0.43334 -0.00182 -0.43334 L 0.10235 -0.43334 " pathEditMode="relative" rAng="0" ptsTypes="AAAA" p14:bounceEnd="46000">
                                          <p:cBhvr>
                                            <p:cTn id="45" dur="1000" fill="hold"/>
                                            <p:tgtEl>
                                              <p:spTgt spid="156"/>
                                            </p:tgtEl>
                                            <p:attrNameLst>
                                              <p:attrName>ppt_x</p:attrName>
                                              <p:attrName>ppt_y</p:attrName>
                                            </p:attrNameLst>
                                          </p:cBhvr>
                                          <p:rCtr x="5182" y="-21667"/>
                                        </p:animMotion>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53"/>
                                            </p:tgtEl>
                                            <p:attrNameLst>
                                              <p:attrName>style.visibility</p:attrName>
                                            </p:attrNameLst>
                                          </p:cBhvr>
                                          <p:to>
                                            <p:strVal val="visible"/>
                                          </p:to>
                                        </p:set>
                                        <p:animEffect transition="in" filter="fade">
                                          <p:cBhvr>
                                            <p:cTn id="50" dur="1000"/>
                                            <p:tgtEl>
                                              <p:spTgt spid="153"/>
                                            </p:tgtEl>
                                          </p:cBhvr>
                                        </p:animEffect>
                                      </p:childTnLst>
                                    </p:cTn>
                                  </p:par>
                                </p:childTnLst>
                              </p:cTn>
                            </p:par>
                            <p:par>
                              <p:cTn id="51" fill="hold">
                                <p:stCondLst>
                                  <p:cond delay="1000"/>
                                </p:stCondLst>
                                <p:childTnLst>
                                  <p:par>
                                    <p:cTn id="52" presetID="22" presetClass="entr" presetSubtype="8" fill="hold" nodeType="afterEffect">
                                      <p:stCondLst>
                                        <p:cond delay="0"/>
                                      </p:stCondLst>
                                      <p:childTnLst>
                                        <p:set>
                                          <p:cBhvr>
                                            <p:cTn id="53" dur="1" fill="hold">
                                              <p:stCondLst>
                                                <p:cond delay="0"/>
                                              </p:stCondLst>
                                            </p:cTn>
                                            <p:tgtEl>
                                              <p:spTgt spid="143"/>
                                            </p:tgtEl>
                                            <p:attrNameLst>
                                              <p:attrName>style.visibility</p:attrName>
                                            </p:attrNameLst>
                                          </p:cBhvr>
                                          <p:to>
                                            <p:strVal val="visible"/>
                                          </p:to>
                                        </p:set>
                                        <p:animEffect transition="in" filter="wipe(left)">
                                          <p:cBhvr>
                                            <p:cTn id="54" dur="1000"/>
                                            <p:tgtEl>
                                              <p:spTgt spid="143"/>
                                            </p:tgtEl>
                                          </p:cBhvr>
                                        </p:animEffect>
                                      </p:childTnLst>
                                    </p:cTn>
                                  </p:par>
                                </p:childTnLst>
                              </p:cTn>
                            </p:par>
                            <p:par>
                              <p:cTn id="55" fill="hold">
                                <p:stCondLst>
                                  <p:cond delay="2000"/>
                                </p:stCondLst>
                                <p:childTnLst>
                                  <p:par>
                                    <p:cTn id="56" presetID="57" presetClass="path" presetSubtype="0" accel="50000" fill="hold" grpId="0" nodeType="afterEffect" p14:presetBounceEnd="46000">
                                      <p:stCondLst>
                                        <p:cond delay="0"/>
                                      </p:stCondLst>
                                      <p:childTnLst>
                                        <p:animMotion origin="layout" path="M -0.00091 2.22222E-6 L -0.00091 -0.1007 C -0.00091 -0.1463 -0.00117 -0.67338 -0.00117 -0.67315 C 0.00756 -0.67246 0.21563 -0.67037 0.22865 -0.67037 " pathEditMode="relative" rAng="0" ptsTypes="AAAA" p14:bounceEnd="46000">
                                          <p:cBhvr>
                                            <p:cTn id="57" dur="1000" fill="hold"/>
                                            <p:tgtEl>
                                              <p:spTgt spid="157"/>
                                            </p:tgtEl>
                                            <p:attrNameLst>
                                              <p:attrName>ppt_x</p:attrName>
                                              <p:attrName>ppt_y</p:attrName>
                                            </p:attrNameLst>
                                          </p:cBhvr>
                                          <p:rCtr x="11458" y="-3368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p:bldP spid="120" grpId="0"/>
          <p:bldP spid="142" grpId="0"/>
          <p:bldP spid="153" grpId="0"/>
          <p:bldP spid="154" grpId="0" animBg="1"/>
          <p:bldP spid="124" grpId="0" animBg="1"/>
          <p:bldP spid="125" grpId="0" animBg="1"/>
          <p:bldP spid="156" grpId="0" animBg="1"/>
          <p:bldP spid="15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99"/>
                                            </p:tgtEl>
                                            <p:attrNameLst>
                                              <p:attrName>style.visibility</p:attrName>
                                            </p:attrNameLst>
                                          </p:cBhvr>
                                          <p:to>
                                            <p:strVal val="visible"/>
                                          </p:to>
                                        </p:set>
                                        <p:animEffect transition="in" filter="fade">
                                          <p:cBhvr>
                                            <p:cTn id="11" dur="1000"/>
                                            <p:tgtEl>
                                              <p:spTgt spid="9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wipe(left)">
                                          <p:cBhvr>
                                            <p:cTn id="16" dur="1000"/>
                                            <p:tgtEl>
                                              <p:spTgt spid="12"/>
                                            </p:tgtEl>
                                          </p:cBhvr>
                                        </p:animEffect>
                                      </p:childTnLst>
                                    </p:cTn>
                                  </p:par>
                                </p:childTnLst>
                              </p:cTn>
                            </p:par>
                            <p:par>
                              <p:cTn id="17" fill="hold">
                                <p:stCondLst>
                                  <p:cond delay="1000"/>
                                </p:stCondLst>
                                <p:childTnLst>
                                  <p:par>
                                    <p:cTn id="18" presetID="57" presetClass="path" presetSubtype="0" accel="50000" fill="hold" grpId="0" nodeType="afterEffect">
                                      <p:stCondLst>
                                        <p:cond delay="0"/>
                                      </p:stCondLst>
                                      <p:childTnLst>
                                        <p:animMotion origin="layout" path="M 0.00131 -1.48148E-6 L 0.00131 -0.12083 C 0.00131 -0.17454 -0.00065 -0.66134 -0.00182 -0.66134 L 0.71771 -0.66134 " pathEditMode="relative" rAng="0" ptsTypes="AAAA">
                                          <p:cBhvr>
                                            <p:cTn id="19" dur="1000" fill="hold"/>
                                            <p:tgtEl>
                                              <p:spTgt spid="154"/>
                                            </p:tgtEl>
                                            <p:attrNameLst>
                                              <p:attrName>ppt_x</p:attrName>
                                              <p:attrName>ppt_y</p:attrName>
                                            </p:attrNameLst>
                                          </p:cBhvr>
                                          <p:rCtr x="35664" y="-33079"/>
                                        </p:animMotion>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108"/>
                                            </p:tgtEl>
                                            <p:attrNameLst>
                                              <p:attrName>style.visibility</p:attrName>
                                            </p:attrNameLst>
                                          </p:cBhvr>
                                          <p:to>
                                            <p:strVal val="visible"/>
                                          </p:to>
                                        </p:set>
                                        <p:animEffect transition="in" filter="wipe(left)">
                                          <p:cBhvr>
                                            <p:cTn id="23" dur="1000"/>
                                            <p:tgtEl>
                                              <p:spTgt spid="108"/>
                                            </p:tgtEl>
                                          </p:cBhvr>
                                        </p:animEffect>
                                      </p:childTnLst>
                                    </p:cTn>
                                  </p:par>
                                </p:childTnLst>
                              </p:cTn>
                            </p:par>
                            <p:par>
                              <p:cTn id="24" fill="hold">
                                <p:stCondLst>
                                  <p:cond delay="3000"/>
                                </p:stCondLst>
                                <p:childTnLst>
                                  <p:par>
                                    <p:cTn id="25" presetID="57" presetClass="path" presetSubtype="0" accel="50000" fill="hold" grpId="0" nodeType="afterEffect">
                                      <p:stCondLst>
                                        <p:cond delay="0"/>
                                      </p:stCondLst>
                                      <p:childTnLst>
                                        <p:animMotion origin="layout" path="M 0.00027 1.85185E-6 L 0.00027 -0.12546 C 0.00027 -0.18148 0.00157 -0.65185 -0.00091 -0.65301 L 0.39297 -0.65209 " pathEditMode="relative" rAng="0" ptsTypes="AAAA">
                                          <p:cBhvr>
                                            <p:cTn id="26" dur="1000" fill="hold"/>
                                            <p:tgtEl>
                                              <p:spTgt spid="124"/>
                                            </p:tgtEl>
                                            <p:attrNameLst>
                                              <p:attrName>ppt_x</p:attrName>
                                              <p:attrName>ppt_y</p:attrName>
                                            </p:attrNameLst>
                                          </p:cBhvr>
                                          <p:rCtr x="19583" y="-32662"/>
                                        </p:animMotion>
                                      </p:childTnLst>
                                    </p:cTn>
                                  </p:par>
                                </p:childTnLst>
                              </p:cTn>
                            </p:par>
                            <p:par>
                              <p:cTn id="27" fill="hold">
                                <p:stCondLst>
                                  <p:cond delay="4000"/>
                                </p:stCondLst>
                                <p:childTnLst>
                                  <p:par>
                                    <p:cTn id="28" presetID="22" presetClass="entr" presetSubtype="8" fill="hold" nodeType="afterEffect">
                                      <p:stCondLst>
                                        <p:cond delay="0"/>
                                      </p:stCondLst>
                                      <p:childTnLst>
                                        <p:set>
                                          <p:cBhvr>
                                            <p:cTn id="29" dur="1" fill="hold">
                                              <p:stCondLst>
                                                <p:cond delay="0"/>
                                              </p:stCondLst>
                                            </p:cTn>
                                            <p:tgtEl>
                                              <p:spTgt spid="117"/>
                                            </p:tgtEl>
                                            <p:attrNameLst>
                                              <p:attrName>style.visibility</p:attrName>
                                            </p:attrNameLst>
                                          </p:cBhvr>
                                          <p:to>
                                            <p:strVal val="visible"/>
                                          </p:to>
                                        </p:set>
                                        <p:animEffect transition="in" filter="wipe(left)">
                                          <p:cBhvr>
                                            <p:cTn id="30" dur="1000"/>
                                            <p:tgtEl>
                                              <p:spTgt spid="117"/>
                                            </p:tgtEl>
                                          </p:cBhvr>
                                        </p:animEffect>
                                      </p:childTnLst>
                                    </p:cTn>
                                  </p:par>
                                </p:childTnLst>
                              </p:cTn>
                            </p:par>
                            <p:par>
                              <p:cTn id="31" fill="hold">
                                <p:stCondLst>
                                  <p:cond delay="5000"/>
                                </p:stCondLst>
                                <p:childTnLst>
                                  <p:par>
                                    <p:cTn id="32" presetID="57" presetClass="path" presetSubtype="0" accel="50000" fill="hold" grpId="0" nodeType="afterEffect">
                                      <p:stCondLst>
                                        <p:cond delay="0"/>
                                      </p:stCondLst>
                                      <p:childTnLst>
                                        <p:animMotion origin="layout" path="M 5E-6 -3.7037E-6 L 5E-6 -0.12523 C 5E-6 -0.18148 0.00066 -0.63842 5E-6 -0.63842 L 0.20586 -0.63865 " pathEditMode="relative" rAng="0" ptsTypes="AAAA">
                                          <p:cBhvr>
                                            <p:cTn id="33" dur="1000" fill="hold"/>
                                            <p:tgtEl>
                                              <p:spTgt spid="125"/>
                                            </p:tgtEl>
                                            <p:attrNameLst>
                                              <p:attrName>ppt_x</p:attrName>
                                              <p:attrName>ppt_y</p:attrName>
                                            </p:attrNameLst>
                                          </p:cBhvr>
                                          <p:rCtr x="10286" y="-31944"/>
                                        </p:animMotion>
                                      </p:childTnLst>
                                    </p:cTn>
                                  </p:par>
                                </p:childTnLst>
                              </p:cTn>
                            </p:par>
                          </p:childTnLst>
                        </p:cTn>
                      </p:par>
                      <p:par>
                        <p:cTn id="34" fill="hold">
                          <p:stCondLst>
                            <p:cond delay="indefinite"/>
                          </p:stCondLst>
                          <p:childTnLst>
                            <p:par>
                              <p:cTn id="35" fill="hold">
                                <p:stCondLst>
                                  <p:cond delay="0"/>
                                </p:stCondLst>
                                <p:childTnLst>
                                  <p:par>
                                    <p:cTn id="36" presetID="10" presetClass="entr" presetSubtype="0" fill="hold" grpId="0" nodeType="click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fade">
                                          <p:cBhvr>
                                            <p:cTn id="38" dur="1000"/>
                                            <p:tgtEl>
                                              <p:spTgt spid="142"/>
                                            </p:tgtEl>
                                          </p:cBhvr>
                                        </p:animEffect>
                                      </p:childTnLst>
                                    </p:cTn>
                                  </p:par>
                                </p:childTnLst>
                              </p:cTn>
                            </p:par>
                            <p:par>
                              <p:cTn id="39" fill="hold">
                                <p:stCondLst>
                                  <p:cond delay="1000"/>
                                </p:stCondLst>
                                <p:childTnLst>
                                  <p:par>
                                    <p:cTn id="40" presetID="22" presetClass="entr" presetSubtype="8" fill="hold" nodeType="afterEffect">
                                      <p:stCondLst>
                                        <p:cond delay="0"/>
                                      </p:stCondLst>
                                      <p:childTnLst>
                                        <p:set>
                                          <p:cBhvr>
                                            <p:cTn id="41" dur="1" fill="hold">
                                              <p:stCondLst>
                                                <p:cond delay="0"/>
                                              </p:stCondLst>
                                            </p:cTn>
                                            <p:tgtEl>
                                              <p:spTgt spid="11"/>
                                            </p:tgtEl>
                                            <p:attrNameLst>
                                              <p:attrName>style.visibility</p:attrName>
                                            </p:attrNameLst>
                                          </p:cBhvr>
                                          <p:to>
                                            <p:strVal val="visible"/>
                                          </p:to>
                                        </p:set>
                                        <p:animEffect transition="in" filter="wipe(left)">
                                          <p:cBhvr>
                                            <p:cTn id="42" dur="1000"/>
                                            <p:tgtEl>
                                              <p:spTgt spid="11"/>
                                            </p:tgtEl>
                                          </p:cBhvr>
                                        </p:animEffect>
                                      </p:childTnLst>
                                    </p:cTn>
                                  </p:par>
                                </p:childTnLst>
                              </p:cTn>
                            </p:par>
                            <p:par>
                              <p:cTn id="43" fill="hold">
                                <p:stCondLst>
                                  <p:cond delay="2000"/>
                                </p:stCondLst>
                                <p:childTnLst>
                                  <p:par>
                                    <p:cTn id="44" presetID="57" presetClass="path" presetSubtype="0" accel="50000" fill="hold" grpId="0" nodeType="afterEffect">
                                      <p:stCondLst>
                                        <p:cond delay="0"/>
                                      </p:stCondLst>
                                      <p:childTnLst>
                                        <p:animMotion origin="layout" path="M -0.00156 4.07407E-6 L -0.00156 -0.0838 C -0.00156 -0.12107 -0.00104 -0.43334 -0.00182 -0.43334 L 0.10235 -0.43334 " pathEditMode="relative" rAng="0" ptsTypes="AAAA">
                                          <p:cBhvr>
                                            <p:cTn id="45" dur="1000" fill="hold"/>
                                            <p:tgtEl>
                                              <p:spTgt spid="156"/>
                                            </p:tgtEl>
                                            <p:attrNameLst>
                                              <p:attrName>ppt_x</p:attrName>
                                              <p:attrName>ppt_y</p:attrName>
                                            </p:attrNameLst>
                                          </p:cBhvr>
                                          <p:rCtr x="5182" y="-21667"/>
                                        </p:animMotion>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grpId="0" nodeType="clickEffect">
                                      <p:stCondLst>
                                        <p:cond delay="0"/>
                                      </p:stCondLst>
                                      <p:childTnLst>
                                        <p:set>
                                          <p:cBhvr>
                                            <p:cTn id="49" dur="1" fill="hold">
                                              <p:stCondLst>
                                                <p:cond delay="0"/>
                                              </p:stCondLst>
                                            </p:cTn>
                                            <p:tgtEl>
                                              <p:spTgt spid="153"/>
                                            </p:tgtEl>
                                            <p:attrNameLst>
                                              <p:attrName>style.visibility</p:attrName>
                                            </p:attrNameLst>
                                          </p:cBhvr>
                                          <p:to>
                                            <p:strVal val="visible"/>
                                          </p:to>
                                        </p:set>
                                        <p:animEffect transition="in" filter="fade">
                                          <p:cBhvr>
                                            <p:cTn id="50" dur="1000"/>
                                            <p:tgtEl>
                                              <p:spTgt spid="153"/>
                                            </p:tgtEl>
                                          </p:cBhvr>
                                        </p:animEffect>
                                      </p:childTnLst>
                                    </p:cTn>
                                  </p:par>
                                </p:childTnLst>
                              </p:cTn>
                            </p:par>
                            <p:par>
                              <p:cTn id="51" fill="hold">
                                <p:stCondLst>
                                  <p:cond delay="1000"/>
                                </p:stCondLst>
                                <p:childTnLst>
                                  <p:par>
                                    <p:cTn id="52" presetID="22" presetClass="entr" presetSubtype="8" fill="hold" nodeType="afterEffect">
                                      <p:stCondLst>
                                        <p:cond delay="0"/>
                                      </p:stCondLst>
                                      <p:childTnLst>
                                        <p:set>
                                          <p:cBhvr>
                                            <p:cTn id="53" dur="1" fill="hold">
                                              <p:stCondLst>
                                                <p:cond delay="0"/>
                                              </p:stCondLst>
                                            </p:cTn>
                                            <p:tgtEl>
                                              <p:spTgt spid="143"/>
                                            </p:tgtEl>
                                            <p:attrNameLst>
                                              <p:attrName>style.visibility</p:attrName>
                                            </p:attrNameLst>
                                          </p:cBhvr>
                                          <p:to>
                                            <p:strVal val="visible"/>
                                          </p:to>
                                        </p:set>
                                        <p:animEffect transition="in" filter="wipe(left)">
                                          <p:cBhvr>
                                            <p:cTn id="54" dur="1000"/>
                                            <p:tgtEl>
                                              <p:spTgt spid="143"/>
                                            </p:tgtEl>
                                          </p:cBhvr>
                                        </p:animEffect>
                                      </p:childTnLst>
                                    </p:cTn>
                                  </p:par>
                                </p:childTnLst>
                              </p:cTn>
                            </p:par>
                            <p:par>
                              <p:cTn id="55" fill="hold">
                                <p:stCondLst>
                                  <p:cond delay="2000"/>
                                </p:stCondLst>
                                <p:childTnLst>
                                  <p:par>
                                    <p:cTn id="56" presetID="57" presetClass="path" presetSubtype="0" accel="50000" fill="hold" grpId="0" nodeType="afterEffect">
                                      <p:stCondLst>
                                        <p:cond delay="0"/>
                                      </p:stCondLst>
                                      <p:childTnLst>
                                        <p:animMotion origin="layout" path="M -0.00091 2.22222E-6 L -0.00091 -0.1007 C -0.00091 -0.1463 -0.00117 -0.67338 -0.00117 -0.67315 C 0.00756 -0.67246 0.21563 -0.67037 0.22865 -0.67037 " pathEditMode="relative" rAng="0" ptsTypes="AAAA">
                                          <p:cBhvr>
                                            <p:cTn id="57" dur="1000" fill="hold"/>
                                            <p:tgtEl>
                                              <p:spTgt spid="157"/>
                                            </p:tgtEl>
                                            <p:attrNameLst>
                                              <p:attrName>ppt_x</p:attrName>
                                              <p:attrName>ppt_y</p:attrName>
                                            </p:attrNameLst>
                                          </p:cBhvr>
                                          <p:rCtr x="11458" y="-3368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p:bldP spid="120" grpId="0"/>
          <p:bldP spid="142" grpId="0"/>
          <p:bldP spid="153" grpId="0"/>
          <p:bldP spid="154" grpId="0" animBg="1"/>
          <p:bldP spid="124" grpId="0" animBg="1"/>
          <p:bldP spid="125" grpId="0" animBg="1"/>
          <p:bldP spid="156" grpId="0" animBg="1"/>
          <p:bldP spid="157" grpId="0" animBg="1"/>
        </p:bldLst>
      </p:timing>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382315" y="2130725"/>
            <a:ext cx="11389143"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658603" y="349518"/>
            <a:ext cx="2882520" cy="990015"/>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USAGE INDEX</a:t>
            </a:r>
          </a:p>
          <a:p>
            <a:pPr algn="ctr">
              <a:lnSpc>
                <a:spcPts val="3500"/>
              </a:lnSpc>
            </a:pPr>
            <a:r>
              <a:rPr lang="en-US"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1200" dirty="0">
                <a:solidFill>
                  <a:schemeClr val="tx1">
                    <a:lumMod val="50000"/>
                    <a:lumOff val="50000"/>
                  </a:schemeClr>
                </a:solidFill>
                <a:latin typeface="Century Gothic" panose="020B0502020202020204" pitchFamily="34" charset="0"/>
                <a:cs typeface="Arial" panose="020B0604020202020204" pitchFamily="34" charset="0"/>
              </a:rPr>
              <a:t>vs</a:t>
            </a:r>
            <a:r>
              <a:rPr lang="en-US"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9" name="Group 8"/>
          <p:cNvGrpSpPr/>
          <p:nvPr/>
        </p:nvGrpSpPr>
        <p:grpSpPr>
          <a:xfrm>
            <a:off x="8530546" y="3246818"/>
            <a:ext cx="810228" cy="587541"/>
            <a:chOff x="8530546" y="3246818"/>
            <a:chExt cx="810228" cy="587541"/>
          </a:xfrm>
        </p:grpSpPr>
        <p:sp>
          <p:nvSpPr>
            <p:cNvPr id="89" name="Rectangle 88"/>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TextBox 235"/>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16" name="Group 15"/>
          <p:cNvGrpSpPr/>
          <p:nvPr/>
        </p:nvGrpSpPr>
        <p:grpSpPr>
          <a:xfrm>
            <a:off x="8530546" y="3902118"/>
            <a:ext cx="810228" cy="587541"/>
            <a:chOff x="8530546" y="4529253"/>
            <a:chExt cx="810228" cy="587541"/>
          </a:xfrm>
        </p:grpSpPr>
        <p:sp>
          <p:nvSpPr>
            <p:cNvPr id="176" name="Rectangle 175"/>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TextBox 237"/>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2" name="Group 1"/>
          <p:cNvGrpSpPr/>
          <p:nvPr/>
        </p:nvGrpSpPr>
        <p:grpSpPr>
          <a:xfrm>
            <a:off x="7720318" y="3246818"/>
            <a:ext cx="810228" cy="587541"/>
            <a:chOff x="7720318" y="3246818"/>
            <a:chExt cx="810228" cy="587541"/>
          </a:xfrm>
        </p:grpSpPr>
        <p:sp>
          <p:nvSpPr>
            <p:cNvPr id="86" name="Rectangle 85"/>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6" name="Group 5"/>
          <p:cNvGrpSpPr/>
          <p:nvPr/>
        </p:nvGrpSpPr>
        <p:grpSpPr>
          <a:xfrm>
            <a:off x="7720318" y="3902118"/>
            <a:ext cx="810228" cy="587541"/>
            <a:chOff x="7720318" y="3895410"/>
            <a:chExt cx="810228" cy="587541"/>
          </a:xfrm>
        </p:grpSpPr>
        <p:sp>
          <p:nvSpPr>
            <p:cNvPr id="162" name="Rectangle 161"/>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TextBox 24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grpSp>
        <p:nvGrpSpPr>
          <p:cNvPr id="13" name="Group 12"/>
          <p:cNvGrpSpPr/>
          <p:nvPr/>
        </p:nvGrpSpPr>
        <p:grpSpPr>
          <a:xfrm>
            <a:off x="10961230" y="3246818"/>
            <a:ext cx="810228" cy="587541"/>
            <a:chOff x="10961230" y="3246818"/>
            <a:chExt cx="810228" cy="587541"/>
          </a:xfrm>
        </p:grpSpPr>
        <p:sp>
          <p:nvSpPr>
            <p:cNvPr id="60" name="Rectangle 59"/>
            <p:cNvSpPr/>
            <p:nvPr/>
          </p:nvSpPr>
          <p:spPr>
            <a:xfrm>
              <a:off x="1096123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p:cNvSpPr txBox="1"/>
            <p:nvPr/>
          </p:nvSpPr>
          <p:spPr>
            <a:xfrm>
              <a:off x="11144969" y="3355922"/>
              <a:ext cx="44275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TV</a:t>
              </a:r>
            </a:p>
          </p:txBody>
        </p:sp>
      </p:grpSp>
      <p:grpSp>
        <p:nvGrpSpPr>
          <p:cNvPr id="19" name="Group 18"/>
          <p:cNvGrpSpPr/>
          <p:nvPr/>
        </p:nvGrpSpPr>
        <p:grpSpPr>
          <a:xfrm>
            <a:off x="9340774" y="3246818"/>
            <a:ext cx="810228" cy="587541"/>
            <a:chOff x="9340774" y="3246818"/>
            <a:chExt cx="810228" cy="587541"/>
          </a:xfrm>
        </p:grpSpPr>
        <p:sp>
          <p:nvSpPr>
            <p:cNvPr id="63" name="Rectangle 62"/>
            <p:cNvSpPr/>
            <p:nvPr/>
          </p:nvSpPr>
          <p:spPr>
            <a:xfrm>
              <a:off x="9340774"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9462797" y="3355922"/>
              <a:ext cx="566182"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R</a:t>
              </a:r>
              <a:r>
                <a:rPr lang="en-US" sz="1400" dirty="0">
                  <a:solidFill>
                    <a:srgbClr val="C00000"/>
                  </a:solidFill>
                  <a:latin typeface="Century Gothic" panose="020B0502020202020204" pitchFamily="34" charset="0"/>
                  <a:cs typeface="Arial" panose="020B0604020202020204" pitchFamily="34" charset="0"/>
                </a:rPr>
                <a:t>ad</a:t>
              </a:r>
            </a:p>
          </p:txBody>
        </p:sp>
      </p:grpSp>
      <p:grpSp>
        <p:nvGrpSpPr>
          <p:cNvPr id="24" name="Group 23"/>
          <p:cNvGrpSpPr/>
          <p:nvPr/>
        </p:nvGrpSpPr>
        <p:grpSpPr>
          <a:xfrm>
            <a:off x="7690056" y="4557418"/>
            <a:ext cx="870751" cy="587541"/>
            <a:chOff x="7710173" y="4529253"/>
            <a:chExt cx="870751" cy="587541"/>
          </a:xfrm>
        </p:grpSpPr>
        <p:sp>
          <p:nvSpPr>
            <p:cNvPr id="66" name="Rectangle 65"/>
            <p:cNvSpPr/>
            <p:nvPr/>
          </p:nvSpPr>
          <p:spPr>
            <a:xfrm>
              <a:off x="7740434"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Box 66"/>
            <p:cNvSpPr txBox="1"/>
            <p:nvPr/>
          </p:nvSpPr>
          <p:spPr>
            <a:xfrm>
              <a:off x="7710173" y="4638357"/>
              <a:ext cx="870751"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a:t>
              </a:r>
              <a:r>
                <a:rPr lang="en-US" sz="1400" dirty="0" err="1">
                  <a:solidFill>
                    <a:srgbClr val="C00000"/>
                  </a:solidFill>
                  <a:latin typeface="Century Gothic" panose="020B0502020202020204" pitchFamily="34" charset="0"/>
                  <a:cs typeface="Arial" panose="020B0604020202020204" pitchFamily="34" charset="0"/>
                </a:rPr>
                <a:t>ewspr</a:t>
              </a:r>
              <a:endParaRPr lang="en-US" sz="1000" dirty="0">
                <a:solidFill>
                  <a:srgbClr val="C00000"/>
                </a:solidFill>
                <a:latin typeface="Century Gothic" panose="020B0502020202020204" pitchFamily="34" charset="0"/>
                <a:cs typeface="Arial" panose="020B0604020202020204" pitchFamily="34" charset="0"/>
              </a:endParaRPr>
            </a:p>
          </p:txBody>
        </p:sp>
      </p:grpSp>
      <p:grpSp>
        <p:nvGrpSpPr>
          <p:cNvPr id="27" name="Group 26"/>
          <p:cNvGrpSpPr/>
          <p:nvPr/>
        </p:nvGrpSpPr>
        <p:grpSpPr>
          <a:xfrm>
            <a:off x="10151002" y="3246818"/>
            <a:ext cx="810228" cy="587541"/>
            <a:chOff x="10151002" y="3246818"/>
            <a:chExt cx="810228" cy="587541"/>
          </a:xfrm>
        </p:grpSpPr>
        <p:sp>
          <p:nvSpPr>
            <p:cNvPr id="69" name="Rectangle 68"/>
            <p:cNvSpPr/>
            <p:nvPr/>
          </p:nvSpPr>
          <p:spPr>
            <a:xfrm>
              <a:off x="1015100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extBox 69"/>
            <p:cNvSpPr txBox="1"/>
            <p:nvPr/>
          </p:nvSpPr>
          <p:spPr>
            <a:xfrm>
              <a:off x="10237760" y="3355922"/>
              <a:ext cx="6367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M</a:t>
              </a:r>
              <a:r>
                <a:rPr lang="en-US" sz="1400" dirty="0">
                  <a:solidFill>
                    <a:srgbClr val="C00000"/>
                  </a:solidFill>
                  <a:latin typeface="Century Gothic" panose="020B0502020202020204" pitchFamily="34" charset="0"/>
                  <a:cs typeface="Arial" panose="020B0604020202020204" pitchFamily="34" charset="0"/>
                </a:rPr>
                <a:t>ag</a:t>
              </a:r>
            </a:p>
          </p:txBody>
        </p:sp>
      </p:grpSp>
      <p:grpSp>
        <p:nvGrpSpPr>
          <p:cNvPr id="30" name="Group 29"/>
          <p:cNvGrpSpPr/>
          <p:nvPr/>
        </p:nvGrpSpPr>
        <p:grpSpPr>
          <a:xfrm>
            <a:off x="7686849" y="5212717"/>
            <a:ext cx="877163" cy="587541"/>
            <a:chOff x="7686851" y="5173515"/>
            <a:chExt cx="877163" cy="587541"/>
          </a:xfrm>
        </p:grpSpPr>
        <p:sp>
          <p:nvSpPr>
            <p:cNvPr id="72" name="Rectangle 71"/>
            <p:cNvSpPr/>
            <p:nvPr/>
          </p:nvSpPr>
          <p:spPr>
            <a:xfrm>
              <a:off x="7720318" y="5173515"/>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p:cNvSpPr txBox="1"/>
            <p:nvPr/>
          </p:nvSpPr>
          <p:spPr>
            <a:xfrm>
              <a:off x="7686851" y="5282619"/>
              <a:ext cx="87716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a:t>
              </a:r>
            </a:p>
          </p:txBody>
        </p:sp>
      </p:grpSp>
      <p:grpSp>
        <p:nvGrpSpPr>
          <p:cNvPr id="224" name="Group 223"/>
          <p:cNvGrpSpPr/>
          <p:nvPr/>
        </p:nvGrpSpPr>
        <p:grpSpPr>
          <a:xfrm>
            <a:off x="6851776" y="3899031"/>
            <a:ext cx="926856" cy="587541"/>
            <a:chOff x="6851776" y="3816670"/>
            <a:chExt cx="926856" cy="587541"/>
          </a:xfrm>
        </p:grpSpPr>
        <p:sp>
          <p:nvSpPr>
            <p:cNvPr id="75" name="Rectangle 74"/>
            <p:cNvSpPr/>
            <p:nvPr/>
          </p:nvSpPr>
          <p:spPr>
            <a:xfrm>
              <a:off x="6910090" y="3816670"/>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6851776" y="3818053"/>
              <a:ext cx="926856" cy="584775"/>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 </a:t>
              </a:r>
            </a:p>
            <a:p>
              <a:pPr algn="ctr"/>
              <a:r>
                <a:rPr lang="en-US" sz="1400" b="1" dirty="0">
                  <a:solidFill>
                    <a:srgbClr val="C00000"/>
                  </a:solidFill>
                  <a:latin typeface="Century Gothic" panose="020B0502020202020204" pitchFamily="34" charset="0"/>
                  <a:cs typeface="Arial" panose="020B0604020202020204" pitchFamily="34" charset="0"/>
                </a:rPr>
                <a:t>UE</a:t>
              </a:r>
              <a:endParaRPr lang="en-US" b="1" dirty="0">
                <a:solidFill>
                  <a:srgbClr val="C00000"/>
                </a:solidFill>
                <a:latin typeface="Century Gothic" panose="020B0502020202020204" pitchFamily="34" charset="0"/>
                <a:cs typeface="Arial" panose="020B0604020202020204" pitchFamily="34" charset="0"/>
              </a:endParaRPr>
            </a:p>
          </p:txBody>
        </p:sp>
      </p:grpSp>
      <p:grpSp>
        <p:nvGrpSpPr>
          <p:cNvPr id="225" name="Group 224"/>
          <p:cNvGrpSpPr/>
          <p:nvPr/>
        </p:nvGrpSpPr>
        <p:grpSpPr>
          <a:xfrm>
            <a:off x="432118" y="3909292"/>
            <a:ext cx="810228" cy="587541"/>
            <a:chOff x="432118" y="3909292"/>
            <a:chExt cx="810228" cy="587541"/>
          </a:xfrm>
        </p:grpSpPr>
        <p:sp>
          <p:nvSpPr>
            <p:cNvPr id="78" name="Rectangle 77"/>
            <p:cNvSpPr/>
            <p:nvPr/>
          </p:nvSpPr>
          <p:spPr>
            <a:xfrm>
              <a:off x="432118" y="3909292"/>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Box 78"/>
            <p:cNvSpPr txBox="1"/>
            <p:nvPr/>
          </p:nvSpPr>
          <p:spPr>
            <a:xfrm>
              <a:off x="480703" y="4018396"/>
              <a:ext cx="713657"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CC</a:t>
              </a:r>
              <a:r>
                <a:rPr lang="en-US" sz="1400" dirty="0" err="1">
                  <a:solidFill>
                    <a:srgbClr val="C00000"/>
                  </a:solidFill>
                  <a:latin typeface="Century Gothic" panose="020B0502020202020204" pitchFamily="34" charset="0"/>
                  <a:cs typeface="Arial" panose="020B0604020202020204" pitchFamily="34" charset="0"/>
                </a:rPr>
                <a:t>ut</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81" name="Group 80"/>
          <p:cNvGrpSpPr/>
          <p:nvPr/>
        </p:nvGrpSpPr>
        <p:grpSpPr>
          <a:xfrm>
            <a:off x="2048722" y="3217423"/>
            <a:ext cx="810228" cy="646331"/>
            <a:chOff x="2048722" y="3217423"/>
            <a:chExt cx="810228" cy="646331"/>
          </a:xfrm>
        </p:grpSpPr>
        <p:sp>
          <p:nvSpPr>
            <p:cNvPr id="83" name="Rectangle 82"/>
            <p:cNvSpPr/>
            <p:nvPr/>
          </p:nvSpPr>
          <p:spPr>
            <a:xfrm>
              <a:off x="204872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TextBox 84"/>
            <p:cNvSpPr txBox="1"/>
            <p:nvPr/>
          </p:nvSpPr>
          <p:spPr>
            <a:xfrm>
              <a:off x="2179620" y="3217423"/>
              <a:ext cx="623889" cy="646331"/>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NF</a:t>
              </a:r>
              <a:r>
                <a:rPr lang="en-US" sz="1400" dirty="0" err="1">
                  <a:solidFill>
                    <a:srgbClr val="C00000"/>
                  </a:solidFill>
                  <a:latin typeface="Century Gothic" panose="020B0502020202020204" pitchFamily="34" charset="0"/>
                  <a:cs typeface="Arial" panose="020B0604020202020204" pitchFamily="34" charset="0"/>
                </a:rPr>
                <a:t>lix</a:t>
              </a:r>
              <a:endParaRPr lang="en-US" sz="1400" dirty="0">
                <a:solidFill>
                  <a:srgbClr val="C00000"/>
                </a:solidFill>
                <a:latin typeface="Century Gothic" panose="020B0502020202020204" pitchFamily="34" charset="0"/>
                <a:cs typeface="Arial" panose="020B0604020202020204" pitchFamily="34" charset="0"/>
              </a:endParaRPr>
            </a:p>
            <a:p>
              <a:pPr algn="ctr"/>
              <a:r>
                <a:rPr lang="en-US" b="1" dirty="0">
                  <a:solidFill>
                    <a:srgbClr val="C00000"/>
                  </a:solidFill>
                  <a:latin typeface="Century Gothic" panose="020B0502020202020204" pitchFamily="34" charset="0"/>
                  <a:cs typeface="Arial" panose="020B0604020202020204" pitchFamily="34" charset="0"/>
                </a:rPr>
                <a:t>S</a:t>
              </a:r>
              <a:r>
                <a:rPr lang="en-US" sz="1400" dirty="0">
                  <a:solidFill>
                    <a:srgbClr val="C00000"/>
                  </a:solidFill>
                  <a:latin typeface="Century Gothic" panose="020B0502020202020204" pitchFamily="34" charset="0"/>
                  <a:cs typeface="Arial" panose="020B0604020202020204" pitchFamily="34" charset="0"/>
                </a:rPr>
                <a:t>ub</a:t>
              </a:r>
            </a:p>
          </p:txBody>
        </p:sp>
      </p:grpSp>
    </p:spTree>
    <p:extLst>
      <p:ext uri="{BB962C8B-B14F-4D97-AF65-F5344CB8AC3E}">
        <p14:creationId xmlns:p14="http://schemas.microsoft.com/office/powerpoint/2010/main" val="17263734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Text Box 1028"/>
          <p:cNvSpPr txBox="1">
            <a:spLocks noChangeArrowheads="1"/>
          </p:cNvSpPr>
          <p:nvPr/>
        </p:nvSpPr>
        <p:spPr bwMode="auto">
          <a:xfrm>
            <a:off x="2492189" y="3045557"/>
            <a:ext cx="9547411" cy="1569660"/>
          </a:xfrm>
          <a:prstGeom prst="rect">
            <a:avLst/>
          </a:prstGeom>
          <a:noFill/>
          <a:ln w="9525">
            <a:noFill/>
            <a:miter lim="800000"/>
            <a:headEnd/>
            <a:tailEnd/>
          </a:ln>
        </p:spPr>
        <p:txBody>
          <a:bodyPr wrap="square">
            <a:spAutoFit/>
          </a:bodyPr>
          <a:lstStyle/>
          <a:p>
            <a:r>
              <a:rPr lang="en-US" sz="3200" dirty="0">
                <a:solidFill>
                  <a:srgbClr val="E50914"/>
                </a:solidFill>
                <a:latin typeface="Century Gothic" panose="020B0502020202020204" pitchFamily="34" charset="0"/>
              </a:rPr>
              <a:t>A “time hog”. Breaks the rules of reach/time.</a:t>
            </a:r>
          </a:p>
          <a:p>
            <a:r>
              <a:rPr lang="en-US" sz="3200" dirty="0">
                <a:solidFill>
                  <a:srgbClr val="E50914"/>
                </a:solidFill>
                <a:latin typeface="Century Gothic" panose="020B0502020202020204" pitchFamily="34" charset="0"/>
              </a:rPr>
              <a:t>In Anglo-Canada.</a:t>
            </a:r>
          </a:p>
          <a:p>
            <a:r>
              <a:rPr lang="en-US" sz="3200" dirty="0">
                <a:solidFill>
                  <a:srgbClr val="E50914"/>
                </a:solidFill>
                <a:latin typeface="Century Gothic" panose="020B0502020202020204" pitchFamily="34" charset="0"/>
              </a:rPr>
              <a:t>Much less so in French Canada.</a:t>
            </a:r>
          </a:p>
        </p:txBody>
      </p:sp>
      <p:sp>
        <p:nvSpPr>
          <p:cNvPr id="9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 name="Text Box 1028"/>
          <p:cNvSpPr txBox="1">
            <a:spLocks noChangeArrowheads="1"/>
          </p:cNvSpPr>
          <p:nvPr/>
        </p:nvSpPr>
        <p:spPr bwMode="auto">
          <a:xfrm>
            <a:off x="416859" y="3077173"/>
            <a:ext cx="1799518" cy="584775"/>
          </a:xfrm>
          <a:prstGeom prst="rect">
            <a:avLst/>
          </a:prstGeom>
          <a:noFill/>
          <a:ln w="9525">
            <a:noFill/>
            <a:miter lim="800000"/>
            <a:headEnd/>
            <a:tailEnd/>
          </a:ln>
        </p:spPr>
        <p:txBody>
          <a:bodyPr wrap="square">
            <a:spAutoFit/>
          </a:bodyPr>
          <a:lstStyle/>
          <a:p>
            <a:pPr algn="r"/>
            <a:r>
              <a:rPr lang="en-US" sz="3200" b="1" dirty="0">
                <a:solidFill>
                  <a:srgbClr val="E50914"/>
                </a:solidFill>
                <a:latin typeface="Century Gothic" panose="020B0502020202020204" pitchFamily="34" charset="0"/>
              </a:rPr>
              <a:t>NETFLIX</a:t>
            </a:r>
          </a:p>
        </p:txBody>
      </p:sp>
    </p:spTree>
    <p:extLst>
      <p:ext uri="{BB962C8B-B14F-4D97-AF65-F5344CB8AC3E}">
        <p14:creationId xmlns:p14="http://schemas.microsoft.com/office/powerpoint/2010/main" val="36834068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79"/>
                                        </p:tgtEl>
                                        <p:attrNameLst>
                                          <p:attrName>style.visibility</p:attrName>
                                        </p:attrNameLst>
                                      </p:cBhvr>
                                      <p:to>
                                        <p:strVal val="visible"/>
                                      </p:to>
                                    </p:set>
                                    <p:animEffect transition="in" filter="fade">
                                      <p:cBhvr>
                                        <p:cTn id="11" dur="10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5"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rotWithShape="1">
          <a:blip r:embed="rId3"/>
          <a:srcRect l="36960" r="27626" b="17620"/>
          <a:stretch/>
        </p:blipFill>
        <p:spPr>
          <a:xfrm>
            <a:off x="4440798" y="1960096"/>
            <a:ext cx="3310404" cy="3175867"/>
          </a:xfrm>
          <a:prstGeom prst="ellipse">
            <a:avLst/>
          </a:prstGeom>
          <a:ln>
            <a:solidFill>
              <a:srgbClr val="4475D0"/>
            </a:solidFill>
          </a:ln>
        </p:spPr>
      </p:pic>
      <p:sp>
        <p:nvSpPr>
          <p:cNvPr id="8" name="Rectangle 7"/>
          <p:cNvSpPr/>
          <p:nvPr/>
        </p:nvSpPr>
        <p:spPr>
          <a:xfrm>
            <a:off x="4761249" y="5496324"/>
            <a:ext cx="2669502" cy="584775"/>
          </a:xfrm>
          <a:prstGeom prst="rect">
            <a:avLst/>
          </a:prstGeom>
        </p:spPr>
        <p:txBody>
          <a:bodyPr wrap="square">
            <a:spAutoFit/>
          </a:bodyPr>
          <a:lstStyle/>
          <a:p>
            <a:pPr algn="ctr"/>
            <a:r>
              <a:rPr lang="en-US" b="1" dirty="0">
                <a:solidFill>
                  <a:srgbClr val="4475D0"/>
                </a:solidFill>
                <a:latin typeface="Century Gothic" panose="020B0502020202020204" pitchFamily="34" charset="0"/>
              </a:rPr>
              <a:t>Terry Fox </a:t>
            </a:r>
          </a:p>
          <a:p>
            <a:pPr algn="ctr"/>
            <a:r>
              <a:rPr lang="en-US" sz="1400" dirty="0">
                <a:solidFill>
                  <a:srgbClr val="4475D0"/>
                </a:solidFill>
                <a:latin typeface="Century Gothic" panose="020B0502020202020204" pitchFamily="34" charset="0"/>
              </a:rPr>
              <a:t>trying to cross Canada</a:t>
            </a:r>
            <a:endParaRPr lang="en-US" sz="1400" dirty="0">
              <a:solidFill>
                <a:srgbClr val="4475D0"/>
              </a:solidFill>
            </a:endParaRPr>
          </a:p>
        </p:txBody>
      </p:sp>
      <p:sp>
        <p:nvSpPr>
          <p:cNvPr id="5" name="TextBox 4"/>
          <p:cNvSpPr txBox="1"/>
          <p:nvPr/>
        </p:nvSpPr>
        <p:spPr>
          <a:xfrm>
            <a:off x="4076056" y="697744"/>
            <a:ext cx="4039888" cy="769441"/>
          </a:xfrm>
          <a:prstGeom prst="rect">
            <a:avLst/>
          </a:prstGeom>
          <a:noFill/>
        </p:spPr>
        <p:txBody>
          <a:bodyPr wrap="none" rtlCol="0">
            <a:spAutoFit/>
          </a:bodyPr>
          <a:lstStyle/>
          <a:p>
            <a:pPr algn="ctr"/>
            <a:r>
              <a:rPr lang="en-US" sz="4400" b="1" dirty="0">
                <a:solidFill>
                  <a:srgbClr val="4475D0"/>
                </a:solidFill>
                <a:latin typeface="Century Gothic" panose="020B0502020202020204" pitchFamily="34" charset="0"/>
              </a:rPr>
              <a:t>AD BLOCKING</a:t>
            </a:r>
          </a:p>
        </p:txBody>
      </p:sp>
    </p:spTree>
    <p:extLst>
      <p:ext uri="{BB962C8B-B14F-4D97-AF65-F5344CB8AC3E}">
        <p14:creationId xmlns:p14="http://schemas.microsoft.com/office/powerpoint/2010/main" val="1372132873"/>
      </p:ext>
    </p:extLst>
  </p:cSld>
  <p:clrMapOvr>
    <a:masterClrMapping/>
  </p:clrMapOvr>
  <p:transition spd="slow">
    <p:push/>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0"/>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4" name="Group 3"/>
          <p:cNvGrpSpPr/>
          <p:nvPr/>
        </p:nvGrpSpPr>
        <p:grpSpPr>
          <a:xfrm>
            <a:off x="1136646" y="3654182"/>
            <a:ext cx="10978456" cy="1875615"/>
            <a:chOff x="1136646" y="3179618"/>
            <a:chExt cx="10978456" cy="1875615"/>
          </a:xfrm>
        </p:grpSpPr>
        <p:sp>
          <p:nvSpPr>
            <p:cNvPr id="5" name="Rectangle 49"/>
            <p:cNvSpPr>
              <a:spLocks noChangeArrowheads="1"/>
            </p:cNvSpPr>
            <p:nvPr/>
          </p:nvSpPr>
          <p:spPr bwMode="auto">
            <a:xfrm>
              <a:off x="9442896" y="4716679"/>
              <a:ext cx="2672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4475D0"/>
                  </a:solidFill>
                  <a:effectLst/>
                  <a:latin typeface="Century Gothic" panose="020B0502020202020204" pitchFamily="34" charset="0"/>
                </a:rPr>
                <a:t>2+ DESKTOP Ad impressions (in millions)</a:t>
              </a:r>
            </a:p>
            <a:p>
              <a:pPr marL="0" marR="0" lvl="0" indent="0" algn="l" defTabSz="914400" rtl="0" eaLnBrk="0" fontAlgn="base" latinLnBrk="0" hangingPunct="0">
                <a:lnSpc>
                  <a:spcPct val="100000"/>
                </a:lnSpc>
                <a:spcBef>
                  <a:spcPct val="0"/>
                </a:spcBef>
                <a:spcAft>
                  <a:spcPct val="0"/>
                </a:spcAft>
                <a:buClrTx/>
                <a:buSzTx/>
                <a:buFontTx/>
                <a:buNone/>
                <a:tabLst/>
              </a:pPr>
              <a:r>
                <a:rPr lang="en-US" altLang="en-US" sz="1100" b="1" dirty="0">
                  <a:solidFill>
                    <a:srgbClr val="4475D0"/>
                  </a:solidFill>
                  <a:latin typeface="Century Gothic" panose="020B0502020202020204" pitchFamily="34" charset="0"/>
                </a:rPr>
                <a:t>DISPLAY</a:t>
              </a:r>
              <a:r>
                <a:rPr kumimoji="0" lang="en-US" altLang="en-US" sz="1100" b="1" i="0" u="none" strike="noStrike" cap="none" normalizeH="0" baseline="0" dirty="0">
                  <a:ln>
                    <a:noFill/>
                  </a:ln>
                  <a:solidFill>
                    <a:srgbClr val="4475D0"/>
                  </a:solidFill>
                  <a:effectLst/>
                  <a:latin typeface="Century Gothic" panose="020B0502020202020204" pitchFamily="34" charset="0"/>
                </a:rPr>
                <a:t> Ad Metrix </a:t>
              </a:r>
              <a:endParaRPr kumimoji="0" lang="en-US" altLang="en-US" sz="2800" b="1" i="0" u="none" strike="noStrike" cap="none" normalizeH="0" baseline="0" dirty="0">
                <a:ln>
                  <a:noFill/>
                </a:ln>
                <a:solidFill>
                  <a:srgbClr val="4475D0"/>
                </a:solidFill>
                <a:effectLst/>
                <a:latin typeface="Century Gothic" panose="020B0502020202020204" pitchFamily="34" charset="0"/>
              </a:endParaRPr>
            </a:p>
          </p:txBody>
        </p:sp>
        <p:sp>
          <p:nvSpPr>
            <p:cNvPr id="89" name="Freeform 88"/>
            <p:cNvSpPr/>
            <p:nvPr/>
          </p:nvSpPr>
          <p:spPr>
            <a:xfrm>
              <a:off x="1136646" y="3179618"/>
              <a:ext cx="7775028" cy="1724891"/>
            </a:xfrm>
            <a:custGeom>
              <a:avLst/>
              <a:gdLst>
                <a:gd name="connsiteX0" fmla="*/ 0 w 10640291"/>
                <a:gd name="connsiteY0" fmla="*/ 436418 h 1724891"/>
                <a:gd name="connsiteX1" fmla="*/ 290945 w 10640291"/>
                <a:gd name="connsiteY1" fmla="*/ 436418 h 1724891"/>
                <a:gd name="connsiteX2" fmla="*/ 613064 w 10640291"/>
                <a:gd name="connsiteY2" fmla="*/ 0 h 1724891"/>
                <a:gd name="connsiteX3" fmla="*/ 872836 w 10640291"/>
                <a:gd name="connsiteY3" fmla="*/ 187037 h 1724891"/>
                <a:gd name="connsiteX4" fmla="*/ 1205345 w 10640291"/>
                <a:gd name="connsiteY4" fmla="*/ 342900 h 1724891"/>
                <a:gd name="connsiteX5" fmla="*/ 1496291 w 10640291"/>
                <a:gd name="connsiteY5" fmla="*/ 342900 h 1724891"/>
                <a:gd name="connsiteX6" fmla="*/ 1808018 w 10640291"/>
                <a:gd name="connsiteY6" fmla="*/ 644237 h 1724891"/>
                <a:gd name="connsiteX7" fmla="*/ 2119745 w 10640291"/>
                <a:gd name="connsiteY7" fmla="*/ 613064 h 1724891"/>
                <a:gd name="connsiteX8" fmla="*/ 2421082 w 10640291"/>
                <a:gd name="connsiteY8" fmla="*/ 852055 h 1724891"/>
                <a:gd name="connsiteX9" fmla="*/ 2722418 w 10640291"/>
                <a:gd name="connsiteY9" fmla="*/ 976746 h 1724891"/>
                <a:gd name="connsiteX10" fmla="*/ 3054927 w 10640291"/>
                <a:gd name="connsiteY10" fmla="*/ 1132609 h 1724891"/>
                <a:gd name="connsiteX11" fmla="*/ 3356264 w 10640291"/>
                <a:gd name="connsiteY11" fmla="*/ 1298864 h 1724891"/>
                <a:gd name="connsiteX12" fmla="*/ 3647209 w 10640291"/>
                <a:gd name="connsiteY12" fmla="*/ 872837 h 1724891"/>
                <a:gd name="connsiteX13" fmla="*/ 3938154 w 10640291"/>
                <a:gd name="connsiteY13" fmla="*/ 935182 h 1724891"/>
                <a:gd name="connsiteX14" fmla="*/ 4239491 w 10640291"/>
                <a:gd name="connsiteY14" fmla="*/ 966355 h 1724891"/>
                <a:gd name="connsiteX15" fmla="*/ 4540827 w 10640291"/>
                <a:gd name="connsiteY15" fmla="*/ 1111827 h 1724891"/>
                <a:gd name="connsiteX16" fmla="*/ 4873336 w 10640291"/>
                <a:gd name="connsiteY16" fmla="*/ 1059873 h 1724891"/>
                <a:gd name="connsiteX17" fmla="*/ 5164282 w 10640291"/>
                <a:gd name="connsiteY17" fmla="*/ 1039091 h 1724891"/>
                <a:gd name="connsiteX18" fmla="*/ 5465618 w 10640291"/>
                <a:gd name="connsiteY18" fmla="*/ 1163782 h 1724891"/>
                <a:gd name="connsiteX19" fmla="*/ 5777345 w 10640291"/>
                <a:gd name="connsiteY19" fmla="*/ 945573 h 1724891"/>
                <a:gd name="connsiteX20" fmla="*/ 6068291 w 10640291"/>
                <a:gd name="connsiteY20" fmla="*/ 1091046 h 1724891"/>
                <a:gd name="connsiteX21" fmla="*/ 6380018 w 10640291"/>
                <a:gd name="connsiteY21" fmla="*/ 1111827 h 1724891"/>
                <a:gd name="connsiteX22" fmla="*/ 6681354 w 10640291"/>
                <a:gd name="connsiteY22" fmla="*/ 1091046 h 1724891"/>
                <a:gd name="connsiteX23" fmla="*/ 6993082 w 10640291"/>
                <a:gd name="connsiteY23" fmla="*/ 1111827 h 1724891"/>
                <a:gd name="connsiteX24" fmla="*/ 7294418 w 10640291"/>
                <a:gd name="connsiteY24" fmla="*/ 1194955 h 1724891"/>
                <a:gd name="connsiteX25" fmla="*/ 7595754 w 10640291"/>
                <a:gd name="connsiteY25" fmla="*/ 1070264 h 1724891"/>
                <a:gd name="connsiteX26" fmla="*/ 7897091 w 10640291"/>
                <a:gd name="connsiteY26" fmla="*/ 1070264 h 1724891"/>
                <a:gd name="connsiteX27" fmla="*/ 8198427 w 10640291"/>
                <a:gd name="connsiteY27" fmla="*/ 1070264 h 1724891"/>
                <a:gd name="connsiteX28" fmla="*/ 8489373 w 10640291"/>
                <a:gd name="connsiteY28" fmla="*/ 1111827 h 1724891"/>
                <a:gd name="connsiteX29" fmla="*/ 8811491 w 10640291"/>
                <a:gd name="connsiteY29" fmla="*/ 1579418 h 1724891"/>
                <a:gd name="connsiteX30" fmla="*/ 9112827 w 10640291"/>
                <a:gd name="connsiteY30" fmla="*/ 1506682 h 1724891"/>
                <a:gd name="connsiteX31" fmla="*/ 9403773 w 10640291"/>
                <a:gd name="connsiteY31" fmla="*/ 1475509 h 1724891"/>
                <a:gd name="connsiteX32" fmla="*/ 9725891 w 10640291"/>
                <a:gd name="connsiteY32" fmla="*/ 1641764 h 1724891"/>
                <a:gd name="connsiteX33" fmla="*/ 10037618 w 10640291"/>
                <a:gd name="connsiteY33" fmla="*/ 1693718 h 1724891"/>
                <a:gd name="connsiteX34" fmla="*/ 10359736 w 10640291"/>
                <a:gd name="connsiteY34" fmla="*/ 1724891 h 1724891"/>
                <a:gd name="connsiteX35" fmla="*/ 10640291 w 10640291"/>
                <a:gd name="connsiteY35" fmla="*/ 1724891 h 172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640291" h="1724891">
                  <a:moveTo>
                    <a:pt x="0" y="436418"/>
                  </a:moveTo>
                  <a:lnTo>
                    <a:pt x="290945" y="436418"/>
                  </a:lnTo>
                  <a:lnTo>
                    <a:pt x="613064" y="0"/>
                  </a:lnTo>
                  <a:lnTo>
                    <a:pt x="872836" y="187037"/>
                  </a:lnTo>
                  <a:lnTo>
                    <a:pt x="1205345" y="342900"/>
                  </a:lnTo>
                  <a:lnTo>
                    <a:pt x="1496291" y="342900"/>
                  </a:lnTo>
                  <a:lnTo>
                    <a:pt x="1808018" y="644237"/>
                  </a:lnTo>
                  <a:lnTo>
                    <a:pt x="2119745" y="613064"/>
                  </a:lnTo>
                  <a:lnTo>
                    <a:pt x="2421082" y="852055"/>
                  </a:lnTo>
                  <a:lnTo>
                    <a:pt x="2722418" y="976746"/>
                  </a:lnTo>
                  <a:lnTo>
                    <a:pt x="3054927" y="1132609"/>
                  </a:lnTo>
                  <a:lnTo>
                    <a:pt x="3356264" y="1298864"/>
                  </a:lnTo>
                  <a:lnTo>
                    <a:pt x="3647209" y="872837"/>
                  </a:lnTo>
                  <a:lnTo>
                    <a:pt x="3938154" y="935182"/>
                  </a:lnTo>
                  <a:lnTo>
                    <a:pt x="4239491" y="966355"/>
                  </a:lnTo>
                  <a:lnTo>
                    <a:pt x="4540827" y="1111827"/>
                  </a:lnTo>
                  <a:lnTo>
                    <a:pt x="4873336" y="1059873"/>
                  </a:lnTo>
                  <a:lnTo>
                    <a:pt x="5164282" y="1039091"/>
                  </a:lnTo>
                  <a:lnTo>
                    <a:pt x="5465618" y="1163782"/>
                  </a:lnTo>
                  <a:lnTo>
                    <a:pt x="5777345" y="945573"/>
                  </a:lnTo>
                  <a:lnTo>
                    <a:pt x="6068291" y="1091046"/>
                  </a:lnTo>
                  <a:lnTo>
                    <a:pt x="6380018" y="1111827"/>
                  </a:lnTo>
                  <a:lnTo>
                    <a:pt x="6681354" y="1091046"/>
                  </a:lnTo>
                  <a:lnTo>
                    <a:pt x="6993082" y="1111827"/>
                  </a:lnTo>
                  <a:lnTo>
                    <a:pt x="7294418" y="1194955"/>
                  </a:lnTo>
                  <a:lnTo>
                    <a:pt x="7595754" y="1070264"/>
                  </a:lnTo>
                  <a:lnTo>
                    <a:pt x="7897091" y="1070264"/>
                  </a:lnTo>
                  <a:lnTo>
                    <a:pt x="8198427" y="1070264"/>
                  </a:lnTo>
                  <a:lnTo>
                    <a:pt x="8489373" y="1111827"/>
                  </a:lnTo>
                  <a:lnTo>
                    <a:pt x="8811491" y="1579418"/>
                  </a:lnTo>
                  <a:lnTo>
                    <a:pt x="9112827" y="1506682"/>
                  </a:lnTo>
                  <a:lnTo>
                    <a:pt x="9403773" y="1475509"/>
                  </a:lnTo>
                  <a:lnTo>
                    <a:pt x="9725891" y="1641764"/>
                  </a:lnTo>
                  <a:lnTo>
                    <a:pt x="10037618" y="1693718"/>
                  </a:lnTo>
                  <a:lnTo>
                    <a:pt x="10359736" y="1724891"/>
                  </a:lnTo>
                  <a:lnTo>
                    <a:pt x="10640291" y="1724891"/>
                  </a:lnTo>
                </a:path>
              </a:pathLst>
            </a:custGeom>
            <a:noFill/>
            <a:ln w="76200">
              <a:solidFill>
                <a:srgbClr val="5B9B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6" name="Rectangle 49"/>
          <p:cNvSpPr>
            <a:spLocks noChangeArrowheads="1"/>
          </p:cNvSpPr>
          <p:nvPr/>
        </p:nvSpPr>
        <p:spPr bwMode="auto">
          <a:xfrm>
            <a:off x="822691" y="940003"/>
            <a:ext cx="3178755" cy="430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800" i="0" u="none" strike="noStrike" cap="none" normalizeH="0" baseline="0" dirty="0">
                <a:ln>
                  <a:noFill/>
                </a:ln>
                <a:solidFill>
                  <a:srgbClr val="4475D0"/>
                </a:solidFill>
                <a:effectLst/>
                <a:latin typeface="Century Gothic" panose="020B0502020202020204" pitchFamily="34" charset="0"/>
              </a:rPr>
              <a:t>In Total Canada…</a:t>
            </a:r>
            <a:endParaRPr kumimoji="0" lang="en-US" altLang="en-US" sz="6000" i="0" u="none" strike="noStrike" cap="none" normalizeH="0" baseline="0" dirty="0">
              <a:ln>
                <a:noFill/>
              </a:ln>
              <a:solidFill>
                <a:srgbClr val="4475D0"/>
              </a:solidFill>
              <a:effectLst/>
              <a:latin typeface="Century Gothic" panose="020B0502020202020204" pitchFamily="34" charset="0"/>
            </a:endParaRPr>
          </a:p>
        </p:txBody>
      </p:sp>
    </p:spTree>
    <p:extLst>
      <p:ext uri="{BB962C8B-B14F-4D97-AF65-F5344CB8AC3E}">
        <p14:creationId xmlns:p14="http://schemas.microsoft.com/office/powerpoint/2010/main" val="32085219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394492" y="2321073"/>
            <a:ext cx="10270866" cy="1205771"/>
            <a:chOff x="394492" y="2237943"/>
            <a:chExt cx="10270866" cy="1205771"/>
          </a:xfrm>
        </p:grpSpPr>
        <p:grpSp>
          <p:nvGrpSpPr>
            <p:cNvPr id="271" name="Group 270"/>
            <p:cNvGrpSpPr/>
            <p:nvPr/>
          </p:nvGrpSpPr>
          <p:grpSpPr>
            <a:xfrm>
              <a:off x="754987" y="2237943"/>
              <a:ext cx="9910371" cy="1205771"/>
              <a:chOff x="-11669486" y="-1545133"/>
              <a:chExt cx="2993572" cy="4438942"/>
            </a:xfrm>
          </p:grpSpPr>
          <p:cxnSp>
            <p:nvCxnSpPr>
              <p:cNvPr id="273" name="Straight Connector 272"/>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289" name="TextBox 28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290" name="TextBox 28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3" name="Group 2"/>
          <p:cNvGrpSpPr/>
          <p:nvPr/>
        </p:nvGrpSpPr>
        <p:grpSpPr>
          <a:xfrm>
            <a:off x="5826821" y="-187171"/>
            <a:ext cx="3016964" cy="2597533"/>
            <a:chOff x="5570555" y="337873"/>
            <a:chExt cx="3964638" cy="3413456"/>
          </a:xfrm>
        </p:grpSpPr>
        <p:cxnSp>
          <p:nvCxnSpPr>
            <p:cNvPr id="242" name="Straight Connector 241"/>
            <p:cNvCxnSpPr/>
            <p:nvPr/>
          </p:nvCxnSpPr>
          <p:spPr>
            <a:xfrm flipH="1">
              <a:off x="6668979" y="3153926"/>
              <a:ext cx="877440" cy="597403"/>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a:off x="7556858" y="3161474"/>
              <a:ext cx="823243" cy="580936"/>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rot="263189">
              <a:off x="5570555" y="337873"/>
              <a:ext cx="3964638" cy="2674254"/>
              <a:chOff x="5569506" y="335270"/>
              <a:chExt cx="3964638" cy="2674254"/>
            </a:xfrm>
          </p:grpSpPr>
          <p:grpSp>
            <p:nvGrpSpPr>
              <p:cNvPr id="244" name="Group 243"/>
              <p:cNvGrpSpPr/>
              <p:nvPr/>
            </p:nvGrpSpPr>
            <p:grpSpPr>
              <a:xfrm>
                <a:off x="5569506" y="335270"/>
                <a:ext cx="3964638" cy="2674254"/>
                <a:chOff x="6317884" y="1375271"/>
                <a:chExt cx="2519022" cy="1650539"/>
              </a:xfrm>
            </p:grpSpPr>
            <p:pic>
              <p:nvPicPr>
                <p:cNvPr id="245" name="Picture 244"/>
                <p:cNvPicPr>
                  <a:picLocks noChangeAspect="1"/>
                </p:cNvPicPr>
                <p:nvPr/>
              </p:nvPicPr>
              <p:blipFill rotWithShape="1">
                <a:blip r:embed="rId2"/>
                <a:srcRect t="5399" r="14689" b="7157"/>
                <a:stretch/>
              </p:blipFill>
              <p:spPr>
                <a:xfrm>
                  <a:off x="6317884" y="1375271"/>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46" name="Rectangle 245"/>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7" name="TextBox 246"/>
              <p:cNvSpPr txBox="1"/>
              <p:nvPr/>
            </p:nvSpPr>
            <p:spPr>
              <a:xfrm>
                <a:off x="5800558" y="2631648"/>
                <a:ext cx="3529096" cy="369332"/>
              </a:xfrm>
              <a:prstGeom prst="rect">
                <a:avLst/>
              </a:prstGeom>
              <a:noFill/>
            </p:spPr>
            <p:txBody>
              <a:bodyPr wrap="square" rtlCol="0">
                <a:spAutoFit/>
              </a:bodyPr>
              <a:lstStyle/>
              <a:p>
                <a:pPr algn="ctr"/>
                <a:r>
                  <a:rPr lang="en-US" i="1" dirty="0">
                    <a:solidFill>
                      <a:srgbClr val="0070C0"/>
                    </a:solidFill>
                  </a:rPr>
                  <a:t>Encore #1</a:t>
                </a:r>
              </a:p>
            </p:txBody>
          </p:sp>
          <p:pic>
            <p:nvPicPr>
              <p:cNvPr id="249" name="Picture 248"/>
              <p:cNvPicPr>
                <a:picLocks noChangeAspect="1"/>
              </p:cNvPicPr>
              <p:nvPr/>
            </p:nvPicPr>
            <p:blipFill rotWithShape="1">
              <a:blip r:embed="rId3"/>
              <a:srcRect l="12090" t="7175" r="947" b="8090"/>
              <a:stretch/>
            </p:blipFill>
            <p:spPr>
              <a:xfrm>
                <a:off x="5827300" y="463671"/>
                <a:ext cx="3495594" cy="2128752"/>
              </a:xfrm>
              <a:prstGeom prst="rect">
                <a:avLst/>
              </a:prstGeom>
            </p:spPr>
          </p:pic>
        </p:grpSp>
      </p:grpSp>
      <p:grpSp>
        <p:nvGrpSpPr>
          <p:cNvPr id="17" name="Group 16"/>
          <p:cNvGrpSpPr/>
          <p:nvPr/>
        </p:nvGrpSpPr>
        <p:grpSpPr>
          <a:xfrm>
            <a:off x="6693444" y="3944950"/>
            <a:ext cx="1297280" cy="2620956"/>
            <a:chOff x="6693444" y="3944950"/>
            <a:chExt cx="1297280" cy="2620956"/>
          </a:xfrm>
        </p:grpSpPr>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226" name="TextBox 22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27" name="TextBox 22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28" name="Picture 227"/>
          <p:cNvPicPr>
            <a:picLocks noChangeAspect="1"/>
          </p:cNvPicPr>
          <p:nvPr/>
        </p:nvPicPr>
        <p:blipFill>
          <a:blip r:embed="rId4"/>
          <a:stretch>
            <a:fillRect/>
          </a:stretch>
        </p:blipFill>
        <p:spPr>
          <a:xfrm>
            <a:off x="19250" y="0"/>
            <a:ext cx="1690410" cy="390930"/>
          </a:xfrm>
          <a:prstGeom prst="rect">
            <a:avLst/>
          </a:prstGeom>
        </p:spPr>
      </p:pic>
      <p:sp>
        <p:nvSpPr>
          <p:cNvPr id="22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0" name="Isosceles Triangle 229"/>
          <p:cNvSpPr/>
          <p:nvPr/>
        </p:nvSpPr>
        <p:spPr>
          <a:xfrm>
            <a:off x="6500056"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Freeform 19"/>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281"/>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282"/>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28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28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285"/>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286"/>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287"/>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TextBox 230"/>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3441209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29167E-6 -3.33333E-6 L 0.11315 -3.33333E-6 " pathEditMode="relative" rAng="0" ptsTypes="AA" p14:bounceEnd="46000">
                                          <p:cBhvr>
                                            <p:cTn id="6" dur="1000" fill="hold"/>
                                            <p:tgtEl>
                                              <p:spTgt spid="230"/>
                                            </p:tgtEl>
                                            <p:attrNameLst>
                                              <p:attrName>ppt_x</p:attrName>
                                              <p:attrName>ppt_y</p:attrName>
                                            </p:attrNameLst>
                                          </p:cBhvr>
                                          <p:rCtr x="5651"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down)">
                                          <p:cBhvr>
                                            <p:cTn id="10" dur="1000"/>
                                            <p:tgtEl>
                                              <p:spTgt spid="1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29167E-6 -3.33333E-6 L 0.11315 -3.33333E-6 " pathEditMode="relative" rAng="0" ptsTypes="AA">
                                          <p:cBhvr>
                                            <p:cTn id="6" dur="1000" fill="hold"/>
                                            <p:tgtEl>
                                              <p:spTgt spid="230"/>
                                            </p:tgtEl>
                                            <p:attrNameLst>
                                              <p:attrName>ppt_x</p:attrName>
                                              <p:attrName>ppt_y</p:attrName>
                                            </p:attrNameLst>
                                          </p:cBhvr>
                                          <p:rCtr x="5651"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down)">
                                          <p:cBhvr>
                                            <p:cTn id="10" dur="1000"/>
                                            <p:tgtEl>
                                              <p:spTgt spid="1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0" grpId="0" animBg="1"/>
        </p:bldLst>
      </p:timing>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6"/>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sp>
        <p:nvSpPr>
          <p:cNvPr id="89" name="Freeform 88"/>
          <p:cNvSpPr/>
          <p:nvPr/>
        </p:nvSpPr>
        <p:spPr>
          <a:xfrm>
            <a:off x="1136646" y="3654178"/>
            <a:ext cx="7775028" cy="1724891"/>
          </a:xfrm>
          <a:custGeom>
            <a:avLst/>
            <a:gdLst>
              <a:gd name="connsiteX0" fmla="*/ 0 w 10640291"/>
              <a:gd name="connsiteY0" fmla="*/ 436418 h 1724891"/>
              <a:gd name="connsiteX1" fmla="*/ 290945 w 10640291"/>
              <a:gd name="connsiteY1" fmla="*/ 436418 h 1724891"/>
              <a:gd name="connsiteX2" fmla="*/ 613064 w 10640291"/>
              <a:gd name="connsiteY2" fmla="*/ 0 h 1724891"/>
              <a:gd name="connsiteX3" fmla="*/ 872836 w 10640291"/>
              <a:gd name="connsiteY3" fmla="*/ 187037 h 1724891"/>
              <a:gd name="connsiteX4" fmla="*/ 1205345 w 10640291"/>
              <a:gd name="connsiteY4" fmla="*/ 342900 h 1724891"/>
              <a:gd name="connsiteX5" fmla="*/ 1496291 w 10640291"/>
              <a:gd name="connsiteY5" fmla="*/ 342900 h 1724891"/>
              <a:gd name="connsiteX6" fmla="*/ 1808018 w 10640291"/>
              <a:gd name="connsiteY6" fmla="*/ 644237 h 1724891"/>
              <a:gd name="connsiteX7" fmla="*/ 2119745 w 10640291"/>
              <a:gd name="connsiteY7" fmla="*/ 613064 h 1724891"/>
              <a:gd name="connsiteX8" fmla="*/ 2421082 w 10640291"/>
              <a:gd name="connsiteY8" fmla="*/ 852055 h 1724891"/>
              <a:gd name="connsiteX9" fmla="*/ 2722418 w 10640291"/>
              <a:gd name="connsiteY9" fmla="*/ 976746 h 1724891"/>
              <a:gd name="connsiteX10" fmla="*/ 3054927 w 10640291"/>
              <a:gd name="connsiteY10" fmla="*/ 1132609 h 1724891"/>
              <a:gd name="connsiteX11" fmla="*/ 3356264 w 10640291"/>
              <a:gd name="connsiteY11" fmla="*/ 1298864 h 1724891"/>
              <a:gd name="connsiteX12" fmla="*/ 3647209 w 10640291"/>
              <a:gd name="connsiteY12" fmla="*/ 872837 h 1724891"/>
              <a:gd name="connsiteX13" fmla="*/ 3938154 w 10640291"/>
              <a:gd name="connsiteY13" fmla="*/ 935182 h 1724891"/>
              <a:gd name="connsiteX14" fmla="*/ 4239491 w 10640291"/>
              <a:gd name="connsiteY14" fmla="*/ 966355 h 1724891"/>
              <a:gd name="connsiteX15" fmla="*/ 4540827 w 10640291"/>
              <a:gd name="connsiteY15" fmla="*/ 1111827 h 1724891"/>
              <a:gd name="connsiteX16" fmla="*/ 4873336 w 10640291"/>
              <a:gd name="connsiteY16" fmla="*/ 1059873 h 1724891"/>
              <a:gd name="connsiteX17" fmla="*/ 5164282 w 10640291"/>
              <a:gd name="connsiteY17" fmla="*/ 1039091 h 1724891"/>
              <a:gd name="connsiteX18" fmla="*/ 5465618 w 10640291"/>
              <a:gd name="connsiteY18" fmla="*/ 1163782 h 1724891"/>
              <a:gd name="connsiteX19" fmla="*/ 5777345 w 10640291"/>
              <a:gd name="connsiteY19" fmla="*/ 945573 h 1724891"/>
              <a:gd name="connsiteX20" fmla="*/ 6068291 w 10640291"/>
              <a:gd name="connsiteY20" fmla="*/ 1091046 h 1724891"/>
              <a:gd name="connsiteX21" fmla="*/ 6380018 w 10640291"/>
              <a:gd name="connsiteY21" fmla="*/ 1111827 h 1724891"/>
              <a:gd name="connsiteX22" fmla="*/ 6681354 w 10640291"/>
              <a:gd name="connsiteY22" fmla="*/ 1091046 h 1724891"/>
              <a:gd name="connsiteX23" fmla="*/ 6993082 w 10640291"/>
              <a:gd name="connsiteY23" fmla="*/ 1111827 h 1724891"/>
              <a:gd name="connsiteX24" fmla="*/ 7294418 w 10640291"/>
              <a:gd name="connsiteY24" fmla="*/ 1194955 h 1724891"/>
              <a:gd name="connsiteX25" fmla="*/ 7595754 w 10640291"/>
              <a:gd name="connsiteY25" fmla="*/ 1070264 h 1724891"/>
              <a:gd name="connsiteX26" fmla="*/ 7897091 w 10640291"/>
              <a:gd name="connsiteY26" fmla="*/ 1070264 h 1724891"/>
              <a:gd name="connsiteX27" fmla="*/ 8198427 w 10640291"/>
              <a:gd name="connsiteY27" fmla="*/ 1070264 h 1724891"/>
              <a:gd name="connsiteX28" fmla="*/ 8489373 w 10640291"/>
              <a:gd name="connsiteY28" fmla="*/ 1111827 h 1724891"/>
              <a:gd name="connsiteX29" fmla="*/ 8811491 w 10640291"/>
              <a:gd name="connsiteY29" fmla="*/ 1579418 h 1724891"/>
              <a:gd name="connsiteX30" fmla="*/ 9112827 w 10640291"/>
              <a:gd name="connsiteY30" fmla="*/ 1506682 h 1724891"/>
              <a:gd name="connsiteX31" fmla="*/ 9403773 w 10640291"/>
              <a:gd name="connsiteY31" fmla="*/ 1475509 h 1724891"/>
              <a:gd name="connsiteX32" fmla="*/ 9725891 w 10640291"/>
              <a:gd name="connsiteY32" fmla="*/ 1641764 h 1724891"/>
              <a:gd name="connsiteX33" fmla="*/ 10037618 w 10640291"/>
              <a:gd name="connsiteY33" fmla="*/ 1693718 h 1724891"/>
              <a:gd name="connsiteX34" fmla="*/ 10359736 w 10640291"/>
              <a:gd name="connsiteY34" fmla="*/ 1724891 h 1724891"/>
              <a:gd name="connsiteX35" fmla="*/ 10640291 w 10640291"/>
              <a:gd name="connsiteY35" fmla="*/ 1724891 h 172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640291" h="1724891">
                <a:moveTo>
                  <a:pt x="0" y="436418"/>
                </a:moveTo>
                <a:lnTo>
                  <a:pt x="290945" y="436418"/>
                </a:lnTo>
                <a:lnTo>
                  <a:pt x="613064" y="0"/>
                </a:lnTo>
                <a:lnTo>
                  <a:pt x="872836" y="187037"/>
                </a:lnTo>
                <a:lnTo>
                  <a:pt x="1205345" y="342900"/>
                </a:lnTo>
                <a:lnTo>
                  <a:pt x="1496291" y="342900"/>
                </a:lnTo>
                <a:lnTo>
                  <a:pt x="1808018" y="644237"/>
                </a:lnTo>
                <a:lnTo>
                  <a:pt x="2119745" y="613064"/>
                </a:lnTo>
                <a:lnTo>
                  <a:pt x="2421082" y="852055"/>
                </a:lnTo>
                <a:lnTo>
                  <a:pt x="2722418" y="976746"/>
                </a:lnTo>
                <a:lnTo>
                  <a:pt x="3054927" y="1132609"/>
                </a:lnTo>
                <a:lnTo>
                  <a:pt x="3356264" y="1298864"/>
                </a:lnTo>
                <a:lnTo>
                  <a:pt x="3647209" y="872837"/>
                </a:lnTo>
                <a:lnTo>
                  <a:pt x="3938154" y="935182"/>
                </a:lnTo>
                <a:lnTo>
                  <a:pt x="4239491" y="966355"/>
                </a:lnTo>
                <a:lnTo>
                  <a:pt x="4540827" y="1111827"/>
                </a:lnTo>
                <a:lnTo>
                  <a:pt x="4873336" y="1059873"/>
                </a:lnTo>
                <a:lnTo>
                  <a:pt x="5164282" y="1039091"/>
                </a:lnTo>
                <a:lnTo>
                  <a:pt x="5465618" y="1163782"/>
                </a:lnTo>
                <a:lnTo>
                  <a:pt x="5777345" y="945573"/>
                </a:lnTo>
                <a:lnTo>
                  <a:pt x="6068291" y="1091046"/>
                </a:lnTo>
                <a:lnTo>
                  <a:pt x="6380018" y="1111827"/>
                </a:lnTo>
                <a:lnTo>
                  <a:pt x="6681354" y="1091046"/>
                </a:lnTo>
                <a:lnTo>
                  <a:pt x="6993082" y="1111827"/>
                </a:lnTo>
                <a:lnTo>
                  <a:pt x="7294418" y="1194955"/>
                </a:lnTo>
                <a:lnTo>
                  <a:pt x="7595754" y="1070264"/>
                </a:lnTo>
                <a:lnTo>
                  <a:pt x="7897091" y="1070264"/>
                </a:lnTo>
                <a:lnTo>
                  <a:pt x="8198427" y="1070264"/>
                </a:lnTo>
                <a:lnTo>
                  <a:pt x="8489373" y="1111827"/>
                </a:lnTo>
                <a:lnTo>
                  <a:pt x="8811491" y="1579418"/>
                </a:lnTo>
                <a:lnTo>
                  <a:pt x="9112827" y="1506682"/>
                </a:lnTo>
                <a:lnTo>
                  <a:pt x="9403773" y="1475509"/>
                </a:lnTo>
                <a:lnTo>
                  <a:pt x="9725891" y="1641764"/>
                </a:lnTo>
                <a:lnTo>
                  <a:pt x="10037618" y="1693718"/>
                </a:lnTo>
                <a:lnTo>
                  <a:pt x="10359736" y="1724891"/>
                </a:lnTo>
                <a:lnTo>
                  <a:pt x="10640291" y="1724891"/>
                </a:lnTo>
              </a:path>
            </a:pathLst>
          </a:custGeom>
          <a:noFill/>
          <a:ln w="76200">
            <a:solidFill>
              <a:srgbClr val="5B9B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2476842" y="3990939"/>
            <a:ext cx="818592" cy="818591"/>
            <a:chOff x="2476842" y="3516379"/>
            <a:chExt cx="818592" cy="818591"/>
          </a:xfrm>
        </p:grpSpPr>
        <p:sp>
          <p:nvSpPr>
            <p:cNvPr id="77" name="Oval 76"/>
            <p:cNvSpPr/>
            <p:nvPr/>
          </p:nvSpPr>
          <p:spPr>
            <a:xfrm>
              <a:off x="2476842" y="3516379"/>
              <a:ext cx="818592" cy="818591"/>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9" name="Rectangle 49"/>
            <p:cNvSpPr>
              <a:spLocks noChangeArrowheads="1"/>
            </p:cNvSpPr>
            <p:nvPr/>
          </p:nvSpPr>
          <p:spPr bwMode="auto">
            <a:xfrm>
              <a:off x="2559126" y="3771786"/>
              <a:ext cx="6540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35.3B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grpSp>
        <p:nvGrpSpPr>
          <p:cNvPr id="81" name="Group 80"/>
          <p:cNvGrpSpPr/>
          <p:nvPr/>
        </p:nvGrpSpPr>
        <p:grpSpPr>
          <a:xfrm>
            <a:off x="8508288" y="4951220"/>
            <a:ext cx="818592" cy="818591"/>
            <a:chOff x="2476842" y="3516379"/>
            <a:chExt cx="818592" cy="818591"/>
          </a:xfrm>
        </p:grpSpPr>
        <p:sp>
          <p:nvSpPr>
            <p:cNvPr id="83" name="Oval 82"/>
            <p:cNvSpPr/>
            <p:nvPr/>
          </p:nvSpPr>
          <p:spPr>
            <a:xfrm>
              <a:off x="2476842" y="3516379"/>
              <a:ext cx="818592" cy="818591"/>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5" name="Rectangle 49"/>
            <p:cNvSpPr>
              <a:spLocks noChangeArrowheads="1"/>
            </p:cNvSpPr>
            <p:nvPr/>
          </p:nvSpPr>
          <p:spPr bwMode="auto">
            <a:xfrm>
              <a:off x="2559125" y="3771786"/>
              <a:ext cx="654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20.6B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sp>
        <p:nvSpPr>
          <p:cNvPr id="86" name="Rectangle 49"/>
          <p:cNvSpPr>
            <a:spLocks noChangeArrowheads="1"/>
          </p:cNvSpPr>
          <p:nvPr/>
        </p:nvSpPr>
        <p:spPr bwMode="auto">
          <a:xfrm>
            <a:off x="9442896" y="5191239"/>
            <a:ext cx="2672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4475D0"/>
                </a:solidFill>
                <a:effectLst/>
                <a:latin typeface="Century Gothic" panose="020B0502020202020204" pitchFamily="34" charset="0"/>
              </a:rPr>
              <a:t>2+ DESKTOP Ad impressions (in millions)</a:t>
            </a:r>
          </a:p>
          <a:p>
            <a:pPr marL="0" marR="0" lvl="0" indent="0" algn="l" defTabSz="914400" rtl="0" eaLnBrk="0" fontAlgn="base" latinLnBrk="0" hangingPunct="0">
              <a:lnSpc>
                <a:spcPct val="100000"/>
              </a:lnSpc>
              <a:spcBef>
                <a:spcPct val="0"/>
              </a:spcBef>
              <a:spcAft>
                <a:spcPct val="0"/>
              </a:spcAft>
              <a:buClrTx/>
              <a:buSzTx/>
              <a:buFontTx/>
              <a:buNone/>
              <a:tabLst/>
            </a:pPr>
            <a:r>
              <a:rPr lang="en-US" altLang="en-US" sz="1100" b="1" dirty="0">
                <a:solidFill>
                  <a:srgbClr val="4475D0"/>
                </a:solidFill>
                <a:latin typeface="Century Gothic" panose="020B0502020202020204" pitchFamily="34" charset="0"/>
              </a:rPr>
              <a:t>DISPLAY</a:t>
            </a:r>
            <a:r>
              <a:rPr kumimoji="0" lang="en-US" altLang="en-US" sz="1100" b="1" i="0" u="none" strike="noStrike" cap="none" normalizeH="0" baseline="0" dirty="0">
                <a:ln>
                  <a:noFill/>
                </a:ln>
                <a:solidFill>
                  <a:srgbClr val="4475D0"/>
                </a:solidFill>
                <a:effectLst/>
                <a:latin typeface="Century Gothic" panose="020B0502020202020204" pitchFamily="34" charset="0"/>
              </a:rPr>
              <a:t> Ad Metrix </a:t>
            </a:r>
            <a:endParaRPr kumimoji="0" lang="en-US" altLang="en-US" sz="2800" b="1" i="0" u="none" strike="noStrike" cap="none" normalizeH="0" baseline="0" dirty="0">
              <a:ln>
                <a:noFill/>
              </a:ln>
              <a:solidFill>
                <a:srgbClr val="4475D0"/>
              </a:solidFill>
              <a:effectLst/>
              <a:latin typeface="Century Gothic" panose="020B0502020202020204" pitchFamily="34" charset="0"/>
            </a:endParaRPr>
          </a:p>
        </p:txBody>
      </p:sp>
    </p:spTree>
    <p:extLst>
      <p:ext uri="{BB962C8B-B14F-4D97-AF65-F5344CB8AC3E}">
        <p14:creationId xmlns:p14="http://schemas.microsoft.com/office/powerpoint/2010/main" val="35338096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1"/>
                                        </p:tgtEl>
                                        <p:attrNameLst>
                                          <p:attrName>style.visibility</p:attrName>
                                        </p:attrNameLst>
                                      </p:cBhvr>
                                      <p:to>
                                        <p:strVal val="visible"/>
                                      </p:to>
                                    </p:set>
                                    <p:animEffect transition="in" filter="fade">
                                      <p:cBhvr>
                                        <p:cTn id="11"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2"/>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54" name="Group 53"/>
          <p:cNvGrpSpPr/>
          <p:nvPr/>
        </p:nvGrpSpPr>
        <p:grpSpPr>
          <a:xfrm>
            <a:off x="2728405" y="4282388"/>
            <a:ext cx="6495718" cy="1287836"/>
            <a:chOff x="2728405" y="3807822"/>
            <a:chExt cx="6495718" cy="1287836"/>
          </a:xfrm>
        </p:grpSpPr>
        <p:cxnSp>
          <p:nvCxnSpPr>
            <p:cNvPr id="23" name="Straight Connector 22"/>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87" name="Oval 86"/>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8" name="Oval 87"/>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95" name="TextBox 94"/>
          <p:cNvSpPr txBox="1"/>
          <p:nvPr/>
        </p:nvSpPr>
        <p:spPr>
          <a:xfrm>
            <a:off x="9352805" y="5110277"/>
            <a:ext cx="2762963"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A -42% change in Desktop Ad Impressions.</a:t>
            </a:r>
          </a:p>
        </p:txBody>
      </p:sp>
    </p:spTree>
    <p:extLst>
      <p:ext uri="{BB962C8B-B14F-4D97-AF65-F5344CB8AC3E}">
        <p14:creationId xmlns:p14="http://schemas.microsoft.com/office/powerpoint/2010/main" val="4277670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500"/>
                                  </p:stCondLst>
                                  <p:childTnLst>
                                    <p:set>
                                      <p:cBhvr>
                                        <p:cTn id="6" dur="1" fill="hold">
                                          <p:stCondLst>
                                            <p:cond delay="0"/>
                                          </p:stCondLst>
                                        </p:cTn>
                                        <p:tgtEl>
                                          <p:spTgt spid="95"/>
                                        </p:tgtEl>
                                        <p:attrNameLst>
                                          <p:attrName>style.visibility</p:attrName>
                                        </p:attrNameLst>
                                      </p:cBhvr>
                                      <p:to>
                                        <p:strVal val="visible"/>
                                      </p:to>
                                    </p:set>
                                    <p:animEffect transition="in" filter="wipe(left)">
                                      <p:cBhvr>
                                        <p:cTn id="7"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3"/>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86" name="Group 85"/>
          <p:cNvGrpSpPr/>
          <p:nvPr/>
        </p:nvGrpSpPr>
        <p:grpSpPr>
          <a:xfrm>
            <a:off x="1129053" y="3477540"/>
            <a:ext cx="10768041" cy="625425"/>
            <a:chOff x="1129053" y="3002973"/>
            <a:chExt cx="10768041" cy="625425"/>
          </a:xfrm>
        </p:grpSpPr>
        <p:sp>
          <p:nvSpPr>
            <p:cNvPr id="87" name="Rectangle 51"/>
            <p:cNvSpPr>
              <a:spLocks noChangeArrowheads="1"/>
            </p:cNvSpPr>
            <p:nvPr/>
          </p:nvSpPr>
          <p:spPr bwMode="auto">
            <a:xfrm>
              <a:off x="9442896" y="3320621"/>
              <a:ext cx="24541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dirty="0">
                  <a:ln>
                    <a:noFill/>
                  </a:ln>
                  <a:solidFill>
                    <a:srgbClr val="FF0000"/>
                  </a:solidFill>
                  <a:effectLst/>
                  <a:latin typeface="Century Gothic" panose="020B0502020202020204" pitchFamily="34" charset="0"/>
                </a:rPr>
                <a:t>2+ DESKTOP Minutes/month (in millions)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dirty="0">
                  <a:ln>
                    <a:noFill/>
                  </a:ln>
                  <a:solidFill>
                    <a:srgbClr val="FF0000"/>
                  </a:solidFill>
                  <a:effectLst/>
                  <a:latin typeface="Century Gothic" panose="020B0502020202020204" pitchFamily="34" charset="0"/>
                </a:rPr>
                <a:t>Media </a:t>
              </a:r>
              <a:r>
                <a:rPr kumimoji="0" lang="en-US" altLang="en-US" sz="1000" b="1" i="0" u="none" strike="noStrike" cap="none" normalizeH="0" baseline="0" dirty="0" err="1">
                  <a:ln>
                    <a:noFill/>
                  </a:ln>
                  <a:solidFill>
                    <a:srgbClr val="FF0000"/>
                  </a:solidFill>
                  <a:effectLst/>
                  <a:latin typeface="Century Gothic" panose="020B0502020202020204" pitchFamily="34" charset="0"/>
                </a:rPr>
                <a:t>Metrix</a:t>
              </a:r>
              <a:endParaRPr kumimoji="0" lang="en-US" altLang="en-US" sz="2000" b="1" i="0" u="none" strike="noStrike" cap="none" normalizeH="0" baseline="0" dirty="0">
                <a:ln>
                  <a:noFill/>
                </a:ln>
                <a:solidFill>
                  <a:srgbClr val="FF0000"/>
                </a:solidFill>
                <a:effectLst/>
                <a:latin typeface="Century Gothic" panose="020B0502020202020204" pitchFamily="34" charset="0"/>
              </a:endParaRPr>
            </a:p>
          </p:txBody>
        </p:sp>
        <p:sp>
          <p:nvSpPr>
            <p:cNvPr id="88" name="Freeform 87"/>
            <p:cNvSpPr/>
            <p:nvPr/>
          </p:nvSpPr>
          <p:spPr>
            <a:xfrm>
              <a:off x="1129053" y="3002973"/>
              <a:ext cx="7995219" cy="498763"/>
            </a:xfrm>
            <a:custGeom>
              <a:avLst/>
              <a:gdLst>
                <a:gd name="connsiteX0" fmla="*/ 0 w 10941627"/>
                <a:gd name="connsiteY0" fmla="*/ 207818 h 498763"/>
                <a:gd name="connsiteX1" fmla="*/ 311727 w 10941627"/>
                <a:gd name="connsiteY1" fmla="*/ 249382 h 498763"/>
                <a:gd name="connsiteX2" fmla="*/ 613064 w 10941627"/>
                <a:gd name="connsiteY2" fmla="*/ 166254 h 498763"/>
                <a:gd name="connsiteX3" fmla="*/ 904009 w 10941627"/>
                <a:gd name="connsiteY3" fmla="*/ 155863 h 498763"/>
                <a:gd name="connsiteX4" fmla="*/ 1236518 w 10941627"/>
                <a:gd name="connsiteY4" fmla="*/ 187036 h 498763"/>
                <a:gd name="connsiteX5" fmla="*/ 1537855 w 10941627"/>
                <a:gd name="connsiteY5" fmla="*/ 0 h 498763"/>
                <a:gd name="connsiteX6" fmla="*/ 1828800 w 10941627"/>
                <a:gd name="connsiteY6" fmla="*/ 363682 h 498763"/>
                <a:gd name="connsiteX7" fmla="*/ 2140527 w 10941627"/>
                <a:gd name="connsiteY7" fmla="*/ 280554 h 498763"/>
                <a:gd name="connsiteX8" fmla="*/ 2452255 w 10941627"/>
                <a:gd name="connsiteY8" fmla="*/ 467591 h 498763"/>
                <a:gd name="connsiteX9" fmla="*/ 2722418 w 10941627"/>
                <a:gd name="connsiteY9" fmla="*/ 405245 h 498763"/>
                <a:gd name="connsiteX10" fmla="*/ 3044536 w 10941627"/>
                <a:gd name="connsiteY10" fmla="*/ 394854 h 498763"/>
                <a:gd name="connsiteX11" fmla="*/ 3335482 w 10941627"/>
                <a:gd name="connsiteY11" fmla="*/ 498763 h 498763"/>
                <a:gd name="connsiteX12" fmla="*/ 3678382 w 10941627"/>
                <a:gd name="connsiteY12" fmla="*/ 457200 h 498763"/>
                <a:gd name="connsiteX13" fmla="*/ 3979718 w 10941627"/>
                <a:gd name="connsiteY13" fmla="*/ 405245 h 498763"/>
                <a:gd name="connsiteX14" fmla="*/ 4260273 w 10941627"/>
                <a:gd name="connsiteY14" fmla="*/ 218209 h 498763"/>
                <a:gd name="connsiteX15" fmla="*/ 4582391 w 10941627"/>
                <a:gd name="connsiteY15" fmla="*/ 207818 h 498763"/>
                <a:gd name="connsiteX16" fmla="*/ 4883727 w 10941627"/>
                <a:gd name="connsiteY16" fmla="*/ 135082 h 498763"/>
                <a:gd name="connsiteX17" fmla="*/ 5174673 w 10941627"/>
                <a:gd name="connsiteY17" fmla="*/ 51954 h 498763"/>
                <a:gd name="connsiteX18" fmla="*/ 5496791 w 10941627"/>
                <a:gd name="connsiteY18" fmla="*/ 259772 h 498763"/>
                <a:gd name="connsiteX19" fmla="*/ 5808518 w 10941627"/>
                <a:gd name="connsiteY19" fmla="*/ 103909 h 498763"/>
                <a:gd name="connsiteX20" fmla="*/ 6099464 w 10941627"/>
                <a:gd name="connsiteY20" fmla="*/ 197427 h 498763"/>
                <a:gd name="connsiteX21" fmla="*/ 6390409 w 10941627"/>
                <a:gd name="connsiteY21" fmla="*/ 270163 h 498763"/>
                <a:gd name="connsiteX22" fmla="*/ 6712527 w 10941627"/>
                <a:gd name="connsiteY22" fmla="*/ 176645 h 498763"/>
                <a:gd name="connsiteX23" fmla="*/ 6993082 w 10941627"/>
                <a:gd name="connsiteY23" fmla="*/ 228600 h 498763"/>
                <a:gd name="connsiteX24" fmla="*/ 7315200 w 10941627"/>
                <a:gd name="connsiteY24" fmla="*/ 301336 h 498763"/>
                <a:gd name="connsiteX25" fmla="*/ 7585364 w 10941627"/>
                <a:gd name="connsiteY25" fmla="*/ 249382 h 498763"/>
                <a:gd name="connsiteX26" fmla="*/ 7907482 w 10941627"/>
                <a:gd name="connsiteY26" fmla="*/ 103909 h 498763"/>
                <a:gd name="connsiteX27" fmla="*/ 8239991 w 10941627"/>
                <a:gd name="connsiteY27" fmla="*/ 83127 h 498763"/>
                <a:gd name="connsiteX28" fmla="*/ 8530936 w 10941627"/>
                <a:gd name="connsiteY28" fmla="*/ 145472 h 498763"/>
                <a:gd name="connsiteX29" fmla="*/ 8832273 w 10941627"/>
                <a:gd name="connsiteY29" fmla="*/ 238991 h 498763"/>
                <a:gd name="connsiteX30" fmla="*/ 9133609 w 10941627"/>
                <a:gd name="connsiteY30" fmla="*/ 415636 h 498763"/>
                <a:gd name="connsiteX31" fmla="*/ 9445336 w 10941627"/>
                <a:gd name="connsiteY31" fmla="*/ 197427 h 498763"/>
                <a:gd name="connsiteX32" fmla="*/ 9757064 w 10941627"/>
                <a:gd name="connsiteY32" fmla="*/ 384463 h 498763"/>
                <a:gd name="connsiteX33" fmla="*/ 10048009 w 10941627"/>
                <a:gd name="connsiteY33" fmla="*/ 457200 h 498763"/>
                <a:gd name="connsiteX34" fmla="*/ 10370127 w 10941627"/>
                <a:gd name="connsiteY34" fmla="*/ 436418 h 498763"/>
                <a:gd name="connsiteX35" fmla="*/ 10671464 w 10941627"/>
                <a:gd name="connsiteY35" fmla="*/ 467591 h 498763"/>
                <a:gd name="connsiteX36" fmla="*/ 10941627 w 10941627"/>
                <a:gd name="connsiteY36" fmla="*/ 290945 h 49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941627" h="498763">
                  <a:moveTo>
                    <a:pt x="0" y="207818"/>
                  </a:moveTo>
                  <a:lnTo>
                    <a:pt x="311727" y="249382"/>
                  </a:lnTo>
                  <a:lnTo>
                    <a:pt x="613064" y="166254"/>
                  </a:lnTo>
                  <a:lnTo>
                    <a:pt x="904009" y="155863"/>
                  </a:lnTo>
                  <a:lnTo>
                    <a:pt x="1236518" y="187036"/>
                  </a:lnTo>
                  <a:lnTo>
                    <a:pt x="1537855" y="0"/>
                  </a:lnTo>
                  <a:lnTo>
                    <a:pt x="1828800" y="363682"/>
                  </a:lnTo>
                  <a:lnTo>
                    <a:pt x="2140527" y="280554"/>
                  </a:lnTo>
                  <a:lnTo>
                    <a:pt x="2452255" y="467591"/>
                  </a:lnTo>
                  <a:lnTo>
                    <a:pt x="2722418" y="405245"/>
                  </a:lnTo>
                  <a:lnTo>
                    <a:pt x="3044536" y="394854"/>
                  </a:lnTo>
                  <a:lnTo>
                    <a:pt x="3335482" y="498763"/>
                  </a:lnTo>
                  <a:lnTo>
                    <a:pt x="3678382" y="457200"/>
                  </a:lnTo>
                  <a:lnTo>
                    <a:pt x="3979718" y="405245"/>
                  </a:lnTo>
                  <a:lnTo>
                    <a:pt x="4260273" y="218209"/>
                  </a:lnTo>
                  <a:lnTo>
                    <a:pt x="4582391" y="207818"/>
                  </a:lnTo>
                  <a:lnTo>
                    <a:pt x="4883727" y="135082"/>
                  </a:lnTo>
                  <a:lnTo>
                    <a:pt x="5174673" y="51954"/>
                  </a:lnTo>
                  <a:lnTo>
                    <a:pt x="5496791" y="259772"/>
                  </a:lnTo>
                  <a:lnTo>
                    <a:pt x="5808518" y="103909"/>
                  </a:lnTo>
                  <a:lnTo>
                    <a:pt x="6099464" y="197427"/>
                  </a:lnTo>
                  <a:lnTo>
                    <a:pt x="6390409" y="270163"/>
                  </a:lnTo>
                  <a:lnTo>
                    <a:pt x="6712527" y="176645"/>
                  </a:lnTo>
                  <a:lnTo>
                    <a:pt x="6993082" y="228600"/>
                  </a:lnTo>
                  <a:lnTo>
                    <a:pt x="7315200" y="301336"/>
                  </a:lnTo>
                  <a:lnTo>
                    <a:pt x="7585364" y="249382"/>
                  </a:lnTo>
                  <a:lnTo>
                    <a:pt x="7907482" y="103909"/>
                  </a:lnTo>
                  <a:lnTo>
                    <a:pt x="8239991" y="83127"/>
                  </a:lnTo>
                  <a:lnTo>
                    <a:pt x="8530936" y="145472"/>
                  </a:lnTo>
                  <a:lnTo>
                    <a:pt x="8832273" y="238991"/>
                  </a:lnTo>
                  <a:lnTo>
                    <a:pt x="9133609" y="415636"/>
                  </a:lnTo>
                  <a:lnTo>
                    <a:pt x="9445336" y="197427"/>
                  </a:lnTo>
                  <a:lnTo>
                    <a:pt x="9757064" y="384463"/>
                  </a:lnTo>
                  <a:lnTo>
                    <a:pt x="10048009" y="457200"/>
                  </a:lnTo>
                  <a:lnTo>
                    <a:pt x="10370127" y="436418"/>
                  </a:lnTo>
                  <a:lnTo>
                    <a:pt x="10671464" y="467591"/>
                  </a:lnTo>
                  <a:lnTo>
                    <a:pt x="10941627" y="290945"/>
                  </a:lnTo>
                </a:path>
              </a:pathLst>
            </a:cu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 name="Group 3"/>
          <p:cNvGrpSpPr/>
          <p:nvPr/>
        </p:nvGrpSpPr>
        <p:grpSpPr>
          <a:xfrm>
            <a:off x="2489471" y="3441962"/>
            <a:ext cx="818592" cy="818591"/>
            <a:chOff x="4438078" y="403306"/>
            <a:chExt cx="818592" cy="818591"/>
          </a:xfrm>
        </p:grpSpPr>
        <p:sp>
          <p:nvSpPr>
            <p:cNvPr id="93" name="Oval 92"/>
            <p:cNvSpPr/>
            <p:nvPr/>
          </p:nvSpPr>
          <p:spPr>
            <a:xfrm>
              <a:off x="4438078" y="403306"/>
              <a:ext cx="818592" cy="81859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4" name="Rectangle 49"/>
            <p:cNvSpPr>
              <a:spLocks noChangeArrowheads="1"/>
            </p:cNvSpPr>
            <p:nvPr/>
          </p:nvSpPr>
          <p:spPr bwMode="auto">
            <a:xfrm>
              <a:off x="4520361" y="658713"/>
              <a:ext cx="654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49.6B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grpSp>
        <p:nvGrpSpPr>
          <p:cNvPr id="95" name="Group 94"/>
          <p:cNvGrpSpPr/>
          <p:nvPr/>
        </p:nvGrpSpPr>
        <p:grpSpPr>
          <a:xfrm>
            <a:off x="8482845" y="3402365"/>
            <a:ext cx="818592" cy="818591"/>
            <a:chOff x="4438078" y="403306"/>
            <a:chExt cx="818592" cy="818591"/>
          </a:xfrm>
        </p:grpSpPr>
        <p:sp>
          <p:nvSpPr>
            <p:cNvPr id="96" name="Oval 95"/>
            <p:cNvSpPr/>
            <p:nvPr/>
          </p:nvSpPr>
          <p:spPr>
            <a:xfrm>
              <a:off x="4438078" y="403306"/>
              <a:ext cx="818592" cy="81859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7" name="Rectangle 49"/>
            <p:cNvSpPr>
              <a:spLocks noChangeArrowheads="1"/>
            </p:cNvSpPr>
            <p:nvPr/>
          </p:nvSpPr>
          <p:spPr bwMode="auto">
            <a:xfrm>
              <a:off x="4520361" y="658713"/>
              <a:ext cx="654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53.2B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grpSp>
        <p:nvGrpSpPr>
          <p:cNvPr id="100" name="Group 99"/>
          <p:cNvGrpSpPr/>
          <p:nvPr/>
        </p:nvGrpSpPr>
        <p:grpSpPr>
          <a:xfrm>
            <a:off x="2728405" y="4282389"/>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12" name="TextBox 111"/>
          <p:cNvSpPr txBox="1"/>
          <p:nvPr/>
        </p:nvSpPr>
        <p:spPr>
          <a:xfrm>
            <a:off x="9352805" y="5110277"/>
            <a:ext cx="2762963"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A -42% change in Desktop Ad Impressions.</a:t>
            </a:r>
          </a:p>
        </p:txBody>
      </p:sp>
    </p:spTree>
    <p:extLst>
      <p:ext uri="{BB962C8B-B14F-4D97-AF65-F5344CB8AC3E}">
        <p14:creationId xmlns:p14="http://schemas.microsoft.com/office/powerpoint/2010/main" val="16037372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2" fill="hold" grpId="0" nodeType="afterEffect">
                                  <p:stCondLst>
                                    <p:cond delay="0"/>
                                  </p:stCondLst>
                                  <p:childTnLst>
                                    <p:animEffect transition="out" filter="wipe(right)">
                                      <p:cBhvr>
                                        <p:cTn id="6" dur="500"/>
                                        <p:tgtEl>
                                          <p:spTgt spid="112"/>
                                        </p:tgtEl>
                                      </p:cBhvr>
                                    </p:animEffect>
                                    <p:set>
                                      <p:cBhvr>
                                        <p:cTn id="7" dur="1" fill="hold">
                                          <p:stCondLst>
                                            <p:cond delay="499"/>
                                          </p:stCondLst>
                                        </p:cTn>
                                        <p:tgtEl>
                                          <p:spTgt spid="112"/>
                                        </p:tgtEl>
                                        <p:attrNameLst>
                                          <p:attrName>style.visibility</p:attrName>
                                        </p:attrNameLst>
                                      </p:cBhvr>
                                      <p:to>
                                        <p:strVal val="hidden"/>
                                      </p:to>
                                    </p:se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1000"/>
                                        <p:tgtEl>
                                          <p:spTgt spid="8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95"/>
                                        </p:tgtEl>
                                        <p:attrNameLst>
                                          <p:attrName>style.visibility</p:attrName>
                                        </p:attrNameLst>
                                      </p:cBhvr>
                                      <p:to>
                                        <p:strVal val="visible"/>
                                      </p:to>
                                    </p:set>
                                    <p:animEffect transition="in" filter="fade">
                                      <p:cBhvr>
                                        <p:cTn id="19"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2"/>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8"/>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3"/>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06" name="TextBox 105"/>
          <p:cNvSpPr txBox="1"/>
          <p:nvPr/>
        </p:nvSpPr>
        <p:spPr>
          <a:xfrm>
            <a:off x="9356288" y="3562023"/>
            <a:ext cx="2683312" cy="584775"/>
          </a:xfrm>
          <a:prstGeom prst="rect">
            <a:avLst/>
          </a:prstGeom>
          <a:noFill/>
        </p:spPr>
        <p:txBody>
          <a:bodyPr wrap="square" rtlCol="0">
            <a:spAutoFit/>
          </a:bodyPr>
          <a:lstStyle/>
          <a:p>
            <a:r>
              <a:rPr lang="en-US" sz="1600" dirty="0">
                <a:solidFill>
                  <a:srgbClr val="FF0000"/>
                </a:solidFill>
                <a:latin typeface="Century Gothic" panose="020B0502020202020204" pitchFamily="34" charset="0"/>
                <a:cs typeface="Courier New" pitchFamily="49" charset="0"/>
              </a:rPr>
              <a:t>Time spent with Desktop has held steady.</a:t>
            </a:r>
          </a:p>
        </p:txBody>
      </p:sp>
    </p:spTree>
    <p:extLst>
      <p:ext uri="{BB962C8B-B14F-4D97-AF65-F5344CB8AC3E}">
        <p14:creationId xmlns:p14="http://schemas.microsoft.com/office/powerpoint/2010/main" val="25619569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wipe(left)">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11" name="TextBox 110"/>
          <p:cNvSpPr txBox="1"/>
          <p:nvPr/>
        </p:nvSpPr>
        <p:spPr>
          <a:xfrm>
            <a:off x="9356288" y="3562023"/>
            <a:ext cx="2683312" cy="584775"/>
          </a:xfrm>
          <a:prstGeom prst="rect">
            <a:avLst/>
          </a:prstGeom>
          <a:noFill/>
        </p:spPr>
        <p:txBody>
          <a:bodyPr wrap="square" rtlCol="0">
            <a:spAutoFit/>
          </a:bodyPr>
          <a:lstStyle/>
          <a:p>
            <a:r>
              <a:rPr lang="en-US" sz="1600" dirty="0">
                <a:solidFill>
                  <a:srgbClr val="FF0000"/>
                </a:solidFill>
                <a:latin typeface="Century Gothic" panose="020B0502020202020204" pitchFamily="34" charset="0"/>
                <a:cs typeface="Courier New" pitchFamily="49" charset="0"/>
              </a:rPr>
              <a:t>Time spent with Desktop has held steady.</a:t>
            </a:r>
          </a:p>
        </p:txBody>
      </p:sp>
      <p:sp>
        <p:nvSpPr>
          <p:cNvPr id="108" name="TextBox 107"/>
          <p:cNvSpPr txBox="1"/>
          <p:nvPr/>
        </p:nvSpPr>
        <p:spPr>
          <a:xfrm>
            <a:off x="9512278" y="229588"/>
            <a:ext cx="2213677" cy="1077218"/>
          </a:xfrm>
          <a:prstGeom prst="rect">
            <a:avLst/>
          </a:prstGeom>
          <a:noFill/>
        </p:spPr>
        <p:txBody>
          <a:bodyPr wrap="square" rtlCol="0">
            <a:spAutoFit/>
          </a:bodyPr>
          <a:lstStyle/>
          <a:p>
            <a:r>
              <a:rPr lang="en-US" sz="1600" dirty="0">
                <a:solidFill>
                  <a:srgbClr val="00B050"/>
                </a:solidFill>
                <a:latin typeface="Century Gothic" panose="020B0502020202020204" pitchFamily="34" charset="0"/>
                <a:cs typeface="Courier New" pitchFamily="49" charset="0"/>
              </a:rPr>
              <a:t>Total Mobile minutes </a:t>
            </a:r>
          </a:p>
          <a:p>
            <a:r>
              <a:rPr lang="en-US" sz="1600" dirty="0">
                <a:solidFill>
                  <a:srgbClr val="00B050"/>
                </a:solidFill>
                <a:latin typeface="Century Gothic" panose="020B0502020202020204" pitchFamily="34" charset="0"/>
                <a:cs typeface="Courier New" pitchFamily="49" charset="0"/>
              </a:rPr>
              <a:t>per month including estimated time with Video content.</a:t>
            </a:r>
          </a:p>
        </p:txBody>
      </p:sp>
      <p:grpSp>
        <p:nvGrpSpPr>
          <p:cNvPr id="109" name="Group 108"/>
          <p:cNvGrpSpPr/>
          <p:nvPr/>
        </p:nvGrpSpPr>
        <p:grpSpPr>
          <a:xfrm>
            <a:off x="8600412" y="-179707"/>
            <a:ext cx="818592" cy="818591"/>
            <a:chOff x="4438078" y="403306"/>
            <a:chExt cx="818592" cy="818591"/>
          </a:xfrm>
          <a:solidFill>
            <a:srgbClr val="00B050"/>
          </a:solidFill>
        </p:grpSpPr>
        <p:sp>
          <p:nvSpPr>
            <p:cNvPr id="110" name="Oval 109"/>
            <p:cNvSpPr/>
            <p:nvPr/>
          </p:nvSpPr>
          <p:spPr>
            <a:xfrm>
              <a:off x="4438078" y="403306"/>
              <a:ext cx="818592" cy="818591"/>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2" name="Rectangle 49"/>
            <p:cNvSpPr>
              <a:spLocks noChangeArrowheads="1"/>
            </p:cNvSpPr>
            <p:nvPr/>
          </p:nvSpPr>
          <p:spPr bwMode="auto">
            <a:xfrm>
              <a:off x="4448227" y="658713"/>
              <a:ext cx="798296" cy="3077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128.3B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spTree>
    <p:extLst>
      <p:ext uri="{BB962C8B-B14F-4D97-AF65-F5344CB8AC3E}">
        <p14:creationId xmlns:p14="http://schemas.microsoft.com/office/powerpoint/2010/main" val="5209259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2" fill="hold" grpId="0" nodeType="afterEffect">
                                  <p:stCondLst>
                                    <p:cond delay="0"/>
                                  </p:stCondLst>
                                  <p:childTnLst>
                                    <p:animEffect transition="out" filter="wipe(right)">
                                      <p:cBhvr>
                                        <p:cTn id="6" dur="500"/>
                                        <p:tgtEl>
                                          <p:spTgt spid="111"/>
                                        </p:tgtEl>
                                      </p:cBhvr>
                                    </p:animEffect>
                                    <p:set>
                                      <p:cBhvr>
                                        <p:cTn id="7" dur="1" fill="hold">
                                          <p:stCondLst>
                                            <p:cond delay="499"/>
                                          </p:stCondLst>
                                        </p:cTn>
                                        <p:tgtEl>
                                          <p:spTgt spid="111"/>
                                        </p:tgtEl>
                                        <p:attrNameLst>
                                          <p:attrName>style.visibility</p:attrName>
                                        </p:attrNameLst>
                                      </p:cBhvr>
                                      <p:to>
                                        <p:strVal val="hidden"/>
                                      </p:to>
                                    </p:se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9"/>
                                        </p:tgtEl>
                                        <p:attrNameLst>
                                          <p:attrName>style.visibility</p:attrName>
                                        </p:attrNameLst>
                                      </p:cBhvr>
                                      <p:to>
                                        <p:strVal val="visible"/>
                                      </p:to>
                                    </p:set>
                                    <p:animEffect transition="in" filter="fade">
                                      <p:cBhvr>
                                        <p:cTn id="11" dur="500"/>
                                        <p:tgtEl>
                                          <p:spTgt spid="1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08"/>
                                        </p:tgtEl>
                                        <p:attrNameLst>
                                          <p:attrName>style.visibility</p:attrName>
                                        </p:attrNameLst>
                                      </p:cBhvr>
                                      <p:to>
                                        <p:strVal val="visible"/>
                                      </p:to>
                                    </p:set>
                                    <p:animEffect transition="in" filter="wipe(left)">
                                      <p:cBhvr>
                                        <p:cTn id="15" dur="10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08"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89" name="Group 88"/>
          <p:cNvGrpSpPr/>
          <p:nvPr/>
        </p:nvGrpSpPr>
        <p:grpSpPr>
          <a:xfrm>
            <a:off x="2740681" y="-7641"/>
            <a:ext cx="6532683" cy="3492772"/>
            <a:chOff x="2740681" y="-482201"/>
            <a:chExt cx="6532683" cy="3492772"/>
          </a:xfrm>
        </p:grpSpPr>
        <p:cxnSp>
          <p:nvCxnSpPr>
            <p:cNvPr id="92" name="Straight Connector 91"/>
            <p:cNvCxnSpPr/>
            <p:nvPr/>
          </p:nvCxnSpPr>
          <p:spPr>
            <a:xfrm flipV="1">
              <a:off x="2881582" y="-318696"/>
              <a:ext cx="6237629" cy="319191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
          <p:nvSpPr>
            <p:cNvPr id="97" name="Oval 96"/>
            <p:cNvSpPr/>
            <p:nvPr/>
          </p:nvSpPr>
          <p:spPr>
            <a:xfrm>
              <a:off x="2740681" y="2723507"/>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9" name="Oval 98"/>
            <p:cNvSpPr/>
            <p:nvPr/>
          </p:nvSpPr>
          <p:spPr>
            <a:xfrm>
              <a:off x="8986300" y="-482201"/>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06" name="TextBox 105"/>
          <p:cNvSpPr txBox="1"/>
          <p:nvPr/>
        </p:nvSpPr>
        <p:spPr>
          <a:xfrm>
            <a:off x="9544936" y="-10535"/>
            <a:ext cx="1883312" cy="830997"/>
          </a:xfrm>
          <a:prstGeom prst="rect">
            <a:avLst/>
          </a:prstGeom>
          <a:noFill/>
        </p:spPr>
        <p:txBody>
          <a:bodyPr wrap="square" rtlCol="0">
            <a:spAutoFit/>
          </a:bodyPr>
          <a:lstStyle/>
          <a:p>
            <a:r>
              <a:rPr lang="en-US" sz="1600" dirty="0">
                <a:solidFill>
                  <a:srgbClr val="00B050"/>
                </a:solidFill>
                <a:latin typeface="Century Gothic" panose="020B0502020202020204" pitchFamily="34" charset="0"/>
                <a:cs typeface="Courier New" pitchFamily="49" charset="0"/>
              </a:rPr>
              <a:t>A very dramatic </a:t>
            </a:r>
          </a:p>
          <a:p>
            <a:r>
              <a:rPr lang="en-US" sz="1600" dirty="0">
                <a:solidFill>
                  <a:srgbClr val="00B050"/>
                </a:solidFill>
                <a:latin typeface="Century Gothic" panose="020B0502020202020204" pitchFamily="34" charset="0"/>
                <a:cs typeface="Courier New" pitchFamily="49" charset="0"/>
              </a:rPr>
              <a:t>Increase in </a:t>
            </a:r>
          </a:p>
          <a:p>
            <a:r>
              <a:rPr lang="en-US" sz="1600" dirty="0">
                <a:solidFill>
                  <a:srgbClr val="00B050"/>
                </a:solidFill>
                <a:latin typeface="Century Gothic" panose="020B0502020202020204" pitchFamily="34" charset="0"/>
                <a:cs typeface="Courier New" pitchFamily="49" charset="0"/>
              </a:rPr>
              <a:t>Mobile time. </a:t>
            </a:r>
          </a:p>
        </p:txBody>
      </p:sp>
      <p:sp>
        <p:nvSpPr>
          <p:cNvPr id="107" name="TextBox 106"/>
          <p:cNvSpPr txBox="1"/>
          <p:nvPr/>
        </p:nvSpPr>
        <p:spPr>
          <a:xfrm>
            <a:off x="9230572" y="1891284"/>
            <a:ext cx="2885922" cy="923330"/>
          </a:xfrm>
          <a:prstGeom prst="rect">
            <a:avLst/>
          </a:prstGeom>
          <a:noFill/>
        </p:spPr>
        <p:txBody>
          <a:bodyPr wrap="square" rtlCol="0">
            <a:spAutoFit/>
          </a:bodyPr>
          <a:lstStyle/>
          <a:p>
            <a:r>
              <a:rPr lang="en-US" dirty="0">
                <a:latin typeface="Century Gothic" panose="020B0502020202020204" pitchFamily="34" charset="0"/>
                <a:cs typeface="Courier New" pitchFamily="49" charset="0"/>
              </a:rPr>
              <a:t>TIME SPENT</a:t>
            </a:r>
          </a:p>
          <a:p>
            <a:r>
              <a:rPr lang="en-US" dirty="0">
                <a:solidFill>
                  <a:srgbClr val="00B050"/>
                </a:solidFill>
                <a:latin typeface="Century Gothic" panose="020B0502020202020204" pitchFamily="34" charset="0"/>
                <a:cs typeface="Courier New" pitchFamily="49" charset="0"/>
              </a:rPr>
              <a:t>Mobile share increased.</a:t>
            </a:r>
          </a:p>
          <a:p>
            <a:r>
              <a:rPr lang="en-US" dirty="0">
                <a:solidFill>
                  <a:srgbClr val="FF0000"/>
                </a:solidFill>
                <a:latin typeface="Century Gothic" panose="020B0502020202020204" pitchFamily="34" charset="0"/>
                <a:cs typeface="Courier New" pitchFamily="49" charset="0"/>
              </a:rPr>
              <a:t>Desktop share declined.</a:t>
            </a:r>
          </a:p>
        </p:txBody>
      </p:sp>
      <p:sp>
        <p:nvSpPr>
          <p:cNvPr id="109" name="TextBox 108"/>
          <p:cNvSpPr txBox="1"/>
          <p:nvPr/>
        </p:nvSpPr>
        <p:spPr>
          <a:xfrm>
            <a:off x="9478814" y="4709115"/>
            <a:ext cx="2642689"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Has driven down Desktop Ad impressions.</a:t>
            </a:r>
          </a:p>
        </p:txBody>
      </p:sp>
      <p:grpSp>
        <p:nvGrpSpPr>
          <p:cNvPr id="110" name="Group 109"/>
          <p:cNvGrpSpPr/>
          <p:nvPr/>
        </p:nvGrpSpPr>
        <p:grpSpPr>
          <a:xfrm>
            <a:off x="2724049" y="4278026"/>
            <a:ext cx="6495718" cy="869827"/>
            <a:chOff x="2728405" y="3807822"/>
            <a:chExt cx="6495718" cy="869827"/>
          </a:xfrm>
        </p:grpSpPr>
        <p:cxnSp>
          <p:nvCxnSpPr>
            <p:cNvPr id="111" name="Straight Connector 110"/>
            <p:cNvCxnSpPr/>
            <p:nvPr/>
          </p:nvCxnSpPr>
          <p:spPr>
            <a:xfrm>
              <a:off x="2881582" y="3967402"/>
              <a:ext cx="6231674" cy="587368"/>
            </a:xfrm>
            <a:prstGeom prst="line">
              <a:avLst/>
            </a:prstGeom>
            <a:ln w="38100">
              <a:solidFill>
                <a:srgbClr val="5B9BD5"/>
              </a:solidFill>
              <a:prstDash val="sysDot"/>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Oval 112"/>
            <p:cNvSpPr/>
            <p:nvPr/>
          </p:nvSpPr>
          <p:spPr>
            <a:xfrm>
              <a:off x="8937059" y="4390585"/>
              <a:ext cx="287064" cy="287064"/>
            </a:xfrm>
            <a:prstGeom prst="ellipse">
              <a:avLst/>
            </a:prstGeom>
            <a:solidFill>
              <a:srgbClr val="ACCCEA"/>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Tree>
    <p:extLst>
      <p:ext uri="{BB962C8B-B14F-4D97-AF65-F5344CB8AC3E}">
        <p14:creationId xmlns:p14="http://schemas.microsoft.com/office/powerpoint/2010/main" val="5650606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wipe(left)">
                                      <p:cBhvr>
                                        <p:cTn id="7" dur="500"/>
                                        <p:tgtEl>
                                          <p:spTgt spid="8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6"/>
                                        </p:tgtEl>
                                        <p:attrNameLst>
                                          <p:attrName>style.visibility</p:attrName>
                                        </p:attrNameLst>
                                      </p:cBhvr>
                                      <p:to>
                                        <p:strVal val="visible"/>
                                      </p:to>
                                    </p:set>
                                    <p:animEffect transition="in" filter="wipe(left)">
                                      <p:cBhvr>
                                        <p:cTn id="11" dur="1000"/>
                                        <p:tgtEl>
                                          <p:spTgt spid="10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grpId="1" nodeType="clickEffect">
                                  <p:stCondLst>
                                    <p:cond delay="0"/>
                                  </p:stCondLst>
                                  <p:childTnLst>
                                    <p:animEffect transition="out" filter="wipe(right)">
                                      <p:cBhvr>
                                        <p:cTn id="15" dur="500"/>
                                        <p:tgtEl>
                                          <p:spTgt spid="106"/>
                                        </p:tgtEl>
                                      </p:cBhvr>
                                    </p:animEffect>
                                    <p:set>
                                      <p:cBhvr>
                                        <p:cTn id="16" dur="1" fill="hold">
                                          <p:stCondLst>
                                            <p:cond delay="499"/>
                                          </p:stCondLst>
                                        </p:cTn>
                                        <p:tgtEl>
                                          <p:spTgt spid="106"/>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107"/>
                                        </p:tgtEl>
                                        <p:attrNameLst>
                                          <p:attrName>style.visibility</p:attrName>
                                        </p:attrNameLst>
                                      </p:cBhvr>
                                      <p:to>
                                        <p:strVal val="visible"/>
                                      </p:to>
                                    </p:set>
                                    <p:animEffect transition="in" filter="wipe(left)">
                                      <p:cBhvr>
                                        <p:cTn id="20" dur="500"/>
                                        <p:tgtEl>
                                          <p:spTgt spid="10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xit" presetSubtype="2" fill="hold" grpId="1" nodeType="clickEffect">
                                  <p:stCondLst>
                                    <p:cond delay="0"/>
                                  </p:stCondLst>
                                  <p:childTnLst>
                                    <p:animEffect transition="out" filter="wipe(right)">
                                      <p:cBhvr>
                                        <p:cTn id="24" dur="500"/>
                                        <p:tgtEl>
                                          <p:spTgt spid="107"/>
                                        </p:tgtEl>
                                      </p:cBhvr>
                                    </p:animEffect>
                                    <p:set>
                                      <p:cBhvr>
                                        <p:cTn id="25" dur="1" fill="hold">
                                          <p:stCondLst>
                                            <p:cond delay="499"/>
                                          </p:stCondLst>
                                        </p:cTn>
                                        <p:tgtEl>
                                          <p:spTgt spid="107"/>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109"/>
                                        </p:tgtEl>
                                        <p:attrNameLst>
                                          <p:attrName>style.visibility</p:attrName>
                                        </p:attrNameLst>
                                      </p:cBhvr>
                                      <p:to>
                                        <p:strVal val="visible"/>
                                      </p:to>
                                    </p:set>
                                    <p:animEffect transition="in" filter="wipe(left)">
                                      <p:cBhvr>
                                        <p:cTn id="29" dur="500"/>
                                        <p:tgtEl>
                                          <p:spTgt spid="109"/>
                                        </p:tgtEl>
                                      </p:cBhvr>
                                    </p:animEffect>
                                  </p:childTnLst>
                                </p:cTn>
                              </p:par>
                            </p:childTnLst>
                          </p:cTn>
                        </p:par>
                        <p:par>
                          <p:cTn id="30" fill="hold">
                            <p:stCondLst>
                              <p:cond delay="1000"/>
                            </p:stCondLst>
                            <p:childTnLst>
                              <p:par>
                                <p:cTn id="31" presetID="22" presetClass="entr" presetSubtype="8" fill="hold" nodeType="afterEffect">
                                  <p:stCondLst>
                                    <p:cond delay="0"/>
                                  </p:stCondLst>
                                  <p:childTnLst>
                                    <p:set>
                                      <p:cBhvr>
                                        <p:cTn id="32" dur="1" fill="hold">
                                          <p:stCondLst>
                                            <p:cond delay="0"/>
                                          </p:stCondLst>
                                        </p:cTn>
                                        <p:tgtEl>
                                          <p:spTgt spid="110"/>
                                        </p:tgtEl>
                                        <p:attrNameLst>
                                          <p:attrName>style.visibility</p:attrName>
                                        </p:attrNameLst>
                                      </p:cBhvr>
                                      <p:to>
                                        <p:strVal val="visible"/>
                                      </p:to>
                                    </p:set>
                                    <p:animEffect transition="in" filter="wipe(left)">
                                      <p:cBhvr>
                                        <p:cTn id="33"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06" grpId="1"/>
      <p:bldP spid="107" grpId="0"/>
      <p:bldP spid="107" grpId="1"/>
      <p:bldP spid="109"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09" name="Group 108"/>
          <p:cNvGrpSpPr/>
          <p:nvPr/>
        </p:nvGrpSpPr>
        <p:grpSpPr>
          <a:xfrm>
            <a:off x="2740681" y="-7641"/>
            <a:ext cx="6532683" cy="3492772"/>
            <a:chOff x="2740681" y="-482201"/>
            <a:chExt cx="6532683" cy="3492772"/>
          </a:xfrm>
        </p:grpSpPr>
        <p:cxnSp>
          <p:nvCxnSpPr>
            <p:cNvPr id="111" name="Straight Connector 110"/>
            <p:cNvCxnSpPr/>
            <p:nvPr/>
          </p:nvCxnSpPr>
          <p:spPr>
            <a:xfrm flipV="1">
              <a:off x="2881582" y="-318696"/>
              <a:ext cx="6237629" cy="319191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2740681" y="2723507"/>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Oval 112"/>
            <p:cNvSpPr/>
            <p:nvPr/>
          </p:nvSpPr>
          <p:spPr>
            <a:xfrm>
              <a:off x="8986300" y="-482201"/>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23" name="Group 122"/>
          <p:cNvGrpSpPr/>
          <p:nvPr/>
        </p:nvGrpSpPr>
        <p:grpSpPr>
          <a:xfrm>
            <a:off x="2724049" y="4278026"/>
            <a:ext cx="6495718" cy="869827"/>
            <a:chOff x="2728405" y="3807822"/>
            <a:chExt cx="6495718" cy="869827"/>
          </a:xfrm>
        </p:grpSpPr>
        <p:cxnSp>
          <p:nvCxnSpPr>
            <p:cNvPr id="124" name="Straight Connector 123"/>
            <p:cNvCxnSpPr/>
            <p:nvPr/>
          </p:nvCxnSpPr>
          <p:spPr>
            <a:xfrm>
              <a:off x="2881582" y="3967402"/>
              <a:ext cx="6231674" cy="587368"/>
            </a:xfrm>
            <a:prstGeom prst="line">
              <a:avLst/>
            </a:prstGeom>
            <a:ln w="38100">
              <a:solidFill>
                <a:srgbClr val="5B9BD5"/>
              </a:solidFill>
              <a:prstDash val="sysDot"/>
            </a:ln>
          </p:spPr>
          <p:style>
            <a:lnRef idx="1">
              <a:schemeClr val="accent1"/>
            </a:lnRef>
            <a:fillRef idx="0">
              <a:schemeClr val="accent1"/>
            </a:fillRef>
            <a:effectRef idx="0">
              <a:schemeClr val="accent1"/>
            </a:effectRef>
            <a:fontRef idx="minor">
              <a:schemeClr val="tx1"/>
            </a:fontRef>
          </p:style>
        </p:cxnSp>
        <p:sp>
          <p:nvSpPr>
            <p:cNvPr id="125" name="Oval 124"/>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6" name="Oval 125"/>
            <p:cNvSpPr/>
            <p:nvPr/>
          </p:nvSpPr>
          <p:spPr>
            <a:xfrm>
              <a:off x="8937059" y="4390585"/>
              <a:ext cx="287064" cy="287064"/>
            </a:xfrm>
            <a:prstGeom prst="ellipse">
              <a:avLst/>
            </a:prstGeom>
            <a:solidFill>
              <a:srgbClr val="ACCCEA"/>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0" name="Group 49"/>
          <p:cNvGrpSpPr/>
          <p:nvPr/>
        </p:nvGrpSpPr>
        <p:grpSpPr>
          <a:xfrm>
            <a:off x="9357360" y="4416503"/>
            <a:ext cx="2282397" cy="629573"/>
            <a:chOff x="9357360" y="4416503"/>
            <a:chExt cx="2282397" cy="629573"/>
          </a:xfrm>
        </p:grpSpPr>
        <p:sp>
          <p:nvSpPr>
            <p:cNvPr id="121" name="TextBox 120"/>
            <p:cNvSpPr txBox="1"/>
            <p:nvPr/>
          </p:nvSpPr>
          <p:spPr>
            <a:xfrm>
              <a:off x="9458306" y="4425917"/>
              <a:ext cx="2181451"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-21% due to </a:t>
              </a:r>
            </a:p>
            <a:p>
              <a:r>
                <a:rPr lang="en-US" sz="1600" dirty="0">
                  <a:solidFill>
                    <a:srgbClr val="4475D0"/>
                  </a:solidFill>
                  <a:latin typeface="Century Gothic" panose="020B0502020202020204" pitchFamily="34" charset="0"/>
                  <a:cs typeface="Courier New" pitchFamily="49" charset="0"/>
                </a:rPr>
                <a:t>mobile growth.</a:t>
              </a:r>
            </a:p>
          </p:txBody>
        </p:sp>
        <p:cxnSp>
          <p:nvCxnSpPr>
            <p:cNvPr id="4" name="Straight Connector 3"/>
            <p:cNvCxnSpPr/>
            <p:nvPr/>
          </p:nvCxnSpPr>
          <p:spPr>
            <a:xfrm>
              <a:off x="9357360" y="4416503"/>
              <a:ext cx="0" cy="629573"/>
            </a:xfrm>
            <a:prstGeom prst="line">
              <a:avLst/>
            </a:prstGeom>
            <a:ln w="28575">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58744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09" name="Group 108"/>
          <p:cNvGrpSpPr/>
          <p:nvPr/>
        </p:nvGrpSpPr>
        <p:grpSpPr>
          <a:xfrm>
            <a:off x="2740681" y="-7641"/>
            <a:ext cx="6532683" cy="3492772"/>
            <a:chOff x="2740681" y="-482201"/>
            <a:chExt cx="6532683" cy="3492772"/>
          </a:xfrm>
        </p:grpSpPr>
        <p:cxnSp>
          <p:nvCxnSpPr>
            <p:cNvPr id="111" name="Straight Connector 110"/>
            <p:cNvCxnSpPr/>
            <p:nvPr/>
          </p:nvCxnSpPr>
          <p:spPr>
            <a:xfrm flipV="1">
              <a:off x="2881582" y="-318696"/>
              <a:ext cx="6237629" cy="319191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2740681" y="2723507"/>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Oval 112"/>
            <p:cNvSpPr/>
            <p:nvPr/>
          </p:nvSpPr>
          <p:spPr>
            <a:xfrm>
              <a:off x="8986300" y="-482201"/>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23" name="Group 122"/>
          <p:cNvGrpSpPr/>
          <p:nvPr/>
        </p:nvGrpSpPr>
        <p:grpSpPr>
          <a:xfrm>
            <a:off x="2724049" y="4278026"/>
            <a:ext cx="6495718" cy="869827"/>
            <a:chOff x="2728405" y="3807822"/>
            <a:chExt cx="6495718" cy="869827"/>
          </a:xfrm>
        </p:grpSpPr>
        <p:cxnSp>
          <p:nvCxnSpPr>
            <p:cNvPr id="124" name="Straight Connector 123"/>
            <p:cNvCxnSpPr/>
            <p:nvPr/>
          </p:nvCxnSpPr>
          <p:spPr>
            <a:xfrm>
              <a:off x="2881582" y="3967402"/>
              <a:ext cx="6231674" cy="587368"/>
            </a:xfrm>
            <a:prstGeom prst="line">
              <a:avLst/>
            </a:prstGeom>
            <a:ln w="38100">
              <a:solidFill>
                <a:srgbClr val="5B9BD5"/>
              </a:solidFill>
              <a:prstDash val="sysDot"/>
            </a:ln>
          </p:spPr>
          <p:style>
            <a:lnRef idx="1">
              <a:schemeClr val="accent1"/>
            </a:lnRef>
            <a:fillRef idx="0">
              <a:schemeClr val="accent1"/>
            </a:fillRef>
            <a:effectRef idx="0">
              <a:schemeClr val="accent1"/>
            </a:effectRef>
            <a:fontRef idx="minor">
              <a:schemeClr val="tx1"/>
            </a:fontRef>
          </p:style>
        </p:cxnSp>
        <p:sp>
          <p:nvSpPr>
            <p:cNvPr id="125" name="Oval 124"/>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6" name="Oval 125"/>
            <p:cNvSpPr/>
            <p:nvPr/>
          </p:nvSpPr>
          <p:spPr>
            <a:xfrm>
              <a:off x="8937059" y="4390585"/>
              <a:ext cx="287064" cy="287064"/>
            </a:xfrm>
            <a:prstGeom prst="ellipse">
              <a:avLst/>
            </a:prstGeom>
            <a:solidFill>
              <a:srgbClr val="ACCCEA"/>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0" name="Group 49"/>
          <p:cNvGrpSpPr/>
          <p:nvPr/>
        </p:nvGrpSpPr>
        <p:grpSpPr>
          <a:xfrm>
            <a:off x="9357360" y="5024974"/>
            <a:ext cx="1984617" cy="508782"/>
            <a:chOff x="9357360" y="4537294"/>
            <a:chExt cx="2282397" cy="508782"/>
          </a:xfrm>
        </p:grpSpPr>
        <p:sp>
          <p:nvSpPr>
            <p:cNvPr id="121" name="TextBox 120"/>
            <p:cNvSpPr txBox="1"/>
            <p:nvPr/>
          </p:nvSpPr>
          <p:spPr>
            <a:xfrm>
              <a:off x="9458306" y="4578317"/>
              <a:ext cx="2181451" cy="338554"/>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-21% due to…</a:t>
              </a:r>
            </a:p>
          </p:txBody>
        </p:sp>
        <p:cxnSp>
          <p:nvCxnSpPr>
            <p:cNvPr id="4" name="Straight Connector 3"/>
            <p:cNvCxnSpPr/>
            <p:nvPr/>
          </p:nvCxnSpPr>
          <p:spPr>
            <a:xfrm>
              <a:off x="9357360" y="4537294"/>
              <a:ext cx="0" cy="508782"/>
            </a:xfrm>
            <a:prstGeom prst="line">
              <a:avLst/>
            </a:prstGeom>
            <a:ln w="28575">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93" name="Oval 92"/>
          <p:cNvSpPr/>
          <p:nvPr/>
        </p:nvSpPr>
        <p:spPr>
          <a:xfrm>
            <a:off x="4667398" y="2100535"/>
            <a:ext cx="2877506" cy="2877506"/>
          </a:xfrm>
          <a:prstGeom prst="ellipse">
            <a:avLst/>
          </a:prstGeom>
          <a:solidFill>
            <a:schemeClr val="accent5">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latin typeface="Arial Narrow" panose="020B0606020202030204" pitchFamily="34" charset="0"/>
              </a:rPr>
              <a:t>2016</a:t>
            </a:r>
          </a:p>
          <a:p>
            <a:pPr algn="ctr"/>
            <a:r>
              <a:rPr lang="en-US" sz="2800" dirty="0">
                <a:latin typeface="Arial Narrow" panose="020B0606020202030204" pitchFamily="34" charset="0"/>
              </a:rPr>
              <a:t>Ad Blocking</a:t>
            </a:r>
          </a:p>
          <a:p>
            <a:pPr algn="ctr"/>
            <a:r>
              <a:rPr lang="en-US" sz="2800" dirty="0">
                <a:latin typeface="Arial Narrow" panose="020B0606020202030204" pitchFamily="34" charset="0"/>
              </a:rPr>
              <a:t>Penetration </a:t>
            </a:r>
            <a:r>
              <a:rPr lang="en-US" sz="4400" dirty="0">
                <a:latin typeface="Arial Narrow" panose="020B0606020202030204" pitchFamily="34" charset="0"/>
              </a:rPr>
              <a:t>17%</a:t>
            </a:r>
          </a:p>
          <a:p>
            <a:pPr algn="ctr"/>
            <a:r>
              <a:rPr lang="en-US" sz="1200" dirty="0">
                <a:latin typeface="Arial Narrow" panose="020B0606020202030204" pitchFamily="34" charset="0"/>
              </a:rPr>
              <a:t>IAB/comScore Study </a:t>
            </a:r>
          </a:p>
          <a:p>
            <a:pPr algn="ctr"/>
            <a:r>
              <a:rPr lang="en-US" sz="1100" dirty="0">
                <a:latin typeface="Arial Narrow" panose="020B0606020202030204" pitchFamily="34" charset="0"/>
              </a:rPr>
              <a:t>March 2016</a:t>
            </a:r>
            <a:endParaRPr lang="en-US" sz="1200" dirty="0">
              <a:latin typeface="Arial Narrow" panose="020B0606020202030204" pitchFamily="34" charset="0"/>
            </a:endParaRPr>
          </a:p>
        </p:txBody>
      </p:sp>
    </p:spTree>
    <p:extLst>
      <p:ext uri="{BB962C8B-B14F-4D97-AF65-F5344CB8AC3E}">
        <p14:creationId xmlns:p14="http://schemas.microsoft.com/office/powerpoint/2010/main" val="141310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93"/>
                                        </p:tgtEl>
                                        <p:attrNameLst>
                                          <p:attrName>style.visibility</p:attrName>
                                        </p:attrNameLst>
                                      </p:cBhvr>
                                      <p:to>
                                        <p:strVal val="visible"/>
                                      </p:to>
                                    </p:set>
                                    <p:animEffect transition="in" filter="fade">
                                      <p:cBhvr>
                                        <p:cTn id="11" dur="10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Group 80"/>
          <p:cNvGrpSpPr/>
          <p:nvPr/>
        </p:nvGrpSpPr>
        <p:grpSpPr>
          <a:xfrm>
            <a:off x="4863347" y="2666418"/>
            <a:ext cx="2236947" cy="1584375"/>
            <a:chOff x="2752163" y="2666418"/>
            <a:chExt cx="2236947" cy="1584375"/>
          </a:xfrm>
        </p:grpSpPr>
        <p:sp>
          <p:nvSpPr>
            <p:cNvPr id="114" name="Isosceles Triangle 113"/>
            <p:cNvSpPr/>
            <p:nvPr/>
          </p:nvSpPr>
          <p:spPr>
            <a:xfrm rot="16200000">
              <a:off x="4237929"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Oval 94"/>
            <p:cNvSpPr/>
            <p:nvPr/>
          </p:nvSpPr>
          <p:spPr>
            <a:xfrm>
              <a:off x="2752163" y="2666418"/>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DESKTOP</a:t>
              </a:r>
            </a:p>
            <a:p>
              <a:pPr algn="ctr"/>
              <a:r>
                <a:rPr lang="en-US" sz="2000" b="1" dirty="0">
                  <a:latin typeface="Arial Narrow" panose="020B0606020202030204" pitchFamily="34" charset="0"/>
                </a:rPr>
                <a:t>W 2-17</a:t>
              </a:r>
            </a:p>
            <a:p>
              <a:pPr algn="ctr"/>
              <a:r>
                <a:rPr lang="en-US" sz="3200" b="1" dirty="0">
                  <a:latin typeface="Arial Narrow" panose="020B0606020202030204" pitchFamily="34" charset="0"/>
                </a:rPr>
                <a:t>12%</a:t>
              </a:r>
            </a:p>
          </p:txBody>
        </p:sp>
      </p:grpSp>
      <p:grpSp>
        <p:nvGrpSpPr>
          <p:cNvPr id="83" name="Group 82"/>
          <p:cNvGrpSpPr/>
          <p:nvPr/>
        </p:nvGrpSpPr>
        <p:grpSpPr>
          <a:xfrm>
            <a:off x="5303812" y="2401186"/>
            <a:ext cx="1584375" cy="2279913"/>
            <a:chOff x="5303812" y="4522358"/>
            <a:chExt cx="1584375" cy="2279913"/>
          </a:xfrm>
        </p:grpSpPr>
        <p:sp>
          <p:nvSpPr>
            <p:cNvPr id="110" name="Isosceles Triangle 109"/>
            <p:cNvSpPr/>
            <p:nvPr/>
          </p:nvSpPr>
          <p:spPr>
            <a:xfrm rot="10800000">
              <a:off x="5684218" y="4522358"/>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p:cNvSpPr/>
            <p:nvPr/>
          </p:nvSpPr>
          <p:spPr>
            <a:xfrm>
              <a:off x="5303812" y="5217896"/>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MOBILE</a:t>
              </a:r>
            </a:p>
            <a:p>
              <a:pPr algn="ctr"/>
              <a:r>
                <a:rPr lang="en-US" b="1" dirty="0">
                  <a:latin typeface="Arial Narrow" panose="020B0606020202030204" pitchFamily="34" charset="0"/>
                </a:rPr>
                <a:t>Canada</a:t>
              </a:r>
            </a:p>
            <a:p>
              <a:pPr algn="ctr"/>
              <a:r>
                <a:rPr lang="en-US" b="1" dirty="0">
                  <a:latin typeface="Arial Narrow" panose="020B0606020202030204" pitchFamily="34" charset="0"/>
                </a:rPr>
                <a:t>AP 2+</a:t>
              </a:r>
            </a:p>
            <a:p>
              <a:pPr algn="ctr"/>
              <a:r>
                <a:rPr lang="en-US" sz="3200" b="1" dirty="0">
                  <a:latin typeface="Arial Narrow" panose="020B0606020202030204" pitchFamily="34" charset="0"/>
                </a:rPr>
                <a:t>6%</a:t>
              </a:r>
            </a:p>
          </p:txBody>
        </p:sp>
      </p:grpSp>
      <p:grpSp>
        <p:nvGrpSpPr>
          <p:cNvPr id="79" name="Group 78"/>
          <p:cNvGrpSpPr/>
          <p:nvPr/>
        </p:nvGrpSpPr>
        <p:grpSpPr>
          <a:xfrm>
            <a:off x="5295443" y="2333702"/>
            <a:ext cx="1584375" cy="2269089"/>
            <a:chOff x="5295443" y="101494"/>
            <a:chExt cx="1584375" cy="2269089"/>
          </a:xfrm>
        </p:grpSpPr>
        <p:sp>
          <p:nvSpPr>
            <p:cNvPr id="108" name="Isosceles Triangle 107"/>
            <p:cNvSpPr/>
            <p:nvPr/>
          </p:nvSpPr>
          <p:spPr>
            <a:xfrm>
              <a:off x="5684218" y="1675045"/>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p:cNvSpPr/>
            <p:nvPr/>
          </p:nvSpPr>
          <p:spPr>
            <a:xfrm>
              <a:off x="5295443" y="101494"/>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MOBILE</a:t>
              </a:r>
            </a:p>
            <a:p>
              <a:pPr algn="ctr"/>
              <a:r>
                <a:rPr lang="en-US" b="1" dirty="0">
                  <a:latin typeface="Arial Narrow" panose="020B0606020202030204" pitchFamily="34" charset="0"/>
                </a:rPr>
                <a:t>USA</a:t>
              </a:r>
            </a:p>
            <a:p>
              <a:pPr algn="ctr"/>
              <a:r>
                <a:rPr lang="en-US" b="1" dirty="0">
                  <a:latin typeface="Arial Narrow" panose="020B0606020202030204" pitchFamily="34" charset="0"/>
                </a:rPr>
                <a:t>AP 2+</a:t>
              </a:r>
            </a:p>
            <a:p>
              <a:pPr algn="ctr"/>
              <a:r>
                <a:rPr lang="en-US" sz="3200" b="1" dirty="0">
                  <a:latin typeface="Arial Narrow" panose="020B0606020202030204" pitchFamily="34" charset="0"/>
                </a:rPr>
                <a:t>15%</a:t>
              </a:r>
            </a:p>
          </p:txBody>
        </p:sp>
      </p:grpSp>
      <p:grpSp>
        <p:nvGrpSpPr>
          <p:cNvPr id="80" name="Group 79"/>
          <p:cNvGrpSpPr/>
          <p:nvPr/>
        </p:nvGrpSpPr>
        <p:grpSpPr>
          <a:xfrm>
            <a:off x="5035293" y="2654495"/>
            <a:ext cx="2279913" cy="1584375"/>
            <a:chOff x="7159924" y="2654495"/>
            <a:chExt cx="2279913" cy="1584375"/>
          </a:xfrm>
        </p:grpSpPr>
        <p:sp>
          <p:nvSpPr>
            <p:cNvPr id="70" name="Isosceles Triangle 69"/>
            <p:cNvSpPr/>
            <p:nvPr/>
          </p:nvSpPr>
          <p:spPr>
            <a:xfrm rot="5400000">
              <a:off x="7104281"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p:cNvSpPr/>
            <p:nvPr/>
          </p:nvSpPr>
          <p:spPr>
            <a:xfrm>
              <a:off x="7855462" y="2654495"/>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DESKTOP</a:t>
              </a:r>
            </a:p>
            <a:p>
              <a:pPr algn="ctr"/>
              <a:r>
                <a:rPr lang="en-US" b="1" dirty="0">
                  <a:latin typeface="Arial Narrow" panose="020B0606020202030204" pitchFamily="34" charset="0"/>
                </a:rPr>
                <a:t>M 18-34</a:t>
              </a:r>
            </a:p>
            <a:p>
              <a:pPr algn="ctr"/>
              <a:r>
                <a:rPr lang="en-US" sz="3200" b="1" dirty="0">
                  <a:latin typeface="Arial Narrow" panose="020B0606020202030204" pitchFamily="34" charset="0"/>
                </a:rPr>
                <a:t>28%</a:t>
              </a:r>
            </a:p>
          </p:txBody>
        </p:sp>
      </p:grpSp>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3" name="Oval 92"/>
          <p:cNvSpPr/>
          <p:nvPr/>
        </p:nvSpPr>
        <p:spPr>
          <a:xfrm>
            <a:off x="4873507" y="2236113"/>
            <a:ext cx="2444986" cy="2444986"/>
          </a:xfrm>
          <a:prstGeom prst="ellipse">
            <a:avLst/>
          </a:prstGeom>
          <a:solidFill>
            <a:schemeClr val="accent5">
              <a:lumMod val="75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Arial Narrow" panose="020B0606020202030204" pitchFamily="34" charset="0"/>
              </a:rPr>
              <a:t>DESKTOP</a:t>
            </a:r>
          </a:p>
          <a:p>
            <a:pPr algn="ctr"/>
            <a:r>
              <a:rPr lang="en-US" sz="2000" b="1" dirty="0">
                <a:latin typeface="Arial Narrow" panose="020B0606020202030204" pitchFamily="34" charset="0"/>
              </a:rPr>
              <a:t>AP 2+  </a:t>
            </a:r>
          </a:p>
          <a:p>
            <a:pPr algn="ctr"/>
            <a:r>
              <a:rPr lang="en-US" sz="4000" b="1" dirty="0">
                <a:latin typeface="Arial Narrow" panose="020B0606020202030204" pitchFamily="34" charset="0"/>
              </a:rPr>
              <a:t>17%</a:t>
            </a:r>
            <a:endParaRPr lang="en-US" sz="4400" b="1" dirty="0">
              <a:latin typeface="Arial Narrow" panose="020B0606020202030204" pitchFamily="34" charset="0"/>
            </a:endParaRPr>
          </a:p>
        </p:txBody>
      </p:sp>
      <p:sp>
        <p:nvSpPr>
          <p:cNvPr id="5" name="Rectangle 4"/>
          <p:cNvSpPr/>
          <p:nvPr/>
        </p:nvSpPr>
        <p:spPr>
          <a:xfrm>
            <a:off x="109956" y="6117977"/>
            <a:ext cx="4435150" cy="523220"/>
          </a:xfrm>
          <a:prstGeom prst="rect">
            <a:avLst/>
          </a:prstGeom>
        </p:spPr>
        <p:txBody>
          <a:bodyPr wrap="square">
            <a:spAutoFit/>
          </a:bodyPr>
          <a:lstStyle/>
          <a:p>
            <a:r>
              <a:rPr lang="en-US" sz="1400" dirty="0">
                <a:solidFill>
                  <a:srgbClr val="2F5597"/>
                </a:solidFill>
                <a:latin typeface="Arial Narrow" panose="020B0606020202030204" pitchFamily="34" charset="0"/>
              </a:rPr>
              <a:t>IAB/comScore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Canada, March 2016</a:t>
            </a:r>
          </a:p>
          <a:p>
            <a:r>
              <a:rPr lang="en-US" sz="1400" dirty="0">
                <a:solidFill>
                  <a:srgbClr val="2F5597"/>
                </a:solidFill>
                <a:latin typeface="Arial Narrow" panose="020B0606020202030204" pitchFamily="34" charset="0"/>
              </a:rPr>
              <a:t>IAB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USA, Fall 2016</a:t>
            </a:r>
          </a:p>
        </p:txBody>
      </p:sp>
    </p:spTree>
    <p:extLst>
      <p:ext uri="{BB962C8B-B14F-4D97-AF65-F5344CB8AC3E}">
        <p14:creationId xmlns:p14="http://schemas.microsoft.com/office/powerpoint/2010/main" val="1689401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3" presetClass="path" presetSubtype="0" accel="50000" fill="hold" nodeType="clickEffect" p14:presetBounceEnd="34000">
                                      <p:stCondLst>
                                        <p:cond delay="0"/>
                                      </p:stCondLst>
                                      <p:childTnLst>
                                        <p:animMotion origin="layout" path="M -4.16667E-7 3.7037E-6 L 0.16849 3.7037E-6 " pathEditMode="relative" rAng="0" ptsTypes="AA" p14:bounceEnd="34000">
                                          <p:cBhvr>
                                            <p:cTn id="6" dur="1000" fill="hold"/>
                                            <p:tgtEl>
                                              <p:spTgt spid="80"/>
                                            </p:tgtEl>
                                            <p:attrNameLst>
                                              <p:attrName>ppt_x</p:attrName>
                                              <p:attrName>ppt_y</p:attrName>
                                            </p:attrNameLst>
                                          </p:cBhvr>
                                          <p:rCtr x="8424" y="0"/>
                                        </p:animMotion>
                                      </p:childTnLst>
                                    </p:cTn>
                                  </p:par>
                                </p:childTnLst>
                              </p:cTn>
                            </p:par>
                          </p:childTnLst>
                        </p:cTn>
                      </p:par>
                      <p:par>
                        <p:cTn id="7" fill="hold">
                          <p:stCondLst>
                            <p:cond delay="indefinite"/>
                          </p:stCondLst>
                          <p:childTnLst>
                            <p:par>
                              <p:cTn id="8" fill="hold">
                                <p:stCondLst>
                                  <p:cond delay="0"/>
                                </p:stCondLst>
                                <p:childTnLst>
                                  <p:par>
                                    <p:cTn id="9" presetID="35" presetClass="path" presetSubtype="0" accel="50000" fill="hold" nodeType="clickEffect" p14:presetBounceEnd="34000">
                                      <p:stCondLst>
                                        <p:cond delay="0"/>
                                      </p:stCondLst>
                                      <p:childTnLst>
                                        <p:animMotion origin="layout" path="M 5E-6 1.85185E-6 L -0.16641 1.85185E-6 " pathEditMode="relative" rAng="0" ptsTypes="AA" p14:bounceEnd="34000">
                                          <p:cBhvr>
                                            <p:cTn id="10" dur="1000" fill="hold"/>
                                            <p:tgtEl>
                                              <p:spTgt spid="81"/>
                                            </p:tgtEl>
                                            <p:attrNameLst>
                                              <p:attrName>ppt_x</p:attrName>
                                              <p:attrName>ppt_y</p:attrName>
                                            </p:attrNameLst>
                                          </p:cBhvr>
                                          <p:rCtr x="-8320" y="0"/>
                                        </p:animMotion>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fill="hold" nodeType="clickEffect" p14:presetBounceEnd="34000">
                                      <p:stCondLst>
                                        <p:cond delay="0"/>
                                      </p:stCondLst>
                                      <p:childTnLst>
                                        <p:animMotion origin="layout" path="M 0 4.81481E-6 L 0 0.29143 " pathEditMode="relative" rAng="0" ptsTypes="AA" p14:bounceEnd="34000">
                                          <p:cBhvr>
                                            <p:cTn id="14" dur="1000" fill="hold"/>
                                            <p:tgtEl>
                                              <p:spTgt spid="83"/>
                                            </p:tgtEl>
                                            <p:attrNameLst>
                                              <p:attrName>ppt_x</p:attrName>
                                              <p:attrName>ppt_y</p:attrName>
                                            </p:attrNameLst>
                                          </p:cBhvr>
                                          <p:rCtr x="0" y="14560"/>
                                        </p:animMotion>
                                      </p:childTnLst>
                                    </p:cTn>
                                  </p:par>
                                </p:childTnLst>
                              </p:cTn>
                            </p:par>
                          </p:childTnLst>
                        </p:cTn>
                      </p:par>
                      <p:par>
                        <p:cTn id="15" fill="hold">
                          <p:stCondLst>
                            <p:cond delay="indefinite"/>
                          </p:stCondLst>
                          <p:childTnLst>
                            <p:par>
                              <p:cTn id="16" fill="hold">
                                <p:stCondLst>
                                  <p:cond delay="0"/>
                                </p:stCondLst>
                                <p:childTnLst>
                                  <p:par>
                                    <p:cTn id="17" presetID="64" presetClass="path" presetSubtype="0" accel="50000" fill="hold" nodeType="clickEffect" p14:presetBounceEnd="34000">
                                      <p:stCondLst>
                                        <p:cond delay="0"/>
                                      </p:stCondLst>
                                      <p:childTnLst>
                                        <p:animMotion origin="layout" path="M 1.04167E-6 4.44444E-6 L 1.04167E-6 -0.3095 " pathEditMode="relative" rAng="0" ptsTypes="AA" p14:bounceEnd="34000">
                                          <p:cBhvr>
                                            <p:cTn id="18" dur="1000" fill="hold"/>
                                            <p:tgtEl>
                                              <p:spTgt spid="79"/>
                                            </p:tgtEl>
                                            <p:attrNameLst>
                                              <p:attrName>ppt_x</p:attrName>
                                              <p:attrName>ppt_y</p:attrName>
                                            </p:attrNameLst>
                                          </p:cBhvr>
                                          <p:rCtr x="0" y="-1548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3" presetClass="path" presetSubtype="0" accel="50000" fill="hold" nodeType="clickEffect">
                                      <p:stCondLst>
                                        <p:cond delay="0"/>
                                      </p:stCondLst>
                                      <p:childTnLst>
                                        <p:animMotion origin="layout" path="M -4.16667E-7 3.7037E-6 L 0.16849 3.7037E-6 " pathEditMode="relative" rAng="0" ptsTypes="AA">
                                          <p:cBhvr>
                                            <p:cTn id="6" dur="1000" fill="hold"/>
                                            <p:tgtEl>
                                              <p:spTgt spid="80"/>
                                            </p:tgtEl>
                                            <p:attrNameLst>
                                              <p:attrName>ppt_x</p:attrName>
                                              <p:attrName>ppt_y</p:attrName>
                                            </p:attrNameLst>
                                          </p:cBhvr>
                                          <p:rCtr x="8424" y="0"/>
                                        </p:animMotion>
                                      </p:childTnLst>
                                    </p:cTn>
                                  </p:par>
                                </p:childTnLst>
                              </p:cTn>
                            </p:par>
                          </p:childTnLst>
                        </p:cTn>
                      </p:par>
                      <p:par>
                        <p:cTn id="7" fill="hold">
                          <p:stCondLst>
                            <p:cond delay="indefinite"/>
                          </p:stCondLst>
                          <p:childTnLst>
                            <p:par>
                              <p:cTn id="8" fill="hold">
                                <p:stCondLst>
                                  <p:cond delay="0"/>
                                </p:stCondLst>
                                <p:childTnLst>
                                  <p:par>
                                    <p:cTn id="9" presetID="35" presetClass="path" presetSubtype="0" accel="50000" fill="hold" nodeType="clickEffect">
                                      <p:stCondLst>
                                        <p:cond delay="0"/>
                                      </p:stCondLst>
                                      <p:childTnLst>
                                        <p:animMotion origin="layout" path="M 5E-6 1.85185E-6 L -0.16641 1.85185E-6 " pathEditMode="relative" rAng="0" ptsTypes="AA">
                                          <p:cBhvr>
                                            <p:cTn id="10" dur="1000" fill="hold"/>
                                            <p:tgtEl>
                                              <p:spTgt spid="81"/>
                                            </p:tgtEl>
                                            <p:attrNameLst>
                                              <p:attrName>ppt_x</p:attrName>
                                              <p:attrName>ppt_y</p:attrName>
                                            </p:attrNameLst>
                                          </p:cBhvr>
                                          <p:rCtr x="-8320" y="0"/>
                                        </p:animMotion>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fill="hold" nodeType="clickEffect">
                                      <p:stCondLst>
                                        <p:cond delay="0"/>
                                      </p:stCondLst>
                                      <p:childTnLst>
                                        <p:animMotion origin="layout" path="M 0 4.81481E-6 L 0 0.29143 " pathEditMode="relative" rAng="0" ptsTypes="AA">
                                          <p:cBhvr>
                                            <p:cTn id="14" dur="1000" fill="hold"/>
                                            <p:tgtEl>
                                              <p:spTgt spid="83"/>
                                            </p:tgtEl>
                                            <p:attrNameLst>
                                              <p:attrName>ppt_x</p:attrName>
                                              <p:attrName>ppt_y</p:attrName>
                                            </p:attrNameLst>
                                          </p:cBhvr>
                                          <p:rCtr x="0" y="14560"/>
                                        </p:animMotion>
                                      </p:childTnLst>
                                    </p:cTn>
                                  </p:par>
                                </p:childTnLst>
                              </p:cTn>
                            </p:par>
                          </p:childTnLst>
                        </p:cTn>
                      </p:par>
                      <p:par>
                        <p:cTn id="15" fill="hold">
                          <p:stCondLst>
                            <p:cond delay="indefinite"/>
                          </p:stCondLst>
                          <p:childTnLst>
                            <p:par>
                              <p:cTn id="16" fill="hold">
                                <p:stCondLst>
                                  <p:cond delay="0"/>
                                </p:stCondLst>
                                <p:childTnLst>
                                  <p:par>
                                    <p:cTn id="17" presetID="64" presetClass="path" presetSubtype="0" accel="50000" fill="hold" nodeType="clickEffect">
                                      <p:stCondLst>
                                        <p:cond delay="0"/>
                                      </p:stCondLst>
                                      <p:childTnLst>
                                        <p:animMotion origin="layout" path="M 1.04167E-6 4.44444E-6 L 1.04167E-6 -0.3095 " pathEditMode="relative" rAng="0" ptsTypes="AA">
                                          <p:cBhvr>
                                            <p:cTn id="18" dur="1000" fill="hold"/>
                                            <p:tgtEl>
                                              <p:spTgt spid="79"/>
                                            </p:tgtEl>
                                            <p:attrNameLst>
                                              <p:attrName>ppt_x</p:attrName>
                                              <p:attrName>ppt_y</p:attrName>
                                            </p:attrNameLst>
                                          </p:cBhvr>
                                          <p:rCtr x="0" y="-1548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 name="Rectangle 4"/>
          <p:cNvSpPr/>
          <p:nvPr/>
        </p:nvSpPr>
        <p:spPr>
          <a:xfrm>
            <a:off x="109956" y="6117977"/>
            <a:ext cx="4435150" cy="523220"/>
          </a:xfrm>
          <a:prstGeom prst="rect">
            <a:avLst/>
          </a:prstGeom>
        </p:spPr>
        <p:txBody>
          <a:bodyPr wrap="square">
            <a:spAutoFit/>
          </a:bodyPr>
          <a:lstStyle/>
          <a:p>
            <a:r>
              <a:rPr lang="en-US" sz="1400" dirty="0">
                <a:solidFill>
                  <a:srgbClr val="2F5597"/>
                </a:solidFill>
                <a:latin typeface="Arial Narrow" panose="020B0606020202030204" pitchFamily="34" charset="0"/>
              </a:rPr>
              <a:t>IAB/comScore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Canada, March 2016</a:t>
            </a:r>
          </a:p>
          <a:p>
            <a:r>
              <a:rPr lang="en-US" sz="1400" dirty="0">
                <a:solidFill>
                  <a:srgbClr val="2F5597"/>
                </a:solidFill>
                <a:latin typeface="Arial Narrow" panose="020B0606020202030204" pitchFamily="34" charset="0"/>
              </a:rPr>
              <a:t>IAB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USA, Fall 2016</a:t>
            </a:r>
          </a:p>
        </p:txBody>
      </p:sp>
      <p:grpSp>
        <p:nvGrpSpPr>
          <p:cNvPr id="2" name="Group 1"/>
          <p:cNvGrpSpPr/>
          <p:nvPr/>
        </p:nvGrpSpPr>
        <p:grpSpPr>
          <a:xfrm>
            <a:off x="2849352" y="211608"/>
            <a:ext cx="6514571" cy="6478457"/>
            <a:chOff x="2849352" y="211608"/>
            <a:chExt cx="6514571" cy="6478457"/>
          </a:xfrm>
        </p:grpSpPr>
        <p:grpSp>
          <p:nvGrpSpPr>
            <p:cNvPr id="81" name="Group 80"/>
            <p:cNvGrpSpPr/>
            <p:nvPr/>
          </p:nvGrpSpPr>
          <p:grpSpPr>
            <a:xfrm>
              <a:off x="2849352" y="2666418"/>
              <a:ext cx="2236947" cy="1584375"/>
              <a:chOff x="2752163" y="2666418"/>
              <a:chExt cx="2236947" cy="1584375"/>
            </a:xfrm>
          </p:grpSpPr>
          <p:sp>
            <p:nvSpPr>
              <p:cNvPr id="114" name="Isosceles Triangle 113"/>
              <p:cNvSpPr/>
              <p:nvPr/>
            </p:nvSpPr>
            <p:spPr>
              <a:xfrm rot="16200000">
                <a:off x="4237929"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Oval 94"/>
              <p:cNvSpPr/>
              <p:nvPr/>
            </p:nvSpPr>
            <p:spPr>
              <a:xfrm>
                <a:off x="2752163" y="2666418"/>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DESKTOP</a:t>
                </a:r>
              </a:p>
              <a:p>
                <a:pPr algn="ctr"/>
                <a:r>
                  <a:rPr lang="en-US" sz="2000" b="1" dirty="0">
                    <a:latin typeface="Arial Narrow" panose="020B0606020202030204" pitchFamily="34" charset="0"/>
                  </a:rPr>
                  <a:t>W 2-17</a:t>
                </a:r>
              </a:p>
              <a:p>
                <a:pPr algn="ctr"/>
                <a:r>
                  <a:rPr lang="en-US" sz="3200" b="1" dirty="0">
                    <a:latin typeface="Arial Narrow" panose="020B0606020202030204" pitchFamily="34" charset="0"/>
                  </a:rPr>
                  <a:t>12%</a:t>
                </a:r>
              </a:p>
            </p:txBody>
          </p:sp>
        </p:grpSp>
        <p:grpSp>
          <p:nvGrpSpPr>
            <p:cNvPr id="83" name="Group 82"/>
            <p:cNvGrpSpPr/>
            <p:nvPr/>
          </p:nvGrpSpPr>
          <p:grpSpPr>
            <a:xfrm>
              <a:off x="5303812" y="4410152"/>
              <a:ext cx="1584375" cy="2279913"/>
              <a:chOff x="5303812" y="4522358"/>
              <a:chExt cx="1584375" cy="2279913"/>
            </a:xfrm>
          </p:grpSpPr>
          <p:sp>
            <p:nvSpPr>
              <p:cNvPr id="110" name="Isosceles Triangle 109"/>
              <p:cNvSpPr/>
              <p:nvPr/>
            </p:nvSpPr>
            <p:spPr>
              <a:xfrm rot="10800000">
                <a:off x="5684218" y="4522358"/>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p:cNvSpPr/>
              <p:nvPr/>
            </p:nvSpPr>
            <p:spPr>
              <a:xfrm>
                <a:off x="5303812" y="5217896"/>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MOBILE</a:t>
                </a:r>
              </a:p>
              <a:p>
                <a:pPr algn="ctr"/>
                <a:r>
                  <a:rPr lang="en-US" b="1" dirty="0">
                    <a:latin typeface="Arial Narrow" panose="020B0606020202030204" pitchFamily="34" charset="0"/>
                  </a:rPr>
                  <a:t>Canada</a:t>
                </a:r>
              </a:p>
              <a:p>
                <a:pPr algn="ctr"/>
                <a:r>
                  <a:rPr lang="en-US" b="1" dirty="0">
                    <a:latin typeface="Arial Narrow" panose="020B0606020202030204" pitchFamily="34" charset="0"/>
                  </a:rPr>
                  <a:t>AP 2+</a:t>
                </a:r>
              </a:p>
              <a:p>
                <a:pPr algn="ctr"/>
                <a:r>
                  <a:rPr lang="en-US" sz="3200" b="1" dirty="0">
                    <a:latin typeface="Arial Narrow" panose="020B0606020202030204" pitchFamily="34" charset="0"/>
                  </a:rPr>
                  <a:t>6%</a:t>
                </a:r>
              </a:p>
            </p:txBody>
          </p:sp>
        </p:grpSp>
        <p:grpSp>
          <p:nvGrpSpPr>
            <p:cNvPr id="79" name="Group 78"/>
            <p:cNvGrpSpPr/>
            <p:nvPr/>
          </p:nvGrpSpPr>
          <p:grpSpPr>
            <a:xfrm>
              <a:off x="5295443" y="211608"/>
              <a:ext cx="1584375" cy="2269089"/>
              <a:chOff x="5295443" y="101494"/>
              <a:chExt cx="1584375" cy="2269089"/>
            </a:xfrm>
          </p:grpSpPr>
          <p:sp>
            <p:nvSpPr>
              <p:cNvPr id="108" name="Isosceles Triangle 107"/>
              <p:cNvSpPr/>
              <p:nvPr/>
            </p:nvSpPr>
            <p:spPr>
              <a:xfrm>
                <a:off x="5684218" y="1675045"/>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p:cNvSpPr/>
              <p:nvPr/>
            </p:nvSpPr>
            <p:spPr>
              <a:xfrm>
                <a:off x="5295443" y="101494"/>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MOBILE</a:t>
                </a:r>
              </a:p>
              <a:p>
                <a:pPr algn="ctr"/>
                <a:r>
                  <a:rPr lang="en-US" b="1" dirty="0">
                    <a:latin typeface="Arial Narrow" panose="020B0606020202030204" pitchFamily="34" charset="0"/>
                  </a:rPr>
                  <a:t>USA</a:t>
                </a:r>
              </a:p>
              <a:p>
                <a:pPr algn="ctr"/>
                <a:r>
                  <a:rPr lang="en-US" b="1" dirty="0">
                    <a:latin typeface="Arial Narrow" panose="020B0606020202030204" pitchFamily="34" charset="0"/>
                  </a:rPr>
                  <a:t>AP 2+</a:t>
                </a:r>
              </a:p>
              <a:p>
                <a:pPr algn="ctr"/>
                <a:r>
                  <a:rPr lang="en-US" sz="3200" b="1" dirty="0">
                    <a:latin typeface="Arial Narrow" panose="020B0606020202030204" pitchFamily="34" charset="0"/>
                  </a:rPr>
                  <a:t>15%</a:t>
                </a:r>
              </a:p>
            </p:txBody>
          </p:sp>
        </p:grpSp>
        <p:grpSp>
          <p:nvGrpSpPr>
            <p:cNvPr id="80" name="Group 79"/>
            <p:cNvGrpSpPr/>
            <p:nvPr/>
          </p:nvGrpSpPr>
          <p:grpSpPr>
            <a:xfrm>
              <a:off x="7084010" y="2654495"/>
              <a:ext cx="2279913" cy="1584375"/>
              <a:chOff x="7159924" y="2654495"/>
              <a:chExt cx="2279913" cy="1584375"/>
            </a:xfrm>
          </p:grpSpPr>
          <p:sp>
            <p:nvSpPr>
              <p:cNvPr id="70" name="Isosceles Triangle 69"/>
              <p:cNvSpPr/>
              <p:nvPr/>
            </p:nvSpPr>
            <p:spPr>
              <a:xfrm rot="5400000">
                <a:off x="7104281"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p:cNvSpPr/>
              <p:nvPr/>
            </p:nvSpPr>
            <p:spPr>
              <a:xfrm>
                <a:off x="7855462" y="2654495"/>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DESKTOP</a:t>
                </a:r>
              </a:p>
              <a:p>
                <a:pPr algn="ctr"/>
                <a:r>
                  <a:rPr lang="en-US" b="1" dirty="0">
                    <a:latin typeface="Arial Narrow" panose="020B0606020202030204" pitchFamily="34" charset="0"/>
                  </a:rPr>
                  <a:t>M 18-34</a:t>
                </a:r>
              </a:p>
              <a:p>
                <a:pPr algn="ctr"/>
                <a:r>
                  <a:rPr lang="en-US" sz="3200" b="1" dirty="0">
                    <a:latin typeface="Arial Narrow" panose="020B0606020202030204" pitchFamily="34" charset="0"/>
                  </a:rPr>
                  <a:t>28%</a:t>
                </a:r>
              </a:p>
            </p:txBody>
          </p:sp>
        </p:grpSp>
        <p:sp>
          <p:nvSpPr>
            <p:cNvPr id="18" name="Oval 17"/>
            <p:cNvSpPr/>
            <p:nvPr/>
          </p:nvSpPr>
          <p:spPr>
            <a:xfrm>
              <a:off x="4873507" y="2236113"/>
              <a:ext cx="2444986" cy="2444986"/>
            </a:xfrm>
            <a:prstGeom prst="ellipse">
              <a:avLst/>
            </a:prstGeom>
            <a:solidFill>
              <a:schemeClr val="accent5">
                <a:lumMod val="75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Arial Narrow" panose="020B0606020202030204" pitchFamily="34" charset="0"/>
                </a:rPr>
                <a:t>DESKTOP</a:t>
              </a:r>
            </a:p>
            <a:p>
              <a:pPr algn="ctr"/>
              <a:r>
                <a:rPr lang="en-US" sz="2000" b="1" dirty="0">
                  <a:latin typeface="Arial Narrow" panose="020B0606020202030204" pitchFamily="34" charset="0"/>
                </a:rPr>
                <a:t>AP 2+  </a:t>
              </a:r>
            </a:p>
            <a:p>
              <a:pPr algn="ctr"/>
              <a:r>
                <a:rPr lang="en-US" sz="4000" b="1" dirty="0">
                  <a:latin typeface="Arial Narrow" panose="020B0606020202030204" pitchFamily="34" charset="0"/>
                </a:rPr>
                <a:t>17%</a:t>
              </a:r>
              <a:endParaRPr lang="en-US" sz="4400" b="1" dirty="0">
                <a:latin typeface="Arial Narrow" panose="020B0606020202030204" pitchFamily="34" charset="0"/>
              </a:endParaRPr>
            </a:p>
          </p:txBody>
        </p:sp>
      </p:grpSp>
      <p:grpSp>
        <p:nvGrpSpPr>
          <p:cNvPr id="20" name="Group 19"/>
          <p:cNvGrpSpPr/>
          <p:nvPr/>
        </p:nvGrpSpPr>
        <p:grpSpPr>
          <a:xfrm>
            <a:off x="891252" y="656630"/>
            <a:ext cx="4319340" cy="4779859"/>
            <a:chOff x="891252" y="656630"/>
            <a:chExt cx="4319340" cy="4779859"/>
          </a:xfrm>
        </p:grpSpPr>
        <p:grpSp>
          <p:nvGrpSpPr>
            <p:cNvPr id="21" name="Group 20"/>
            <p:cNvGrpSpPr/>
            <p:nvPr/>
          </p:nvGrpSpPr>
          <p:grpSpPr>
            <a:xfrm>
              <a:off x="891252" y="1141093"/>
              <a:ext cx="4319340" cy="4295396"/>
              <a:chOff x="2849352" y="211608"/>
              <a:chExt cx="6514571" cy="6478457"/>
            </a:xfrm>
          </p:grpSpPr>
          <p:grpSp>
            <p:nvGrpSpPr>
              <p:cNvPr id="23" name="Group 22"/>
              <p:cNvGrpSpPr/>
              <p:nvPr/>
            </p:nvGrpSpPr>
            <p:grpSpPr>
              <a:xfrm>
                <a:off x="2849352" y="2666418"/>
                <a:ext cx="2236947" cy="1584375"/>
                <a:chOff x="2752163" y="2666418"/>
                <a:chExt cx="2236947" cy="1584375"/>
              </a:xfrm>
            </p:grpSpPr>
            <p:sp>
              <p:nvSpPr>
                <p:cNvPr id="34" name="Isosceles Triangle 33"/>
                <p:cNvSpPr/>
                <p:nvPr/>
              </p:nvSpPr>
              <p:spPr>
                <a:xfrm rot="16200000">
                  <a:off x="4237929"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p:cNvSpPr/>
                <p:nvPr/>
              </p:nvSpPr>
              <p:spPr>
                <a:xfrm>
                  <a:off x="2752163" y="2666418"/>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DESKTOP</a:t>
                  </a:r>
                </a:p>
                <a:p>
                  <a:pPr algn="ctr"/>
                  <a:r>
                    <a:rPr lang="en-US" sz="1200" b="1" dirty="0">
                      <a:latin typeface="Arial Narrow" panose="020B0606020202030204" pitchFamily="34" charset="0"/>
                    </a:rPr>
                    <a:t>W 2-17</a:t>
                  </a:r>
                </a:p>
                <a:p>
                  <a:pPr algn="ctr"/>
                  <a:r>
                    <a:rPr lang="en-US" b="1" dirty="0">
                      <a:latin typeface="Arial Narrow" panose="020B0606020202030204" pitchFamily="34" charset="0"/>
                    </a:rPr>
                    <a:t>12%</a:t>
                  </a:r>
                </a:p>
              </p:txBody>
            </p:sp>
          </p:grpSp>
          <p:grpSp>
            <p:nvGrpSpPr>
              <p:cNvPr id="24" name="Group 23"/>
              <p:cNvGrpSpPr/>
              <p:nvPr/>
            </p:nvGrpSpPr>
            <p:grpSpPr>
              <a:xfrm>
                <a:off x="5303812" y="4410152"/>
                <a:ext cx="1584375" cy="2279913"/>
                <a:chOff x="5303812" y="4522358"/>
                <a:chExt cx="1584375" cy="2279913"/>
              </a:xfrm>
            </p:grpSpPr>
            <p:sp>
              <p:nvSpPr>
                <p:cNvPr id="32" name="Isosceles Triangle 31"/>
                <p:cNvSpPr/>
                <p:nvPr/>
              </p:nvSpPr>
              <p:spPr>
                <a:xfrm rot="10800000">
                  <a:off x="5684218" y="4522358"/>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p:cNvSpPr/>
                <p:nvPr/>
              </p:nvSpPr>
              <p:spPr>
                <a:xfrm>
                  <a:off x="5303812" y="5217896"/>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Arial Narrow" panose="020B0606020202030204" pitchFamily="34" charset="0"/>
                    </a:rPr>
                    <a:t>MOBILE</a:t>
                  </a:r>
                </a:p>
                <a:p>
                  <a:pPr algn="ctr"/>
                  <a:r>
                    <a:rPr lang="en-US" sz="1400" b="1" dirty="0">
                      <a:latin typeface="Arial Narrow" panose="020B0606020202030204" pitchFamily="34" charset="0"/>
                    </a:rPr>
                    <a:t>Canada</a:t>
                  </a:r>
                  <a:endParaRPr lang="en-US" b="1" dirty="0">
                    <a:latin typeface="Arial Narrow" panose="020B0606020202030204" pitchFamily="34" charset="0"/>
                  </a:endParaRPr>
                </a:p>
                <a:p>
                  <a:pPr algn="ctr"/>
                  <a:r>
                    <a:rPr lang="en-US" sz="1200" b="1" dirty="0">
                      <a:latin typeface="Arial Narrow" panose="020B0606020202030204" pitchFamily="34" charset="0"/>
                    </a:rPr>
                    <a:t>AP 2+</a:t>
                  </a:r>
                </a:p>
                <a:p>
                  <a:pPr algn="ctr"/>
                  <a:r>
                    <a:rPr lang="en-US" sz="2000" b="1" dirty="0">
                      <a:latin typeface="Arial Narrow" panose="020B0606020202030204" pitchFamily="34" charset="0"/>
                    </a:rPr>
                    <a:t>6%</a:t>
                  </a:r>
                </a:p>
              </p:txBody>
            </p:sp>
          </p:grpSp>
          <p:grpSp>
            <p:nvGrpSpPr>
              <p:cNvPr id="25" name="Group 24"/>
              <p:cNvGrpSpPr/>
              <p:nvPr/>
            </p:nvGrpSpPr>
            <p:grpSpPr>
              <a:xfrm>
                <a:off x="5295443" y="211608"/>
                <a:ext cx="1584375" cy="2269089"/>
                <a:chOff x="5295443" y="101494"/>
                <a:chExt cx="1584375" cy="2269089"/>
              </a:xfrm>
            </p:grpSpPr>
            <p:sp>
              <p:nvSpPr>
                <p:cNvPr id="30" name="Isosceles Triangle 29"/>
                <p:cNvSpPr/>
                <p:nvPr/>
              </p:nvSpPr>
              <p:spPr>
                <a:xfrm>
                  <a:off x="5684218" y="1675045"/>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p:cNvSpPr/>
                <p:nvPr/>
              </p:nvSpPr>
              <p:spPr>
                <a:xfrm>
                  <a:off x="5295443" y="101494"/>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MOBILE</a:t>
                  </a:r>
                </a:p>
                <a:p>
                  <a:pPr algn="ctr"/>
                  <a:r>
                    <a:rPr lang="en-US" sz="1100" b="1" dirty="0">
                      <a:latin typeface="Arial Narrow" panose="020B0606020202030204" pitchFamily="34" charset="0"/>
                    </a:rPr>
                    <a:t>USA</a:t>
                  </a:r>
                </a:p>
                <a:p>
                  <a:pPr algn="ctr"/>
                  <a:r>
                    <a:rPr lang="en-US" sz="1100" b="1" dirty="0">
                      <a:latin typeface="Arial Narrow" panose="020B0606020202030204" pitchFamily="34" charset="0"/>
                    </a:rPr>
                    <a:t>AP 2+</a:t>
                  </a:r>
                </a:p>
                <a:p>
                  <a:pPr algn="ctr"/>
                  <a:r>
                    <a:rPr lang="en-US" b="1" dirty="0">
                      <a:latin typeface="Arial Narrow" panose="020B0606020202030204" pitchFamily="34" charset="0"/>
                    </a:rPr>
                    <a:t>15%</a:t>
                  </a:r>
                </a:p>
              </p:txBody>
            </p:sp>
          </p:grpSp>
          <p:grpSp>
            <p:nvGrpSpPr>
              <p:cNvPr id="26" name="Group 25"/>
              <p:cNvGrpSpPr/>
              <p:nvPr/>
            </p:nvGrpSpPr>
            <p:grpSpPr>
              <a:xfrm>
                <a:off x="7084010" y="2654495"/>
                <a:ext cx="2279913" cy="1584375"/>
                <a:chOff x="7159924" y="2654495"/>
                <a:chExt cx="2279913" cy="1584375"/>
              </a:xfrm>
            </p:grpSpPr>
            <p:sp>
              <p:nvSpPr>
                <p:cNvPr id="28" name="Isosceles Triangle 27"/>
                <p:cNvSpPr/>
                <p:nvPr/>
              </p:nvSpPr>
              <p:spPr>
                <a:xfrm rot="5400000">
                  <a:off x="7104281"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p:cNvSpPr/>
                <p:nvPr/>
              </p:nvSpPr>
              <p:spPr>
                <a:xfrm>
                  <a:off x="7855462" y="2654495"/>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DESKTOP</a:t>
                  </a:r>
                </a:p>
                <a:p>
                  <a:pPr algn="ctr"/>
                  <a:r>
                    <a:rPr lang="en-US" sz="1200" b="1" dirty="0">
                      <a:latin typeface="Arial Narrow" panose="020B0606020202030204" pitchFamily="34" charset="0"/>
                    </a:rPr>
                    <a:t>M 18-34</a:t>
                  </a:r>
                </a:p>
                <a:p>
                  <a:pPr algn="ctr"/>
                  <a:r>
                    <a:rPr lang="en-US" b="1" dirty="0">
                      <a:latin typeface="Arial Narrow" panose="020B0606020202030204" pitchFamily="34" charset="0"/>
                    </a:rPr>
                    <a:t>28%</a:t>
                  </a:r>
                </a:p>
              </p:txBody>
            </p:sp>
          </p:grpSp>
          <p:sp>
            <p:nvSpPr>
              <p:cNvPr id="27" name="Oval 26"/>
              <p:cNvSpPr/>
              <p:nvPr/>
            </p:nvSpPr>
            <p:spPr>
              <a:xfrm>
                <a:off x="4873507" y="2236113"/>
                <a:ext cx="2444986" cy="2444986"/>
              </a:xfrm>
              <a:prstGeom prst="ellipse">
                <a:avLst/>
              </a:prstGeom>
              <a:solidFill>
                <a:schemeClr val="accent5">
                  <a:lumMod val="75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latin typeface="Arial Narrow" panose="020B0606020202030204" pitchFamily="34" charset="0"/>
                  </a:rPr>
                  <a:t>DESKTOP</a:t>
                </a:r>
              </a:p>
              <a:p>
                <a:pPr algn="ctr"/>
                <a:r>
                  <a:rPr lang="en-US" sz="1600" b="1" dirty="0">
                    <a:latin typeface="Arial Narrow" panose="020B0606020202030204" pitchFamily="34" charset="0"/>
                  </a:rPr>
                  <a:t>AP 2+  </a:t>
                </a:r>
              </a:p>
              <a:p>
                <a:pPr algn="ctr"/>
                <a:r>
                  <a:rPr lang="en-US" sz="3200" b="1" dirty="0">
                    <a:latin typeface="Arial Narrow" panose="020B0606020202030204" pitchFamily="34" charset="0"/>
                  </a:rPr>
                  <a:t>17%</a:t>
                </a:r>
                <a:endParaRPr lang="en-US" sz="3600" b="1" dirty="0">
                  <a:latin typeface="Arial Narrow" panose="020B0606020202030204" pitchFamily="34" charset="0"/>
                </a:endParaRPr>
              </a:p>
            </p:txBody>
          </p:sp>
        </p:grpSp>
        <p:sp>
          <p:nvSpPr>
            <p:cNvPr id="22" name="Rectangle 21"/>
            <p:cNvSpPr/>
            <p:nvPr/>
          </p:nvSpPr>
          <p:spPr>
            <a:xfrm>
              <a:off x="1972216" y="656630"/>
              <a:ext cx="2118198" cy="338554"/>
            </a:xfrm>
            <a:prstGeom prst="rect">
              <a:avLst/>
            </a:prstGeom>
          </p:spPr>
          <p:txBody>
            <a:bodyPr wrap="square">
              <a:spAutoFit/>
            </a:bodyPr>
            <a:lstStyle/>
            <a:p>
              <a:pPr algn="ctr"/>
              <a:r>
                <a:rPr lang="en-US" sz="1600" b="1" dirty="0">
                  <a:solidFill>
                    <a:srgbClr val="2F5597"/>
                  </a:solidFill>
                  <a:latin typeface="Arial Narrow" panose="020B0606020202030204" pitchFamily="34" charset="0"/>
                </a:rPr>
                <a:t>TOTAL CANADA</a:t>
              </a:r>
            </a:p>
          </p:txBody>
        </p:sp>
      </p:grpSp>
    </p:spTree>
    <p:extLst>
      <p:ext uri="{BB962C8B-B14F-4D97-AF65-F5344CB8AC3E}">
        <p14:creationId xmlns:p14="http://schemas.microsoft.com/office/powerpoint/2010/main" val="12212313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2"/>
                                        </p:tgtEl>
                                      </p:cBhvr>
                                    </p:animEffect>
                                    <p:set>
                                      <p:cBhvr>
                                        <p:cTn id="7" dur="1" fill="hold">
                                          <p:stCondLst>
                                            <p:cond delay="999"/>
                                          </p:stCondLst>
                                        </p:cTn>
                                        <p:tgtEl>
                                          <p:spTgt spid="2"/>
                                        </p:tgtEl>
                                        <p:attrNameLst>
                                          <p:attrName>style.visibility</p:attrName>
                                        </p:attrNameLst>
                                      </p:cBhvr>
                                      <p:to>
                                        <p:strVal val="hidden"/>
                                      </p:to>
                                    </p:se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0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94492" y="2321073"/>
            <a:ext cx="10270866" cy="1205771"/>
            <a:chOff x="394492" y="2237943"/>
            <a:chExt cx="10270866" cy="1205771"/>
          </a:xfrm>
        </p:grpSpPr>
        <p:grpSp>
          <p:nvGrpSpPr>
            <p:cNvPr id="272" name="Group 271"/>
            <p:cNvGrpSpPr/>
            <p:nvPr/>
          </p:nvGrpSpPr>
          <p:grpSpPr>
            <a:xfrm>
              <a:off x="754987" y="2237943"/>
              <a:ext cx="9910371" cy="1205771"/>
              <a:chOff x="-11669486" y="-1545133"/>
              <a:chExt cx="2993572" cy="4438942"/>
            </a:xfrm>
          </p:grpSpPr>
          <p:cxnSp>
            <p:nvCxnSpPr>
              <p:cNvPr id="274" name="Straight Connector 273"/>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299" name="TextBox 29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00" name="TextBox 29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134" name="Isosceles Triangle 133"/>
          <p:cNvSpPr/>
          <p:nvPr/>
        </p:nvSpPr>
        <p:spPr>
          <a:xfrm>
            <a:off x="785108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sp>
        <p:nvSpPr>
          <p:cNvPr id="242" name="TextBox 241"/>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44" name="TextBox 243"/>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45" name="Picture 244"/>
          <p:cNvPicPr>
            <a:picLocks noChangeAspect="1"/>
          </p:cNvPicPr>
          <p:nvPr/>
        </p:nvPicPr>
        <p:blipFill>
          <a:blip r:embed="rId2"/>
          <a:stretch>
            <a:fillRect/>
          </a:stretch>
        </p:blipFill>
        <p:spPr>
          <a:xfrm>
            <a:off x="19250" y="0"/>
            <a:ext cx="1690410" cy="390930"/>
          </a:xfrm>
          <a:prstGeom prst="rect">
            <a:avLst/>
          </a:prstGeom>
        </p:spPr>
      </p:pic>
      <p:sp>
        <p:nvSpPr>
          <p:cNvPr id="24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7" name="Group 16"/>
          <p:cNvGrpSpPr/>
          <p:nvPr/>
        </p:nvGrpSpPr>
        <p:grpSpPr>
          <a:xfrm>
            <a:off x="6617713" y="12684"/>
            <a:ext cx="2859475" cy="2744181"/>
            <a:chOff x="6617713" y="12684"/>
            <a:chExt cx="2859475" cy="2744181"/>
          </a:xfrm>
        </p:grpSpPr>
        <p:cxnSp>
          <p:nvCxnSpPr>
            <p:cNvPr id="284" name="Straight Connector 283"/>
            <p:cNvCxnSpPr/>
            <p:nvPr/>
          </p:nvCxnSpPr>
          <p:spPr>
            <a:xfrm>
              <a:off x="8007898" y="2024345"/>
              <a:ext cx="7725" cy="73252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6617713" y="12684"/>
              <a:ext cx="2859475" cy="2003390"/>
              <a:chOff x="4948980" y="-69165"/>
              <a:chExt cx="2859475" cy="2003390"/>
            </a:xfrm>
          </p:grpSpPr>
          <p:grpSp>
            <p:nvGrpSpPr>
              <p:cNvPr id="286" name="Group 285"/>
              <p:cNvGrpSpPr/>
              <p:nvPr/>
            </p:nvGrpSpPr>
            <p:grpSpPr>
              <a:xfrm rot="20992221">
                <a:off x="4948980" y="-69165"/>
                <a:ext cx="2397490" cy="1986339"/>
                <a:chOff x="6296627" y="1378368"/>
                <a:chExt cx="2519022" cy="1650539"/>
              </a:xfrm>
            </p:grpSpPr>
            <p:pic>
              <p:nvPicPr>
                <p:cNvPr id="289" name="Picture 288"/>
                <p:cNvPicPr>
                  <a:picLocks noChangeAspect="1"/>
                </p:cNvPicPr>
                <p:nvPr/>
              </p:nvPicPr>
              <p:blipFill rotWithShape="1">
                <a:blip r:embed="rId3"/>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90" name="Rectangle 289"/>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7" name="TextBox 286"/>
              <p:cNvSpPr txBox="1"/>
              <p:nvPr/>
            </p:nvSpPr>
            <p:spPr>
              <a:xfrm rot="20992221">
                <a:off x="4956623" y="1649406"/>
                <a:ext cx="2851832" cy="284819"/>
              </a:xfrm>
              <a:prstGeom prst="rect">
                <a:avLst/>
              </a:prstGeom>
              <a:noFill/>
            </p:spPr>
            <p:txBody>
              <a:bodyPr wrap="square" rtlCol="0">
                <a:spAutoFit/>
              </a:bodyPr>
              <a:lstStyle/>
              <a:p>
                <a:pPr algn="ctr"/>
                <a:r>
                  <a:rPr lang="en-US" sz="1200" i="1" dirty="0">
                    <a:solidFill>
                      <a:srgbClr val="0070C0"/>
                    </a:solidFill>
                  </a:rPr>
                  <a:t>Cares about the people way up north.</a:t>
                </a:r>
              </a:p>
            </p:txBody>
          </p:sp>
          <p:pic>
            <p:nvPicPr>
              <p:cNvPr id="288" name="Picture 287"/>
              <p:cNvPicPr>
                <a:picLocks noChangeAspect="1"/>
              </p:cNvPicPr>
              <p:nvPr/>
            </p:nvPicPr>
            <p:blipFill rotWithShape="1">
              <a:blip r:embed="rId4">
                <a:extLst>
                  <a:ext uri="{BEBA8EAE-BF5A-486C-A8C5-ECC9F3942E4B}">
                    <a14:imgProps xmlns:a14="http://schemas.microsoft.com/office/drawing/2010/main">
                      <a14:imgLayer r:embed="rId5">
                        <a14:imgEffect>
                          <a14:brightnessContrast bright="20000" contrast="20000"/>
                        </a14:imgEffect>
                      </a14:imgLayer>
                    </a14:imgProps>
                  </a:ext>
                </a:extLst>
              </a:blip>
              <a:srcRect l="9142" t="7333" r="31811" b="7943"/>
              <a:stretch/>
            </p:blipFill>
            <p:spPr>
              <a:xfrm rot="20992221">
                <a:off x="5214205" y="-10559"/>
                <a:ext cx="1867040" cy="1674312"/>
              </a:xfrm>
              <a:prstGeom prst="rect">
                <a:avLst/>
              </a:prstGeom>
            </p:spPr>
          </p:pic>
        </p:grpSp>
      </p:grpSp>
      <p:sp>
        <p:nvSpPr>
          <p:cNvPr id="18" name="Freeform 17"/>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290"/>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Freeform 291"/>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Freeform 292"/>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Freeform 29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Freeform 29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295"/>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296"/>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297"/>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TextBox 225"/>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29506646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5E-6 -3.33333E-6 L 0.00873 -3.33333E-6 " pathEditMode="relative" rAng="0" ptsTypes="AA" p14:bounceEnd="46000">
                                          <p:cBhvr>
                                            <p:cTn id="6" dur="1000" fill="hold"/>
                                            <p:tgtEl>
                                              <p:spTgt spid="134"/>
                                            </p:tgtEl>
                                            <p:attrNameLst>
                                              <p:attrName>ppt_x</p:attrName>
                                              <p:attrName>ppt_y</p:attrName>
                                            </p:attrNameLst>
                                          </p:cBhvr>
                                          <p:rCtr x="430" y="0"/>
                                        </p:animMotion>
                                      </p:childTnLst>
                                    </p:cTn>
                                  </p:par>
                                  <p:par>
                                    <p:cTn id="7" presetID="22" presetClass="entr" presetSubtype="4" fill="hold" nodeType="withEffect">
                                      <p:stCondLst>
                                        <p:cond delay="0"/>
                                      </p:stCondLst>
                                      <p:childTnLst>
                                        <p:set>
                                          <p:cBhvr>
                                            <p:cTn id="8" dur="1" fill="hold">
                                              <p:stCondLst>
                                                <p:cond delay="0"/>
                                              </p:stCondLst>
                                            </p:cTn>
                                            <p:tgtEl>
                                              <p:spTgt spid="235"/>
                                            </p:tgtEl>
                                            <p:attrNameLst>
                                              <p:attrName>style.visibility</p:attrName>
                                            </p:attrNameLst>
                                          </p:cBhvr>
                                          <p:to>
                                            <p:strVal val="visible"/>
                                          </p:to>
                                        </p:set>
                                        <p:animEffect transition="in" filter="wipe(down)">
                                          <p:cBhvr>
                                            <p:cTn id="9" dur="1000"/>
                                            <p:tgtEl>
                                              <p:spTgt spid="235"/>
                                            </p:tgtEl>
                                          </p:cBhvr>
                                        </p:animEffect>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left)">
                                          <p:cBhvr>
                                            <p:cTn id="13" dur="1000"/>
                                            <p:tgtEl>
                                              <p:spTgt spid="18"/>
                                            </p:tgtEl>
                                          </p:cBhvr>
                                        </p:animEffect>
                                      </p:childTnLst>
                                    </p:cTn>
                                  </p:par>
                                  <p:par>
                                    <p:cTn id="14" presetID="22" presetClass="entr" presetSubtype="1" fill="hold" nodeType="withEffect">
                                      <p:stCondLst>
                                        <p:cond delay="1000"/>
                                      </p:stCondLst>
                                      <p:childTnLst>
                                        <p:set>
                                          <p:cBhvr>
                                            <p:cTn id="15" dur="1" fill="hold">
                                              <p:stCondLst>
                                                <p:cond delay="0"/>
                                              </p:stCondLst>
                                            </p:cTn>
                                            <p:tgtEl>
                                              <p:spTgt spid="17"/>
                                            </p:tgtEl>
                                            <p:attrNameLst>
                                              <p:attrName>style.visibility</p:attrName>
                                            </p:attrNameLst>
                                          </p:cBhvr>
                                          <p:to>
                                            <p:strVal val="visible"/>
                                          </p:to>
                                        </p:set>
                                        <p:animEffect transition="in" filter="wipe(up)">
                                          <p:cBhvr>
                                            <p:cTn id="16"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5E-6 -3.33333E-6 L 0.00873 -3.33333E-6 " pathEditMode="relative" rAng="0" ptsTypes="AA">
                                          <p:cBhvr>
                                            <p:cTn id="6" dur="1000" fill="hold"/>
                                            <p:tgtEl>
                                              <p:spTgt spid="134"/>
                                            </p:tgtEl>
                                            <p:attrNameLst>
                                              <p:attrName>ppt_x</p:attrName>
                                              <p:attrName>ppt_y</p:attrName>
                                            </p:attrNameLst>
                                          </p:cBhvr>
                                          <p:rCtr x="430" y="0"/>
                                        </p:animMotion>
                                      </p:childTnLst>
                                    </p:cTn>
                                  </p:par>
                                  <p:par>
                                    <p:cTn id="7" presetID="22" presetClass="entr" presetSubtype="4" fill="hold" nodeType="withEffect">
                                      <p:stCondLst>
                                        <p:cond delay="0"/>
                                      </p:stCondLst>
                                      <p:childTnLst>
                                        <p:set>
                                          <p:cBhvr>
                                            <p:cTn id="8" dur="1" fill="hold">
                                              <p:stCondLst>
                                                <p:cond delay="0"/>
                                              </p:stCondLst>
                                            </p:cTn>
                                            <p:tgtEl>
                                              <p:spTgt spid="235"/>
                                            </p:tgtEl>
                                            <p:attrNameLst>
                                              <p:attrName>style.visibility</p:attrName>
                                            </p:attrNameLst>
                                          </p:cBhvr>
                                          <p:to>
                                            <p:strVal val="visible"/>
                                          </p:to>
                                        </p:set>
                                        <p:animEffect transition="in" filter="wipe(down)">
                                          <p:cBhvr>
                                            <p:cTn id="9" dur="1000"/>
                                            <p:tgtEl>
                                              <p:spTgt spid="235"/>
                                            </p:tgtEl>
                                          </p:cBhvr>
                                        </p:animEffect>
                                      </p:childTnLst>
                                    </p:cTn>
                                  </p:par>
                                </p:childTnLst>
                              </p:cTn>
                            </p:par>
                            <p:par>
                              <p:cTn id="10" fill="hold">
                                <p:stCondLst>
                                  <p:cond delay="1000"/>
                                </p:stCondLst>
                                <p:childTnLst>
                                  <p:par>
                                    <p:cTn id="11" presetID="22" presetClass="entr" presetSubtype="8" fill="hold" grpId="0" nodeType="after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wipe(left)">
                                          <p:cBhvr>
                                            <p:cTn id="13" dur="1000"/>
                                            <p:tgtEl>
                                              <p:spTgt spid="18"/>
                                            </p:tgtEl>
                                          </p:cBhvr>
                                        </p:animEffect>
                                      </p:childTnLst>
                                    </p:cTn>
                                  </p:par>
                                  <p:par>
                                    <p:cTn id="14" presetID="22" presetClass="entr" presetSubtype="1" fill="hold" nodeType="withEffect">
                                      <p:stCondLst>
                                        <p:cond delay="1000"/>
                                      </p:stCondLst>
                                      <p:childTnLst>
                                        <p:set>
                                          <p:cBhvr>
                                            <p:cTn id="15" dur="1" fill="hold">
                                              <p:stCondLst>
                                                <p:cond delay="0"/>
                                              </p:stCondLst>
                                            </p:cTn>
                                            <p:tgtEl>
                                              <p:spTgt spid="17"/>
                                            </p:tgtEl>
                                            <p:attrNameLst>
                                              <p:attrName>style.visibility</p:attrName>
                                            </p:attrNameLst>
                                          </p:cBhvr>
                                          <p:to>
                                            <p:strVal val="visible"/>
                                          </p:to>
                                        </p:set>
                                        <p:animEffect transition="in" filter="wipe(up)">
                                          <p:cBhvr>
                                            <p:cTn id="16"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 name="Rectangle 4"/>
          <p:cNvSpPr/>
          <p:nvPr/>
        </p:nvSpPr>
        <p:spPr>
          <a:xfrm>
            <a:off x="109956" y="6117977"/>
            <a:ext cx="4435150" cy="523220"/>
          </a:xfrm>
          <a:prstGeom prst="rect">
            <a:avLst/>
          </a:prstGeom>
        </p:spPr>
        <p:txBody>
          <a:bodyPr wrap="square">
            <a:spAutoFit/>
          </a:bodyPr>
          <a:lstStyle/>
          <a:p>
            <a:r>
              <a:rPr lang="en-US" sz="1400" dirty="0">
                <a:solidFill>
                  <a:srgbClr val="2F5597"/>
                </a:solidFill>
                <a:latin typeface="Arial Narrow" panose="020B0606020202030204" pitchFamily="34" charset="0"/>
              </a:rPr>
              <a:t>IAB/comScore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Canada, March 2016</a:t>
            </a:r>
          </a:p>
          <a:p>
            <a:r>
              <a:rPr lang="en-US" sz="1400" dirty="0">
                <a:solidFill>
                  <a:srgbClr val="2F5597"/>
                </a:solidFill>
                <a:latin typeface="Arial Narrow" panose="020B0606020202030204" pitchFamily="34" charset="0"/>
              </a:rPr>
              <a:t>IAB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USA, Fall 2016</a:t>
            </a:r>
          </a:p>
        </p:txBody>
      </p:sp>
      <p:grpSp>
        <p:nvGrpSpPr>
          <p:cNvPr id="3" name="Group 2"/>
          <p:cNvGrpSpPr/>
          <p:nvPr/>
        </p:nvGrpSpPr>
        <p:grpSpPr>
          <a:xfrm>
            <a:off x="891252" y="656630"/>
            <a:ext cx="4319340" cy="4779859"/>
            <a:chOff x="891252" y="656630"/>
            <a:chExt cx="4319340" cy="4779859"/>
          </a:xfrm>
        </p:grpSpPr>
        <p:grpSp>
          <p:nvGrpSpPr>
            <p:cNvPr id="2" name="Group 1"/>
            <p:cNvGrpSpPr/>
            <p:nvPr/>
          </p:nvGrpSpPr>
          <p:grpSpPr>
            <a:xfrm>
              <a:off x="891252" y="1141093"/>
              <a:ext cx="4319340" cy="4295396"/>
              <a:chOff x="2849352" y="211608"/>
              <a:chExt cx="6514571" cy="6478457"/>
            </a:xfrm>
          </p:grpSpPr>
          <p:grpSp>
            <p:nvGrpSpPr>
              <p:cNvPr id="81" name="Group 80"/>
              <p:cNvGrpSpPr/>
              <p:nvPr/>
            </p:nvGrpSpPr>
            <p:grpSpPr>
              <a:xfrm>
                <a:off x="2849352" y="2666418"/>
                <a:ext cx="2236947" cy="1584375"/>
                <a:chOff x="2752163" y="2666418"/>
                <a:chExt cx="2236947" cy="1584375"/>
              </a:xfrm>
            </p:grpSpPr>
            <p:sp>
              <p:nvSpPr>
                <p:cNvPr id="114" name="Isosceles Triangle 113"/>
                <p:cNvSpPr/>
                <p:nvPr/>
              </p:nvSpPr>
              <p:spPr>
                <a:xfrm rot="16200000">
                  <a:off x="4237929"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Oval 94"/>
                <p:cNvSpPr/>
                <p:nvPr/>
              </p:nvSpPr>
              <p:spPr>
                <a:xfrm>
                  <a:off x="2752163" y="2666418"/>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DESKTOP</a:t>
                  </a:r>
                </a:p>
                <a:p>
                  <a:pPr algn="ctr"/>
                  <a:r>
                    <a:rPr lang="en-US" sz="1200" b="1" dirty="0">
                      <a:latin typeface="Arial Narrow" panose="020B0606020202030204" pitchFamily="34" charset="0"/>
                    </a:rPr>
                    <a:t>W 2-17</a:t>
                  </a:r>
                </a:p>
                <a:p>
                  <a:pPr algn="ctr"/>
                  <a:r>
                    <a:rPr lang="en-US" b="1" dirty="0">
                      <a:latin typeface="Arial Narrow" panose="020B0606020202030204" pitchFamily="34" charset="0"/>
                    </a:rPr>
                    <a:t>12%</a:t>
                  </a:r>
                </a:p>
              </p:txBody>
            </p:sp>
          </p:grpSp>
          <p:grpSp>
            <p:nvGrpSpPr>
              <p:cNvPr id="83" name="Group 82"/>
              <p:cNvGrpSpPr/>
              <p:nvPr/>
            </p:nvGrpSpPr>
            <p:grpSpPr>
              <a:xfrm>
                <a:off x="5303812" y="4410152"/>
                <a:ext cx="1584375" cy="2279913"/>
                <a:chOff x="5303812" y="4522358"/>
                <a:chExt cx="1584375" cy="2279913"/>
              </a:xfrm>
            </p:grpSpPr>
            <p:sp>
              <p:nvSpPr>
                <p:cNvPr id="110" name="Isosceles Triangle 109"/>
                <p:cNvSpPr/>
                <p:nvPr/>
              </p:nvSpPr>
              <p:spPr>
                <a:xfrm rot="10800000">
                  <a:off x="5684218" y="4522358"/>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p:cNvSpPr/>
                <p:nvPr/>
              </p:nvSpPr>
              <p:spPr>
                <a:xfrm>
                  <a:off x="5303812" y="5217896"/>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Arial Narrow" panose="020B0606020202030204" pitchFamily="34" charset="0"/>
                    </a:rPr>
                    <a:t>MOBILE</a:t>
                  </a:r>
                </a:p>
                <a:p>
                  <a:pPr algn="ctr"/>
                  <a:r>
                    <a:rPr lang="en-US" sz="1400" b="1" dirty="0">
                      <a:latin typeface="Arial Narrow" panose="020B0606020202030204" pitchFamily="34" charset="0"/>
                    </a:rPr>
                    <a:t>Canada</a:t>
                  </a:r>
                  <a:endParaRPr lang="en-US" b="1" dirty="0">
                    <a:latin typeface="Arial Narrow" panose="020B0606020202030204" pitchFamily="34" charset="0"/>
                  </a:endParaRPr>
                </a:p>
                <a:p>
                  <a:pPr algn="ctr"/>
                  <a:r>
                    <a:rPr lang="en-US" sz="1200" b="1" dirty="0">
                      <a:latin typeface="Arial Narrow" panose="020B0606020202030204" pitchFamily="34" charset="0"/>
                    </a:rPr>
                    <a:t>AP 2+</a:t>
                  </a:r>
                </a:p>
                <a:p>
                  <a:pPr algn="ctr"/>
                  <a:r>
                    <a:rPr lang="en-US" sz="2000" b="1" dirty="0">
                      <a:latin typeface="Arial Narrow" panose="020B0606020202030204" pitchFamily="34" charset="0"/>
                    </a:rPr>
                    <a:t>6%</a:t>
                  </a:r>
                </a:p>
              </p:txBody>
            </p:sp>
          </p:grpSp>
          <p:grpSp>
            <p:nvGrpSpPr>
              <p:cNvPr id="79" name="Group 78"/>
              <p:cNvGrpSpPr/>
              <p:nvPr/>
            </p:nvGrpSpPr>
            <p:grpSpPr>
              <a:xfrm>
                <a:off x="5295443" y="211608"/>
                <a:ext cx="1584375" cy="2269089"/>
                <a:chOff x="5295443" y="101494"/>
                <a:chExt cx="1584375" cy="2269089"/>
              </a:xfrm>
            </p:grpSpPr>
            <p:sp>
              <p:nvSpPr>
                <p:cNvPr id="108" name="Isosceles Triangle 107"/>
                <p:cNvSpPr/>
                <p:nvPr/>
              </p:nvSpPr>
              <p:spPr>
                <a:xfrm>
                  <a:off x="5684218" y="1675045"/>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p:cNvSpPr/>
                <p:nvPr/>
              </p:nvSpPr>
              <p:spPr>
                <a:xfrm>
                  <a:off x="5295443" y="101494"/>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MOBILE</a:t>
                  </a:r>
                </a:p>
                <a:p>
                  <a:pPr algn="ctr"/>
                  <a:r>
                    <a:rPr lang="en-US" sz="1100" b="1" dirty="0">
                      <a:latin typeface="Arial Narrow" panose="020B0606020202030204" pitchFamily="34" charset="0"/>
                    </a:rPr>
                    <a:t>USA</a:t>
                  </a:r>
                </a:p>
                <a:p>
                  <a:pPr algn="ctr"/>
                  <a:r>
                    <a:rPr lang="en-US" sz="1100" b="1" dirty="0">
                      <a:latin typeface="Arial Narrow" panose="020B0606020202030204" pitchFamily="34" charset="0"/>
                    </a:rPr>
                    <a:t>AP 2+</a:t>
                  </a:r>
                </a:p>
                <a:p>
                  <a:pPr algn="ctr"/>
                  <a:r>
                    <a:rPr lang="en-US" b="1" dirty="0">
                      <a:latin typeface="Arial Narrow" panose="020B0606020202030204" pitchFamily="34" charset="0"/>
                    </a:rPr>
                    <a:t>15%</a:t>
                  </a:r>
                </a:p>
              </p:txBody>
            </p:sp>
          </p:grpSp>
          <p:grpSp>
            <p:nvGrpSpPr>
              <p:cNvPr id="80" name="Group 79"/>
              <p:cNvGrpSpPr/>
              <p:nvPr/>
            </p:nvGrpSpPr>
            <p:grpSpPr>
              <a:xfrm>
                <a:off x="7084010" y="2654495"/>
                <a:ext cx="2279913" cy="1584375"/>
                <a:chOff x="7159924" y="2654495"/>
                <a:chExt cx="2279913" cy="1584375"/>
              </a:xfrm>
            </p:grpSpPr>
            <p:sp>
              <p:nvSpPr>
                <p:cNvPr id="70" name="Isosceles Triangle 69"/>
                <p:cNvSpPr/>
                <p:nvPr/>
              </p:nvSpPr>
              <p:spPr>
                <a:xfrm rot="5400000">
                  <a:off x="7104281"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p:cNvSpPr/>
                <p:nvPr/>
              </p:nvSpPr>
              <p:spPr>
                <a:xfrm>
                  <a:off x="7855462" y="2654495"/>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DESKTOP</a:t>
                  </a:r>
                </a:p>
                <a:p>
                  <a:pPr algn="ctr"/>
                  <a:r>
                    <a:rPr lang="en-US" sz="1200" b="1" dirty="0">
                      <a:latin typeface="Arial Narrow" panose="020B0606020202030204" pitchFamily="34" charset="0"/>
                    </a:rPr>
                    <a:t>M 18-34</a:t>
                  </a:r>
                </a:p>
                <a:p>
                  <a:pPr algn="ctr"/>
                  <a:r>
                    <a:rPr lang="en-US" b="1" dirty="0">
                      <a:latin typeface="Arial Narrow" panose="020B0606020202030204" pitchFamily="34" charset="0"/>
                    </a:rPr>
                    <a:t>28%</a:t>
                  </a:r>
                </a:p>
              </p:txBody>
            </p:sp>
          </p:grpSp>
          <p:sp>
            <p:nvSpPr>
              <p:cNvPr id="18" name="Oval 17"/>
              <p:cNvSpPr/>
              <p:nvPr/>
            </p:nvSpPr>
            <p:spPr>
              <a:xfrm>
                <a:off x="4873507" y="2236113"/>
                <a:ext cx="2444986" cy="2444986"/>
              </a:xfrm>
              <a:prstGeom prst="ellipse">
                <a:avLst/>
              </a:prstGeom>
              <a:solidFill>
                <a:schemeClr val="accent5">
                  <a:lumMod val="75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latin typeface="Arial Narrow" panose="020B0606020202030204" pitchFamily="34" charset="0"/>
                  </a:rPr>
                  <a:t>DESKTOP</a:t>
                </a:r>
              </a:p>
              <a:p>
                <a:pPr algn="ctr"/>
                <a:r>
                  <a:rPr lang="en-US" sz="1600" b="1" dirty="0">
                    <a:latin typeface="Arial Narrow" panose="020B0606020202030204" pitchFamily="34" charset="0"/>
                  </a:rPr>
                  <a:t>AP 2+  </a:t>
                </a:r>
              </a:p>
              <a:p>
                <a:pPr algn="ctr"/>
                <a:r>
                  <a:rPr lang="en-US" sz="3200" b="1" dirty="0">
                    <a:latin typeface="Arial Narrow" panose="020B0606020202030204" pitchFamily="34" charset="0"/>
                  </a:rPr>
                  <a:t>17%</a:t>
                </a:r>
                <a:endParaRPr lang="en-US" sz="3600" b="1" dirty="0">
                  <a:latin typeface="Arial Narrow" panose="020B0606020202030204" pitchFamily="34" charset="0"/>
                </a:endParaRPr>
              </a:p>
            </p:txBody>
          </p:sp>
        </p:grpSp>
        <p:sp>
          <p:nvSpPr>
            <p:cNvPr id="33" name="Rectangle 32"/>
            <p:cNvSpPr/>
            <p:nvPr/>
          </p:nvSpPr>
          <p:spPr>
            <a:xfrm>
              <a:off x="1972216" y="656630"/>
              <a:ext cx="2118198" cy="338554"/>
            </a:xfrm>
            <a:prstGeom prst="rect">
              <a:avLst/>
            </a:prstGeom>
          </p:spPr>
          <p:txBody>
            <a:bodyPr wrap="square">
              <a:spAutoFit/>
            </a:bodyPr>
            <a:lstStyle/>
            <a:p>
              <a:pPr algn="ctr"/>
              <a:r>
                <a:rPr lang="en-US" sz="1600" b="1" dirty="0">
                  <a:solidFill>
                    <a:srgbClr val="2F5597"/>
                  </a:solidFill>
                  <a:latin typeface="Arial Narrow" panose="020B0606020202030204" pitchFamily="34" charset="0"/>
                </a:rPr>
                <a:t>TOTAL CANADA</a:t>
              </a:r>
            </a:p>
          </p:txBody>
        </p:sp>
      </p:grpSp>
      <p:grpSp>
        <p:nvGrpSpPr>
          <p:cNvPr id="4" name="Group 3"/>
          <p:cNvGrpSpPr/>
          <p:nvPr/>
        </p:nvGrpSpPr>
        <p:grpSpPr>
          <a:xfrm>
            <a:off x="6435526" y="656630"/>
            <a:ext cx="4319340" cy="4779859"/>
            <a:chOff x="6435526" y="656630"/>
            <a:chExt cx="4319340" cy="4779859"/>
          </a:xfrm>
        </p:grpSpPr>
        <p:grpSp>
          <p:nvGrpSpPr>
            <p:cNvPr id="19" name="Group 18"/>
            <p:cNvGrpSpPr/>
            <p:nvPr/>
          </p:nvGrpSpPr>
          <p:grpSpPr>
            <a:xfrm>
              <a:off x="6435526" y="1141093"/>
              <a:ext cx="4319340" cy="4295396"/>
              <a:chOff x="2849352" y="211608"/>
              <a:chExt cx="6514571" cy="6478457"/>
            </a:xfrm>
          </p:grpSpPr>
          <p:grpSp>
            <p:nvGrpSpPr>
              <p:cNvPr id="20" name="Group 19"/>
              <p:cNvGrpSpPr/>
              <p:nvPr/>
            </p:nvGrpSpPr>
            <p:grpSpPr>
              <a:xfrm>
                <a:off x="2849352" y="2666418"/>
                <a:ext cx="2236947" cy="1584375"/>
                <a:chOff x="2752163" y="2666418"/>
                <a:chExt cx="2236947" cy="1584375"/>
              </a:xfrm>
            </p:grpSpPr>
            <p:sp>
              <p:nvSpPr>
                <p:cNvPr id="31" name="Isosceles Triangle 30"/>
                <p:cNvSpPr/>
                <p:nvPr/>
              </p:nvSpPr>
              <p:spPr>
                <a:xfrm rot="16200000">
                  <a:off x="4237929" y="3098913"/>
                  <a:ext cx="806824" cy="695538"/>
                </a:xfrm>
                <a:prstGeom prst="triangl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Oval 31"/>
                <p:cNvSpPr/>
                <p:nvPr/>
              </p:nvSpPr>
              <p:spPr>
                <a:xfrm>
                  <a:off x="2752163" y="2666418"/>
                  <a:ext cx="1584375" cy="1584375"/>
                </a:xfrm>
                <a:prstGeom prst="ellipse">
                  <a:avLst/>
                </a:prstGeom>
                <a:solidFill>
                  <a:srgbClr val="00B05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DESKTOP</a:t>
                  </a:r>
                </a:p>
                <a:p>
                  <a:pPr algn="ctr"/>
                  <a:r>
                    <a:rPr lang="en-US" sz="1200" b="1" dirty="0">
                      <a:latin typeface="Arial Narrow" panose="020B0606020202030204" pitchFamily="34" charset="0"/>
                    </a:rPr>
                    <a:t>W 2-17</a:t>
                  </a:r>
                </a:p>
                <a:p>
                  <a:pPr algn="ctr"/>
                  <a:r>
                    <a:rPr lang="en-US" b="1" dirty="0" err="1">
                      <a:latin typeface="Arial Narrow" panose="020B0606020202030204" pitchFamily="34" charset="0"/>
                    </a:rPr>
                    <a:t>na</a:t>
                  </a:r>
                  <a:endParaRPr lang="en-US" b="1" dirty="0">
                    <a:latin typeface="Arial Narrow" panose="020B0606020202030204" pitchFamily="34" charset="0"/>
                  </a:endParaRPr>
                </a:p>
              </p:txBody>
            </p:sp>
          </p:grpSp>
          <p:grpSp>
            <p:nvGrpSpPr>
              <p:cNvPr id="21" name="Group 20"/>
              <p:cNvGrpSpPr/>
              <p:nvPr/>
            </p:nvGrpSpPr>
            <p:grpSpPr>
              <a:xfrm>
                <a:off x="5303812" y="4410152"/>
                <a:ext cx="1584375" cy="2279913"/>
                <a:chOff x="5303812" y="4522358"/>
                <a:chExt cx="1584375" cy="2279913"/>
              </a:xfrm>
            </p:grpSpPr>
            <p:sp>
              <p:nvSpPr>
                <p:cNvPr id="29" name="Isosceles Triangle 28"/>
                <p:cNvSpPr/>
                <p:nvPr/>
              </p:nvSpPr>
              <p:spPr>
                <a:xfrm rot="10800000">
                  <a:off x="5684218" y="4522358"/>
                  <a:ext cx="806824" cy="695538"/>
                </a:xfrm>
                <a:prstGeom prst="triangl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Oval 29"/>
                <p:cNvSpPr/>
                <p:nvPr/>
              </p:nvSpPr>
              <p:spPr>
                <a:xfrm>
                  <a:off x="5303812" y="5217896"/>
                  <a:ext cx="1584375" cy="1584375"/>
                </a:xfrm>
                <a:prstGeom prst="ellipse">
                  <a:avLst/>
                </a:prstGeom>
                <a:solidFill>
                  <a:srgbClr val="00B05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latin typeface="Arial Narrow" panose="020B0606020202030204" pitchFamily="34" charset="0"/>
                    </a:rPr>
                    <a:t>MOBILE</a:t>
                  </a:r>
                </a:p>
                <a:p>
                  <a:pPr algn="ctr"/>
                  <a:r>
                    <a:rPr lang="en-US" sz="1400" b="1" dirty="0">
                      <a:latin typeface="Arial Narrow" panose="020B0606020202030204" pitchFamily="34" charset="0"/>
                    </a:rPr>
                    <a:t>Canada</a:t>
                  </a:r>
                  <a:endParaRPr lang="en-US" b="1" dirty="0">
                    <a:latin typeface="Arial Narrow" panose="020B0606020202030204" pitchFamily="34" charset="0"/>
                  </a:endParaRPr>
                </a:p>
                <a:p>
                  <a:pPr algn="ctr"/>
                  <a:r>
                    <a:rPr lang="en-US" sz="1200" b="1" dirty="0">
                      <a:latin typeface="Arial Narrow" panose="020B0606020202030204" pitchFamily="34" charset="0"/>
                    </a:rPr>
                    <a:t>AP 2+</a:t>
                  </a:r>
                </a:p>
                <a:p>
                  <a:pPr algn="ctr"/>
                  <a:r>
                    <a:rPr lang="en-US" sz="2000" b="1" dirty="0" err="1">
                      <a:latin typeface="Arial Narrow" panose="020B0606020202030204" pitchFamily="34" charset="0"/>
                    </a:rPr>
                    <a:t>na</a:t>
                  </a:r>
                  <a:endParaRPr lang="en-US" sz="2000" b="1" dirty="0">
                    <a:latin typeface="Arial Narrow" panose="020B0606020202030204" pitchFamily="34" charset="0"/>
                  </a:endParaRPr>
                </a:p>
              </p:txBody>
            </p:sp>
          </p:grpSp>
          <p:grpSp>
            <p:nvGrpSpPr>
              <p:cNvPr id="22" name="Group 21"/>
              <p:cNvGrpSpPr/>
              <p:nvPr/>
            </p:nvGrpSpPr>
            <p:grpSpPr>
              <a:xfrm>
                <a:off x="5295443" y="211608"/>
                <a:ext cx="1584375" cy="2269089"/>
                <a:chOff x="5295443" y="101494"/>
                <a:chExt cx="1584375" cy="2269089"/>
              </a:xfrm>
            </p:grpSpPr>
            <p:sp>
              <p:nvSpPr>
                <p:cNvPr id="27" name="Isosceles Triangle 26"/>
                <p:cNvSpPr/>
                <p:nvPr/>
              </p:nvSpPr>
              <p:spPr>
                <a:xfrm>
                  <a:off x="5684218" y="1675045"/>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p:cNvSpPr/>
                <p:nvPr/>
              </p:nvSpPr>
              <p:spPr>
                <a:xfrm>
                  <a:off x="5295443" y="101494"/>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MOBILE</a:t>
                  </a:r>
                </a:p>
                <a:p>
                  <a:pPr algn="ctr"/>
                  <a:r>
                    <a:rPr lang="en-US" sz="1100" b="1" dirty="0">
                      <a:latin typeface="Arial Narrow" panose="020B0606020202030204" pitchFamily="34" charset="0"/>
                    </a:rPr>
                    <a:t>USA</a:t>
                  </a:r>
                </a:p>
                <a:p>
                  <a:pPr algn="ctr"/>
                  <a:r>
                    <a:rPr lang="en-US" sz="1100" b="1" dirty="0">
                      <a:latin typeface="Arial Narrow" panose="020B0606020202030204" pitchFamily="34" charset="0"/>
                    </a:rPr>
                    <a:t>AP 2+</a:t>
                  </a:r>
                </a:p>
                <a:p>
                  <a:pPr algn="ctr"/>
                  <a:r>
                    <a:rPr lang="en-US" b="1" dirty="0">
                      <a:latin typeface="Arial Narrow" panose="020B0606020202030204" pitchFamily="34" charset="0"/>
                    </a:rPr>
                    <a:t>15%</a:t>
                  </a:r>
                </a:p>
              </p:txBody>
            </p:sp>
          </p:grpSp>
          <p:grpSp>
            <p:nvGrpSpPr>
              <p:cNvPr id="23" name="Group 22"/>
              <p:cNvGrpSpPr/>
              <p:nvPr/>
            </p:nvGrpSpPr>
            <p:grpSpPr>
              <a:xfrm>
                <a:off x="7084010" y="2654495"/>
                <a:ext cx="2279913" cy="1584375"/>
                <a:chOff x="7159924" y="2654495"/>
                <a:chExt cx="2279913" cy="1584375"/>
              </a:xfrm>
            </p:grpSpPr>
            <p:sp>
              <p:nvSpPr>
                <p:cNvPr id="25" name="Isosceles Triangle 24"/>
                <p:cNvSpPr/>
                <p:nvPr/>
              </p:nvSpPr>
              <p:spPr>
                <a:xfrm rot="5400000">
                  <a:off x="7104281" y="3098913"/>
                  <a:ext cx="806824" cy="695538"/>
                </a:xfrm>
                <a:prstGeom prst="triangl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7855462" y="2654495"/>
                  <a:ext cx="1584375" cy="1584375"/>
                </a:xfrm>
                <a:prstGeom prst="ellipse">
                  <a:avLst/>
                </a:prstGeom>
                <a:solidFill>
                  <a:srgbClr val="00B050"/>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100" b="1" dirty="0">
                      <a:latin typeface="Arial Narrow" panose="020B0606020202030204" pitchFamily="34" charset="0"/>
                    </a:rPr>
                    <a:t>DESKTOP</a:t>
                  </a:r>
                </a:p>
                <a:p>
                  <a:pPr algn="ctr"/>
                  <a:r>
                    <a:rPr lang="en-US" sz="1200" b="1" dirty="0">
                      <a:latin typeface="Arial Narrow" panose="020B0606020202030204" pitchFamily="34" charset="0"/>
                    </a:rPr>
                    <a:t>M 18-34</a:t>
                  </a:r>
                </a:p>
                <a:p>
                  <a:pPr algn="ctr"/>
                  <a:r>
                    <a:rPr lang="en-US" b="1" dirty="0">
                      <a:latin typeface="Arial Narrow" panose="020B0606020202030204" pitchFamily="34" charset="0"/>
                    </a:rPr>
                    <a:t>28%</a:t>
                  </a:r>
                </a:p>
              </p:txBody>
            </p:sp>
          </p:grpSp>
          <p:sp>
            <p:nvSpPr>
              <p:cNvPr id="24" name="Oval 23"/>
              <p:cNvSpPr/>
              <p:nvPr/>
            </p:nvSpPr>
            <p:spPr>
              <a:xfrm>
                <a:off x="4873507" y="2236113"/>
                <a:ext cx="2444986" cy="2444986"/>
              </a:xfrm>
              <a:prstGeom prst="ellipse">
                <a:avLst/>
              </a:prstGeom>
              <a:solidFill>
                <a:srgbClr val="00B050"/>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dirty="0">
                    <a:latin typeface="Arial Narrow" panose="020B0606020202030204" pitchFamily="34" charset="0"/>
                  </a:rPr>
                  <a:t>DESKTOP</a:t>
                </a:r>
              </a:p>
              <a:p>
                <a:pPr algn="ctr"/>
                <a:r>
                  <a:rPr lang="en-US" sz="1600" b="1" dirty="0">
                    <a:latin typeface="Arial Narrow" panose="020B0606020202030204" pitchFamily="34" charset="0"/>
                  </a:rPr>
                  <a:t>AP 2+  </a:t>
                </a:r>
              </a:p>
              <a:p>
                <a:pPr algn="ctr"/>
                <a:r>
                  <a:rPr lang="en-US" sz="3200" b="1" dirty="0">
                    <a:latin typeface="Arial Narrow" panose="020B0606020202030204" pitchFamily="34" charset="0"/>
                  </a:rPr>
                  <a:t>17%</a:t>
                </a:r>
                <a:endParaRPr lang="en-US" sz="3600" b="1" dirty="0">
                  <a:latin typeface="Arial Narrow" panose="020B0606020202030204" pitchFamily="34" charset="0"/>
                </a:endParaRPr>
              </a:p>
            </p:txBody>
          </p:sp>
        </p:grpSp>
        <p:sp>
          <p:nvSpPr>
            <p:cNvPr id="34" name="Rectangle 33"/>
            <p:cNvSpPr/>
            <p:nvPr/>
          </p:nvSpPr>
          <p:spPr>
            <a:xfrm>
              <a:off x="7501635" y="656630"/>
              <a:ext cx="2118198" cy="338554"/>
            </a:xfrm>
            <a:prstGeom prst="rect">
              <a:avLst/>
            </a:prstGeom>
          </p:spPr>
          <p:txBody>
            <a:bodyPr wrap="square">
              <a:spAutoFit/>
            </a:bodyPr>
            <a:lstStyle/>
            <a:p>
              <a:pPr algn="ctr"/>
              <a:r>
                <a:rPr lang="en-US" sz="1600" b="1" dirty="0">
                  <a:solidFill>
                    <a:srgbClr val="00B050"/>
                  </a:solidFill>
                  <a:latin typeface="Arial Narrow" panose="020B0606020202030204" pitchFamily="34" charset="0"/>
                </a:rPr>
                <a:t>FRENCH CANADA</a:t>
              </a:r>
            </a:p>
          </p:txBody>
        </p:sp>
      </p:grpSp>
    </p:spTree>
    <p:extLst>
      <p:ext uri="{BB962C8B-B14F-4D97-AF65-F5344CB8AC3E}">
        <p14:creationId xmlns:p14="http://schemas.microsoft.com/office/powerpoint/2010/main" val="1168118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382315" y="2130725"/>
            <a:ext cx="11389143"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658603" y="349518"/>
            <a:ext cx="2882520" cy="990015"/>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USAGE INDEX</a:t>
            </a:r>
          </a:p>
          <a:p>
            <a:pPr algn="ctr">
              <a:lnSpc>
                <a:spcPts val="3500"/>
              </a:lnSpc>
            </a:pPr>
            <a:r>
              <a:rPr lang="en-US"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1200" dirty="0">
                <a:solidFill>
                  <a:schemeClr val="tx1">
                    <a:lumMod val="50000"/>
                    <a:lumOff val="50000"/>
                  </a:schemeClr>
                </a:solidFill>
                <a:latin typeface="Century Gothic" panose="020B0502020202020204" pitchFamily="34" charset="0"/>
                <a:cs typeface="Arial" panose="020B0604020202020204" pitchFamily="34" charset="0"/>
              </a:rPr>
              <a:t>vs</a:t>
            </a:r>
            <a:r>
              <a:rPr lang="en-US"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9" name="Group 8"/>
          <p:cNvGrpSpPr/>
          <p:nvPr/>
        </p:nvGrpSpPr>
        <p:grpSpPr>
          <a:xfrm>
            <a:off x="8530546" y="3246818"/>
            <a:ext cx="810228" cy="587541"/>
            <a:chOff x="8530546" y="3246818"/>
            <a:chExt cx="810228" cy="587541"/>
          </a:xfrm>
        </p:grpSpPr>
        <p:sp>
          <p:nvSpPr>
            <p:cNvPr id="89" name="Rectangle 88"/>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TextBox 235"/>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16" name="Group 15"/>
          <p:cNvGrpSpPr/>
          <p:nvPr/>
        </p:nvGrpSpPr>
        <p:grpSpPr>
          <a:xfrm>
            <a:off x="8530546" y="3902118"/>
            <a:ext cx="810228" cy="587541"/>
            <a:chOff x="8530546" y="4529253"/>
            <a:chExt cx="810228" cy="587541"/>
          </a:xfrm>
        </p:grpSpPr>
        <p:sp>
          <p:nvSpPr>
            <p:cNvPr id="176" name="Rectangle 175"/>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TextBox 237"/>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2" name="Group 1"/>
          <p:cNvGrpSpPr/>
          <p:nvPr/>
        </p:nvGrpSpPr>
        <p:grpSpPr>
          <a:xfrm>
            <a:off x="7720318" y="3246818"/>
            <a:ext cx="810228" cy="587541"/>
            <a:chOff x="7720318" y="3246818"/>
            <a:chExt cx="810228" cy="587541"/>
          </a:xfrm>
        </p:grpSpPr>
        <p:sp>
          <p:nvSpPr>
            <p:cNvPr id="86" name="Rectangle 85"/>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6" name="Group 5"/>
          <p:cNvGrpSpPr/>
          <p:nvPr/>
        </p:nvGrpSpPr>
        <p:grpSpPr>
          <a:xfrm>
            <a:off x="7720318" y="3902118"/>
            <a:ext cx="810228" cy="587541"/>
            <a:chOff x="7720318" y="3895410"/>
            <a:chExt cx="810228" cy="587541"/>
          </a:xfrm>
        </p:grpSpPr>
        <p:sp>
          <p:nvSpPr>
            <p:cNvPr id="162" name="Rectangle 161"/>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TextBox 24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grpSp>
        <p:nvGrpSpPr>
          <p:cNvPr id="13" name="Group 12"/>
          <p:cNvGrpSpPr/>
          <p:nvPr/>
        </p:nvGrpSpPr>
        <p:grpSpPr>
          <a:xfrm>
            <a:off x="10961230" y="3246818"/>
            <a:ext cx="810228" cy="587541"/>
            <a:chOff x="10961230" y="3246818"/>
            <a:chExt cx="810228" cy="587541"/>
          </a:xfrm>
        </p:grpSpPr>
        <p:sp>
          <p:nvSpPr>
            <p:cNvPr id="60" name="Rectangle 59"/>
            <p:cNvSpPr/>
            <p:nvPr/>
          </p:nvSpPr>
          <p:spPr>
            <a:xfrm>
              <a:off x="1096123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p:cNvSpPr txBox="1"/>
            <p:nvPr/>
          </p:nvSpPr>
          <p:spPr>
            <a:xfrm>
              <a:off x="11144969" y="3355922"/>
              <a:ext cx="44275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TV</a:t>
              </a:r>
            </a:p>
          </p:txBody>
        </p:sp>
      </p:grpSp>
      <p:grpSp>
        <p:nvGrpSpPr>
          <p:cNvPr id="19" name="Group 18"/>
          <p:cNvGrpSpPr/>
          <p:nvPr/>
        </p:nvGrpSpPr>
        <p:grpSpPr>
          <a:xfrm>
            <a:off x="9340774" y="3246818"/>
            <a:ext cx="810228" cy="587541"/>
            <a:chOff x="9340774" y="3246818"/>
            <a:chExt cx="810228" cy="587541"/>
          </a:xfrm>
        </p:grpSpPr>
        <p:sp>
          <p:nvSpPr>
            <p:cNvPr id="63" name="Rectangle 62"/>
            <p:cNvSpPr/>
            <p:nvPr/>
          </p:nvSpPr>
          <p:spPr>
            <a:xfrm>
              <a:off x="9340774"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9462797" y="3355922"/>
              <a:ext cx="566182"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R</a:t>
              </a:r>
              <a:r>
                <a:rPr lang="en-US" sz="1400" dirty="0">
                  <a:solidFill>
                    <a:srgbClr val="C00000"/>
                  </a:solidFill>
                  <a:latin typeface="Century Gothic" panose="020B0502020202020204" pitchFamily="34" charset="0"/>
                  <a:cs typeface="Arial" panose="020B0604020202020204" pitchFamily="34" charset="0"/>
                </a:rPr>
                <a:t>ad</a:t>
              </a:r>
            </a:p>
          </p:txBody>
        </p:sp>
      </p:grpSp>
      <p:grpSp>
        <p:nvGrpSpPr>
          <p:cNvPr id="24" name="Group 23"/>
          <p:cNvGrpSpPr/>
          <p:nvPr/>
        </p:nvGrpSpPr>
        <p:grpSpPr>
          <a:xfrm>
            <a:off x="7690056" y="4557418"/>
            <a:ext cx="870751" cy="587541"/>
            <a:chOff x="7710173" y="4529253"/>
            <a:chExt cx="870751" cy="587541"/>
          </a:xfrm>
        </p:grpSpPr>
        <p:sp>
          <p:nvSpPr>
            <p:cNvPr id="66" name="Rectangle 65"/>
            <p:cNvSpPr/>
            <p:nvPr/>
          </p:nvSpPr>
          <p:spPr>
            <a:xfrm>
              <a:off x="7740434"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Box 66"/>
            <p:cNvSpPr txBox="1"/>
            <p:nvPr/>
          </p:nvSpPr>
          <p:spPr>
            <a:xfrm>
              <a:off x="7710173" y="4638357"/>
              <a:ext cx="870751"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a:t>
              </a:r>
              <a:r>
                <a:rPr lang="en-US" sz="1400" dirty="0" err="1">
                  <a:solidFill>
                    <a:srgbClr val="C00000"/>
                  </a:solidFill>
                  <a:latin typeface="Century Gothic" panose="020B0502020202020204" pitchFamily="34" charset="0"/>
                  <a:cs typeface="Arial" panose="020B0604020202020204" pitchFamily="34" charset="0"/>
                </a:rPr>
                <a:t>ewspr</a:t>
              </a:r>
              <a:endParaRPr lang="en-US" sz="1000" dirty="0">
                <a:solidFill>
                  <a:srgbClr val="C00000"/>
                </a:solidFill>
                <a:latin typeface="Century Gothic" panose="020B0502020202020204" pitchFamily="34" charset="0"/>
                <a:cs typeface="Arial" panose="020B0604020202020204" pitchFamily="34" charset="0"/>
              </a:endParaRPr>
            </a:p>
          </p:txBody>
        </p:sp>
      </p:grpSp>
      <p:grpSp>
        <p:nvGrpSpPr>
          <p:cNvPr id="27" name="Group 26"/>
          <p:cNvGrpSpPr/>
          <p:nvPr/>
        </p:nvGrpSpPr>
        <p:grpSpPr>
          <a:xfrm>
            <a:off x="10151002" y="3246818"/>
            <a:ext cx="810228" cy="587541"/>
            <a:chOff x="10151002" y="3246818"/>
            <a:chExt cx="810228" cy="587541"/>
          </a:xfrm>
        </p:grpSpPr>
        <p:sp>
          <p:nvSpPr>
            <p:cNvPr id="69" name="Rectangle 68"/>
            <p:cNvSpPr/>
            <p:nvPr/>
          </p:nvSpPr>
          <p:spPr>
            <a:xfrm>
              <a:off x="1015100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extBox 69"/>
            <p:cNvSpPr txBox="1"/>
            <p:nvPr/>
          </p:nvSpPr>
          <p:spPr>
            <a:xfrm>
              <a:off x="10237760" y="3355922"/>
              <a:ext cx="6367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M</a:t>
              </a:r>
              <a:r>
                <a:rPr lang="en-US" sz="1400" dirty="0">
                  <a:solidFill>
                    <a:srgbClr val="C00000"/>
                  </a:solidFill>
                  <a:latin typeface="Century Gothic" panose="020B0502020202020204" pitchFamily="34" charset="0"/>
                  <a:cs typeface="Arial" panose="020B0604020202020204" pitchFamily="34" charset="0"/>
                </a:rPr>
                <a:t>ag</a:t>
              </a:r>
            </a:p>
          </p:txBody>
        </p:sp>
      </p:grpSp>
      <p:grpSp>
        <p:nvGrpSpPr>
          <p:cNvPr id="30" name="Group 29"/>
          <p:cNvGrpSpPr/>
          <p:nvPr/>
        </p:nvGrpSpPr>
        <p:grpSpPr>
          <a:xfrm>
            <a:off x="7686849" y="5212717"/>
            <a:ext cx="877163" cy="587541"/>
            <a:chOff x="7686851" y="5173515"/>
            <a:chExt cx="877163" cy="587541"/>
          </a:xfrm>
        </p:grpSpPr>
        <p:sp>
          <p:nvSpPr>
            <p:cNvPr id="72" name="Rectangle 71"/>
            <p:cNvSpPr/>
            <p:nvPr/>
          </p:nvSpPr>
          <p:spPr>
            <a:xfrm>
              <a:off x="7720318" y="5173515"/>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p:cNvSpPr txBox="1"/>
            <p:nvPr/>
          </p:nvSpPr>
          <p:spPr>
            <a:xfrm>
              <a:off x="7686851" y="5282619"/>
              <a:ext cx="87716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a:t>
              </a:r>
            </a:p>
          </p:txBody>
        </p:sp>
      </p:grpSp>
      <p:grpSp>
        <p:nvGrpSpPr>
          <p:cNvPr id="224" name="Group 223"/>
          <p:cNvGrpSpPr/>
          <p:nvPr/>
        </p:nvGrpSpPr>
        <p:grpSpPr>
          <a:xfrm>
            <a:off x="6851776" y="3899031"/>
            <a:ext cx="926856" cy="587541"/>
            <a:chOff x="6851776" y="3816670"/>
            <a:chExt cx="926856" cy="587541"/>
          </a:xfrm>
        </p:grpSpPr>
        <p:sp>
          <p:nvSpPr>
            <p:cNvPr id="75" name="Rectangle 74"/>
            <p:cNvSpPr/>
            <p:nvPr/>
          </p:nvSpPr>
          <p:spPr>
            <a:xfrm>
              <a:off x="6910090" y="3816670"/>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6851776" y="3818053"/>
              <a:ext cx="926856" cy="584775"/>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 </a:t>
              </a:r>
            </a:p>
            <a:p>
              <a:pPr algn="ctr"/>
              <a:r>
                <a:rPr lang="en-US" sz="1400" b="1" dirty="0">
                  <a:solidFill>
                    <a:srgbClr val="C00000"/>
                  </a:solidFill>
                  <a:latin typeface="Century Gothic" panose="020B0502020202020204" pitchFamily="34" charset="0"/>
                  <a:cs typeface="Arial" panose="020B0604020202020204" pitchFamily="34" charset="0"/>
                </a:rPr>
                <a:t>UE</a:t>
              </a:r>
              <a:endParaRPr lang="en-US" b="1" dirty="0">
                <a:solidFill>
                  <a:srgbClr val="C00000"/>
                </a:solidFill>
                <a:latin typeface="Century Gothic" panose="020B0502020202020204" pitchFamily="34" charset="0"/>
                <a:cs typeface="Arial" panose="020B0604020202020204" pitchFamily="34" charset="0"/>
              </a:endParaRPr>
            </a:p>
          </p:txBody>
        </p:sp>
      </p:grpSp>
      <p:grpSp>
        <p:nvGrpSpPr>
          <p:cNvPr id="225" name="Group 224"/>
          <p:cNvGrpSpPr/>
          <p:nvPr/>
        </p:nvGrpSpPr>
        <p:grpSpPr>
          <a:xfrm>
            <a:off x="432118" y="3909292"/>
            <a:ext cx="810228" cy="587541"/>
            <a:chOff x="432118" y="3909292"/>
            <a:chExt cx="810228" cy="587541"/>
          </a:xfrm>
        </p:grpSpPr>
        <p:sp>
          <p:nvSpPr>
            <p:cNvPr id="78" name="Rectangle 77"/>
            <p:cNvSpPr/>
            <p:nvPr/>
          </p:nvSpPr>
          <p:spPr>
            <a:xfrm>
              <a:off x="432118" y="3909292"/>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Box 78"/>
            <p:cNvSpPr txBox="1"/>
            <p:nvPr/>
          </p:nvSpPr>
          <p:spPr>
            <a:xfrm>
              <a:off x="480703" y="4018396"/>
              <a:ext cx="713657"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CC</a:t>
              </a:r>
              <a:r>
                <a:rPr lang="en-US" sz="1400" dirty="0" err="1">
                  <a:solidFill>
                    <a:srgbClr val="C00000"/>
                  </a:solidFill>
                  <a:latin typeface="Century Gothic" panose="020B0502020202020204" pitchFamily="34" charset="0"/>
                  <a:cs typeface="Arial" panose="020B0604020202020204" pitchFamily="34" charset="0"/>
                </a:rPr>
                <a:t>ut</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81" name="Group 80"/>
          <p:cNvGrpSpPr/>
          <p:nvPr/>
        </p:nvGrpSpPr>
        <p:grpSpPr>
          <a:xfrm>
            <a:off x="2048722" y="3217423"/>
            <a:ext cx="810228" cy="646331"/>
            <a:chOff x="2048722" y="3217423"/>
            <a:chExt cx="810228" cy="646331"/>
          </a:xfrm>
        </p:grpSpPr>
        <p:sp>
          <p:nvSpPr>
            <p:cNvPr id="83" name="Rectangle 82"/>
            <p:cNvSpPr/>
            <p:nvPr/>
          </p:nvSpPr>
          <p:spPr>
            <a:xfrm>
              <a:off x="204872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TextBox 84"/>
            <p:cNvSpPr txBox="1"/>
            <p:nvPr/>
          </p:nvSpPr>
          <p:spPr>
            <a:xfrm>
              <a:off x="2179620" y="3217423"/>
              <a:ext cx="623889" cy="646331"/>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NF</a:t>
              </a:r>
              <a:r>
                <a:rPr lang="en-US" sz="1400" dirty="0" err="1">
                  <a:solidFill>
                    <a:srgbClr val="C00000"/>
                  </a:solidFill>
                  <a:latin typeface="Century Gothic" panose="020B0502020202020204" pitchFamily="34" charset="0"/>
                  <a:cs typeface="Arial" panose="020B0604020202020204" pitchFamily="34" charset="0"/>
                </a:rPr>
                <a:t>lix</a:t>
              </a:r>
              <a:endParaRPr lang="en-US" sz="1400" dirty="0">
                <a:solidFill>
                  <a:srgbClr val="C00000"/>
                </a:solidFill>
                <a:latin typeface="Century Gothic" panose="020B0502020202020204" pitchFamily="34" charset="0"/>
                <a:cs typeface="Arial" panose="020B0604020202020204" pitchFamily="34" charset="0"/>
              </a:endParaRPr>
            </a:p>
            <a:p>
              <a:pPr algn="ctr"/>
              <a:r>
                <a:rPr lang="en-US" b="1" dirty="0">
                  <a:solidFill>
                    <a:srgbClr val="C00000"/>
                  </a:solidFill>
                  <a:latin typeface="Century Gothic" panose="020B0502020202020204" pitchFamily="34" charset="0"/>
                  <a:cs typeface="Arial" panose="020B0604020202020204" pitchFamily="34" charset="0"/>
                </a:rPr>
                <a:t>S</a:t>
              </a:r>
              <a:r>
                <a:rPr lang="en-US" sz="1400" dirty="0">
                  <a:solidFill>
                    <a:srgbClr val="C00000"/>
                  </a:solidFill>
                  <a:latin typeface="Century Gothic" panose="020B0502020202020204" pitchFamily="34" charset="0"/>
                  <a:cs typeface="Arial" panose="020B0604020202020204" pitchFamily="34" charset="0"/>
                </a:rPr>
                <a:t>ub</a:t>
              </a:r>
            </a:p>
          </p:txBody>
        </p:sp>
      </p:grpSp>
      <p:grpSp>
        <p:nvGrpSpPr>
          <p:cNvPr id="87" name="Group 86"/>
          <p:cNvGrpSpPr/>
          <p:nvPr/>
        </p:nvGrpSpPr>
        <p:grpSpPr>
          <a:xfrm>
            <a:off x="7684857" y="5868015"/>
            <a:ext cx="869148" cy="587541"/>
            <a:chOff x="8501086" y="5015571"/>
            <a:chExt cx="869148" cy="587541"/>
          </a:xfrm>
        </p:grpSpPr>
        <p:sp>
          <p:nvSpPr>
            <p:cNvPr id="88" name="Rectangle 87"/>
            <p:cNvSpPr/>
            <p:nvPr/>
          </p:nvSpPr>
          <p:spPr>
            <a:xfrm>
              <a:off x="8530546" y="5015571"/>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TextBox 89"/>
            <p:cNvSpPr txBox="1"/>
            <p:nvPr/>
          </p:nvSpPr>
          <p:spPr>
            <a:xfrm>
              <a:off x="8501086" y="5124675"/>
              <a:ext cx="869148"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AB</a:t>
              </a:r>
              <a:r>
                <a:rPr lang="en-US" sz="1400" dirty="0" err="1">
                  <a:solidFill>
                    <a:srgbClr val="C00000"/>
                  </a:solidFill>
                  <a:latin typeface="Century Gothic" panose="020B0502020202020204" pitchFamily="34" charset="0"/>
                  <a:cs typeface="Arial" panose="020B0604020202020204" pitchFamily="34" charset="0"/>
                </a:rPr>
                <a:t>lock</a:t>
              </a:r>
              <a:endParaRPr lang="en-US" sz="1100" dirty="0">
                <a:solidFill>
                  <a:srgbClr val="C00000"/>
                </a:solidFill>
                <a:latin typeface="Century Gothic" panose="020B0502020202020204" pitchFamily="34" charset="0"/>
                <a:cs typeface="Arial" panose="020B0604020202020204" pitchFamily="34" charset="0"/>
              </a:endParaRPr>
            </a:p>
          </p:txBody>
        </p:sp>
      </p:grpSp>
    </p:spTree>
    <p:extLst>
      <p:ext uri="{BB962C8B-B14F-4D97-AF65-F5344CB8AC3E}">
        <p14:creationId xmlns:p14="http://schemas.microsoft.com/office/powerpoint/2010/main" val="36134341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87"/>
                                        </p:tgtEl>
                                        <p:attrNameLst>
                                          <p:attrName>style.visibility</p:attrName>
                                        </p:attrNameLst>
                                      </p:cBhvr>
                                      <p:to>
                                        <p:strVal val="visible"/>
                                      </p:to>
                                    </p:set>
                                    <p:animEffect transition="in" filter="fade">
                                      <p:cBhvr>
                                        <p:cTn id="7"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865195" y="1947972"/>
            <a:ext cx="3018776" cy="584775"/>
          </a:xfrm>
          <a:prstGeom prst="rect">
            <a:avLst/>
          </a:prstGeom>
          <a:noFill/>
        </p:spPr>
        <p:txBody>
          <a:bodyPr wrap="none" rtlCol="0">
            <a:spAutoFit/>
          </a:bodyPr>
          <a:lstStyle/>
          <a:p>
            <a:pPr algn="r"/>
            <a:r>
              <a:rPr lang="en-US" sz="3200" b="1" dirty="0">
                <a:solidFill>
                  <a:srgbClr val="4475D0"/>
                </a:solidFill>
                <a:latin typeface="Century Gothic" panose="020B0502020202020204" pitchFamily="34" charset="0"/>
                <a:cs typeface="Arial" panose="020B0604020202020204" pitchFamily="34" charset="0"/>
              </a:rPr>
              <a:t>AD BLOCKING</a:t>
            </a:r>
          </a:p>
        </p:txBody>
      </p:sp>
      <p:sp>
        <p:nvSpPr>
          <p:cNvPr id="5" name="TextBox 4"/>
          <p:cNvSpPr txBox="1"/>
          <p:nvPr/>
        </p:nvSpPr>
        <p:spPr>
          <a:xfrm>
            <a:off x="2974927" y="2761348"/>
            <a:ext cx="8836073" cy="1077218"/>
          </a:xfrm>
          <a:prstGeom prst="rect">
            <a:avLst/>
          </a:prstGeom>
          <a:noFill/>
        </p:spPr>
        <p:txBody>
          <a:bodyPr wrap="none" rtlCol="0">
            <a:spAutoFit/>
          </a:bodyPr>
          <a:lstStyle/>
          <a:p>
            <a:r>
              <a:rPr lang="en-US" sz="3200" dirty="0">
                <a:solidFill>
                  <a:srgbClr val="4475D0"/>
                </a:solidFill>
                <a:latin typeface="Century Gothic" panose="020B0502020202020204" pitchFamily="34" charset="0"/>
                <a:cs typeface="Arial" panose="020B0604020202020204" pitchFamily="34" charset="0"/>
              </a:rPr>
              <a:t>A 12% - 28% situation.</a:t>
            </a:r>
          </a:p>
          <a:p>
            <a:r>
              <a:rPr lang="en-US" sz="3200" dirty="0">
                <a:solidFill>
                  <a:srgbClr val="4475D0"/>
                </a:solidFill>
                <a:latin typeface="Century Gothic" panose="020B0502020202020204" pitchFamily="34" charset="0"/>
                <a:cs typeface="Arial" panose="020B0604020202020204" pitchFamily="34" charset="0"/>
              </a:rPr>
              <a:t>Bigger situation for Desktop than for Mobile.</a:t>
            </a:r>
          </a:p>
        </p:txBody>
      </p:sp>
    </p:spTree>
    <p:extLst>
      <p:ext uri="{BB962C8B-B14F-4D97-AF65-F5344CB8AC3E}">
        <p14:creationId xmlns:p14="http://schemas.microsoft.com/office/powerpoint/2010/main" val="371558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3376263" y="5582356"/>
            <a:ext cx="5455920" cy="646331"/>
          </a:xfrm>
          <a:prstGeom prst="rect">
            <a:avLst/>
          </a:prstGeom>
        </p:spPr>
        <p:txBody>
          <a:bodyPr wrap="square">
            <a:spAutoFit/>
          </a:bodyPr>
          <a:lstStyle/>
          <a:p>
            <a:pPr algn="ctr"/>
            <a:r>
              <a:rPr lang="en-US" b="1" dirty="0">
                <a:solidFill>
                  <a:srgbClr val="667F1F"/>
                </a:solidFill>
                <a:latin typeface="Century Gothic" panose="020B0502020202020204" pitchFamily="34" charset="0"/>
              </a:rPr>
              <a:t>David Thompson</a:t>
            </a:r>
          </a:p>
          <a:p>
            <a:pPr algn="ctr"/>
            <a:r>
              <a:rPr lang="en-US" dirty="0">
                <a:solidFill>
                  <a:srgbClr val="667F1F"/>
                </a:solidFill>
                <a:latin typeface="Century Gothic" panose="020B0502020202020204" pitchFamily="34" charset="0"/>
              </a:rPr>
              <a:t>Mapping out Internet's content.</a:t>
            </a:r>
          </a:p>
        </p:txBody>
      </p:sp>
      <p:pic>
        <p:nvPicPr>
          <p:cNvPr id="9" name="Picture 8"/>
          <p:cNvPicPr>
            <a:picLocks noChangeAspect="1"/>
          </p:cNvPicPr>
          <p:nvPr/>
        </p:nvPicPr>
        <p:blipFill rotWithShape="1">
          <a:blip r:embed="rId3">
            <a:duotone>
              <a:schemeClr val="accent6">
                <a:shade val="45000"/>
                <a:satMod val="135000"/>
              </a:schemeClr>
              <a:prstClr val="white"/>
            </a:duotone>
          </a:blip>
          <a:srcRect t="5002" b="53429"/>
          <a:stretch/>
        </p:blipFill>
        <p:spPr>
          <a:xfrm>
            <a:off x="4486669" y="1777984"/>
            <a:ext cx="3235108" cy="3302032"/>
          </a:xfrm>
          <a:prstGeom prst="ellipse">
            <a:avLst/>
          </a:prstGeom>
          <a:ln>
            <a:solidFill>
              <a:srgbClr val="667F1F"/>
            </a:solidFill>
          </a:ln>
        </p:spPr>
      </p:pic>
      <p:sp>
        <p:nvSpPr>
          <p:cNvPr id="7" name="TextBox 6"/>
          <p:cNvSpPr txBox="1"/>
          <p:nvPr/>
        </p:nvSpPr>
        <p:spPr>
          <a:xfrm>
            <a:off x="3486360" y="625776"/>
            <a:ext cx="5235728" cy="769441"/>
          </a:xfrm>
          <a:prstGeom prst="rect">
            <a:avLst/>
          </a:prstGeom>
          <a:noFill/>
        </p:spPr>
        <p:txBody>
          <a:bodyPr wrap="none" rtlCol="0">
            <a:spAutoFit/>
          </a:bodyPr>
          <a:lstStyle/>
          <a:p>
            <a:pPr algn="ctr"/>
            <a:r>
              <a:rPr lang="en-US" sz="4400" b="1" dirty="0">
                <a:solidFill>
                  <a:srgbClr val="667F1F"/>
                </a:solidFill>
                <a:latin typeface="Century Gothic" panose="020B0502020202020204" pitchFamily="34" charset="0"/>
              </a:rPr>
              <a:t>INTERNET CONTENT</a:t>
            </a:r>
          </a:p>
        </p:txBody>
      </p:sp>
    </p:spTree>
    <p:extLst>
      <p:ext uri="{BB962C8B-B14F-4D97-AF65-F5344CB8AC3E}">
        <p14:creationId xmlns:p14="http://schemas.microsoft.com/office/powerpoint/2010/main" val="3763741792"/>
      </p:ext>
    </p:extLst>
  </p:cSld>
  <p:clrMapOvr>
    <a:masterClrMapping/>
  </p:clrMapOvr>
  <p:transition spd="slow">
    <p:push/>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2908300" y="1077976"/>
            <a:ext cx="603050" cy="2186212"/>
            <a:chOff x="3810000" y="1547588"/>
            <a:chExt cx="603050" cy="2186212"/>
          </a:xfrm>
        </p:grpSpPr>
        <p:sp>
          <p:nvSpPr>
            <p:cNvPr id="9" name="Rectangle 8"/>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30" name="Rectangle 29"/>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1" name="Group 10"/>
          <p:cNvGrpSpPr/>
          <p:nvPr/>
        </p:nvGrpSpPr>
        <p:grpSpPr>
          <a:xfrm>
            <a:off x="3594100" y="2013399"/>
            <a:ext cx="603050" cy="1250789"/>
            <a:chOff x="4495800" y="2483011"/>
            <a:chExt cx="603050" cy="1250789"/>
          </a:xfrm>
        </p:grpSpPr>
        <p:sp>
          <p:nvSpPr>
            <p:cNvPr id="33" name="Rectangle 32"/>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43" name="Rectangle 42"/>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4" name="Group 13"/>
          <p:cNvGrpSpPr/>
          <p:nvPr/>
        </p:nvGrpSpPr>
        <p:grpSpPr>
          <a:xfrm>
            <a:off x="4359294" y="2887980"/>
            <a:ext cx="457200" cy="376208"/>
            <a:chOff x="5260994" y="3357592"/>
            <a:chExt cx="457200" cy="376208"/>
          </a:xfrm>
        </p:grpSpPr>
        <p:sp>
          <p:nvSpPr>
            <p:cNvPr id="36" name="Rectangle 35"/>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44" name="Rectangle 43"/>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8" name="Group 17"/>
          <p:cNvGrpSpPr/>
          <p:nvPr/>
        </p:nvGrpSpPr>
        <p:grpSpPr>
          <a:xfrm>
            <a:off x="5041900" y="2954020"/>
            <a:ext cx="457200" cy="310167"/>
            <a:chOff x="5943600" y="3423632"/>
            <a:chExt cx="457200" cy="310167"/>
          </a:xfrm>
        </p:grpSpPr>
        <p:sp>
          <p:nvSpPr>
            <p:cNvPr id="41" name="Rectangle 40"/>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45" name="Rectangle 44"/>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32" name="Group 31"/>
          <p:cNvGrpSpPr/>
          <p:nvPr/>
        </p:nvGrpSpPr>
        <p:grpSpPr>
          <a:xfrm>
            <a:off x="5639245" y="2968315"/>
            <a:ext cx="603050" cy="2012996"/>
            <a:chOff x="6540945" y="2981380"/>
            <a:chExt cx="603050" cy="1566608"/>
          </a:xfrm>
        </p:grpSpPr>
        <p:sp>
          <p:nvSpPr>
            <p:cNvPr id="97" name="Rectangle 96"/>
            <p:cNvSpPr/>
            <p:nvPr/>
          </p:nvSpPr>
          <p:spPr bwMode="auto">
            <a:xfrm>
              <a:off x="6611121" y="3204803"/>
              <a:ext cx="462777" cy="1343185"/>
            </a:xfrm>
            <a:prstGeom prst="rect">
              <a:avLst/>
            </a:prstGeom>
            <a:solidFill>
              <a:srgbClr val="92D05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6" name="Rectangle 95"/>
            <p:cNvSpPr/>
            <p:nvPr/>
          </p:nvSpPr>
          <p:spPr>
            <a:xfrm>
              <a:off x="6540945" y="2981380"/>
              <a:ext cx="603050" cy="227550"/>
            </a:xfrm>
            <a:prstGeom prst="rect">
              <a:avLst/>
            </a:prstGeom>
          </p:spPr>
          <p:txBody>
            <a:bodyPr wrap="none">
              <a:spAutoFit/>
            </a:bodyPr>
            <a:lstStyle/>
            <a:p>
              <a:pPr algn="ctr"/>
              <a:r>
                <a:rPr lang="en-US" sz="1300" dirty="0">
                  <a:latin typeface="Century Gothic" panose="020B0502020202020204" pitchFamily="34" charset="0"/>
                </a:rPr>
                <a:t>1,890</a:t>
              </a:r>
            </a:p>
          </p:txBody>
        </p:sp>
      </p:grpSp>
      <p:sp>
        <p:nvSpPr>
          <p:cNvPr id="109"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
        <p:nvSpPr>
          <p:cNvPr id="110"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4B5D17"/>
                </a:solidFill>
                <a:latin typeface="Century Gothic" panose="020B0502020202020204" pitchFamily="34" charset="0"/>
              </a:rPr>
              <a:t>Weekly Minutes</a:t>
            </a:r>
          </a:p>
          <a:p>
            <a:pPr algn="ctr">
              <a:defRPr/>
            </a:pPr>
            <a:r>
              <a:rPr lang="en-US" sz="1200" dirty="0">
                <a:solidFill>
                  <a:srgbClr val="4B5D17"/>
                </a:solidFill>
                <a:latin typeface="Century Gothic" panose="020B0502020202020204" pitchFamily="34" charset="0"/>
              </a:rPr>
              <a:t>per capita </a:t>
            </a:r>
          </a:p>
        </p:txBody>
      </p:sp>
      <p:grpSp>
        <p:nvGrpSpPr>
          <p:cNvPr id="31" name="Group 30"/>
          <p:cNvGrpSpPr/>
          <p:nvPr/>
        </p:nvGrpSpPr>
        <p:grpSpPr>
          <a:xfrm>
            <a:off x="6570920" y="2658140"/>
            <a:ext cx="2161954" cy="606056"/>
            <a:chOff x="6570920" y="2658140"/>
            <a:chExt cx="2161954" cy="606056"/>
          </a:xfrm>
        </p:grpSpPr>
        <p:sp>
          <p:nvSpPr>
            <p:cNvPr id="53"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00642D"/>
                  </a:solidFill>
                  <a:latin typeface="Century Gothic" panose="020B0502020202020204" pitchFamily="34" charset="0"/>
                </a:rPr>
                <a:t>LEGACY</a:t>
              </a:r>
            </a:p>
          </p:txBody>
        </p:sp>
        <p:cxnSp>
          <p:nvCxnSpPr>
            <p:cNvPr id="22" name="Straight Arrow Connector 21"/>
            <p:cNvCxnSpPr/>
            <p:nvPr/>
          </p:nvCxnSpPr>
          <p:spPr bwMode="auto">
            <a:xfrm flipV="1">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grpSp>
        <p:nvGrpSpPr>
          <p:cNvPr id="57" name="Group 56"/>
          <p:cNvGrpSpPr/>
          <p:nvPr/>
        </p:nvGrpSpPr>
        <p:grpSpPr>
          <a:xfrm>
            <a:off x="6570920" y="3296093"/>
            <a:ext cx="2161954" cy="606056"/>
            <a:chOff x="6570920" y="2658140"/>
            <a:chExt cx="2161954" cy="606056"/>
          </a:xfrm>
        </p:grpSpPr>
        <p:sp>
          <p:nvSpPr>
            <p:cNvPr id="58"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00642D"/>
                  </a:solidFill>
                  <a:latin typeface="Century Gothic" panose="020B0502020202020204" pitchFamily="34" charset="0"/>
                </a:rPr>
                <a:t>INTERNET</a:t>
              </a:r>
            </a:p>
          </p:txBody>
        </p:sp>
        <p:cxnSp>
          <p:nvCxnSpPr>
            <p:cNvPr id="59" name="Straight Arrow Connector 58"/>
            <p:cNvCxnSpPr/>
            <p:nvPr/>
          </p:nvCxnSpPr>
          <p:spPr bwMode="auto">
            <a:xfrm>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grpSp>
        <p:nvGrpSpPr>
          <p:cNvPr id="149" name="Group 148"/>
          <p:cNvGrpSpPr/>
          <p:nvPr/>
        </p:nvGrpSpPr>
        <p:grpSpPr>
          <a:xfrm>
            <a:off x="485160" y="2309725"/>
            <a:ext cx="1075281" cy="1198880"/>
            <a:chOff x="485160" y="2309725"/>
            <a:chExt cx="1075281" cy="1198880"/>
          </a:xfrm>
        </p:grpSpPr>
        <p:sp>
          <p:nvSpPr>
            <p:cNvPr id="150" name="TextBox 149"/>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51" name="TextBox 150"/>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52" name="TextBox 151"/>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53" name="TextBox 152"/>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54" name="TextBox 153"/>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ue</a:t>
              </a:r>
              <a:endParaRPr lang="en-US" sz="1200" b="1" dirty="0">
                <a:solidFill>
                  <a:schemeClr val="accent6">
                    <a:lumMod val="75000"/>
                  </a:schemeClr>
                </a:solidFill>
                <a:latin typeface="Century Gothic" panose="020B0502020202020204" pitchFamily="34" charset="0"/>
              </a:endParaRPr>
            </a:p>
          </p:txBody>
        </p:sp>
      </p:grpSp>
      <p:sp>
        <p:nvSpPr>
          <p:cNvPr id="7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7" name="Group 6"/>
          <p:cNvGrpSpPr/>
          <p:nvPr/>
        </p:nvGrpSpPr>
        <p:grpSpPr>
          <a:xfrm>
            <a:off x="7822238" y="2663626"/>
            <a:ext cx="4037239" cy="584775"/>
            <a:chOff x="7822238" y="2663626"/>
            <a:chExt cx="4037239" cy="584775"/>
          </a:xfrm>
        </p:grpSpPr>
        <p:sp>
          <p:nvSpPr>
            <p:cNvPr id="2" name="TextBox 1"/>
            <p:cNvSpPr txBox="1"/>
            <p:nvPr/>
          </p:nvSpPr>
          <p:spPr>
            <a:xfrm>
              <a:off x="8322153" y="2663626"/>
              <a:ext cx="3537324"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Traditional channels that existed before the Internet.</a:t>
              </a:r>
            </a:p>
          </p:txBody>
        </p:sp>
        <p:cxnSp>
          <p:nvCxnSpPr>
            <p:cNvPr id="6" name="Straight Connector 5"/>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cxnSp>
        <p:nvCxnSpPr>
          <p:cNvPr id="169" name="Straight Connector 16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Tree>
    <p:extLst>
      <p:ext uri="{BB962C8B-B14F-4D97-AF65-F5344CB8AC3E}">
        <p14:creationId xmlns:p14="http://schemas.microsoft.com/office/powerpoint/2010/main" val="2487315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9"/>
                                        </p:tgtEl>
                                        <p:attrNameLst>
                                          <p:attrName>style.visibility</p:attrName>
                                        </p:attrNameLst>
                                      </p:cBhvr>
                                      <p:to>
                                        <p:strVal val="visible"/>
                                      </p:to>
                                    </p:set>
                                    <p:animEffect transition="in" filter="fade">
                                      <p:cBhvr>
                                        <p:cTn id="7" dur="500"/>
                                        <p:tgtEl>
                                          <p:spTgt spid="109"/>
                                        </p:tgtEl>
                                      </p:cBhvr>
                                    </p:animEffect>
                                  </p:childTnLst>
                                </p:cTn>
                              </p:par>
                              <p:par>
                                <p:cTn id="8" presetID="22" presetClass="entr" presetSubtype="4" fill="hold" nodeType="withEffect">
                                  <p:stCondLst>
                                    <p:cond delay="500"/>
                                  </p:stCondLst>
                                  <p:childTnLst>
                                    <p:set>
                                      <p:cBhvr>
                                        <p:cTn id="9" dur="1" fill="hold">
                                          <p:stCondLst>
                                            <p:cond delay="0"/>
                                          </p:stCondLst>
                                        </p:cTn>
                                        <p:tgtEl>
                                          <p:spTgt spid="10"/>
                                        </p:tgtEl>
                                        <p:attrNameLst>
                                          <p:attrName>style.visibility</p:attrName>
                                        </p:attrNameLst>
                                      </p:cBhvr>
                                      <p:to>
                                        <p:strVal val="visible"/>
                                      </p:to>
                                    </p:set>
                                    <p:animEffect transition="in" filter="wipe(down)">
                                      <p:cBhvr>
                                        <p:cTn id="10" dur="2000"/>
                                        <p:tgtEl>
                                          <p:spTgt spid="10"/>
                                        </p:tgtEl>
                                      </p:cBhvr>
                                    </p:animEffect>
                                  </p:childTnLst>
                                </p:cTn>
                              </p:par>
                              <p:par>
                                <p:cTn id="11" presetID="22" presetClass="entr" presetSubtype="4" fill="hold"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ipe(down)">
                                      <p:cBhvr>
                                        <p:cTn id="13" dur="2000"/>
                                        <p:tgtEl>
                                          <p:spTgt spid="11"/>
                                        </p:tgtEl>
                                      </p:cBhvr>
                                    </p:animEffect>
                                  </p:childTnLst>
                                </p:cTn>
                              </p:par>
                              <p:par>
                                <p:cTn id="14" presetID="22" presetClass="entr" presetSubtype="4" fill="hold" nodeType="withEffect">
                                  <p:stCondLst>
                                    <p:cond delay="50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2000"/>
                                        <p:tgtEl>
                                          <p:spTgt spid="14"/>
                                        </p:tgtEl>
                                      </p:cBhvr>
                                    </p:animEffect>
                                  </p:childTnLst>
                                </p:cTn>
                              </p:par>
                              <p:par>
                                <p:cTn id="17" presetID="22" presetClass="entr" presetSubtype="4" fill="hold" nodeType="withEffect">
                                  <p:stCondLst>
                                    <p:cond delay="50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2000"/>
                                        <p:tgtEl>
                                          <p:spTgt spid="18"/>
                                        </p:tgtEl>
                                      </p:cBhvr>
                                    </p:animEffect>
                                  </p:childTnLst>
                                </p:cTn>
                              </p:par>
                              <p:par>
                                <p:cTn id="20" presetID="22" presetClass="entr" presetSubtype="1" fill="hold" nodeType="withEffect">
                                  <p:stCondLst>
                                    <p:cond delay="500"/>
                                  </p:stCondLst>
                                  <p:childTnLst>
                                    <p:set>
                                      <p:cBhvr>
                                        <p:cTn id="21" dur="1" fill="hold">
                                          <p:stCondLst>
                                            <p:cond delay="0"/>
                                          </p:stCondLst>
                                        </p:cTn>
                                        <p:tgtEl>
                                          <p:spTgt spid="32"/>
                                        </p:tgtEl>
                                        <p:attrNameLst>
                                          <p:attrName>style.visibility</p:attrName>
                                        </p:attrNameLst>
                                      </p:cBhvr>
                                      <p:to>
                                        <p:strVal val="visible"/>
                                      </p:to>
                                    </p:set>
                                    <p:animEffect transition="in" filter="wipe(up)">
                                      <p:cBhvr>
                                        <p:cTn id="22" dur="2000"/>
                                        <p:tgtEl>
                                          <p:spTgt spid="32"/>
                                        </p:tgtEl>
                                      </p:cBhvr>
                                    </p:animEffect>
                                  </p:childTnLst>
                                </p:cTn>
                              </p:par>
                            </p:childTnLst>
                          </p:cTn>
                        </p:par>
                        <p:par>
                          <p:cTn id="23" fill="hold">
                            <p:stCondLst>
                              <p:cond delay="2500"/>
                            </p:stCondLst>
                            <p:childTnLst>
                              <p:par>
                                <p:cTn id="24" presetID="22" presetClass="entr" presetSubtype="4" fill="hold" nodeType="after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wipe(down)">
                                      <p:cBhvr>
                                        <p:cTn id="26" dur="500"/>
                                        <p:tgtEl>
                                          <p:spTgt spid="31"/>
                                        </p:tgtEl>
                                      </p:cBhvr>
                                    </p:animEffect>
                                  </p:childTnLst>
                                </p:cTn>
                              </p:par>
                              <p:par>
                                <p:cTn id="27" presetID="22" presetClass="entr" presetSubtype="1" fill="hold" nodeType="withEffect">
                                  <p:stCondLst>
                                    <p:cond delay="0"/>
                                  </p:stCondLst>
                                  <p:childTnLst>
                                    <p:set>
                                      <p:cBhvr>
                                        <p:cTn id="28" dur="1" fill="hold">
                                          <p:stCondLst>
                                            <p:cond delay="0"/>
                                          </p:stCondLst>
                                        </p:cTn>
                                        <p:tgtEl>
                                          <p:spTgt spid="57"/>
                                        </p:tgtEl>
                                        <p:attrNameLst>
                                          <p:attrName>style.visibility</p:attrName>
                                        </p:attrNameLst>
                                      </p:cBhvr>
                                      <p:to>
                                        <p:strVal val="visible"/>
                                      </p:to>
                                    </p:set>
                                    <p:animEffect transition="in" filter="wipe(up)">
                                      <p:cBhvr>
                                        <p:cTn id="29" dur="500"/>
                                        <p:tgtEl>
                                          <p:spTgt spid="57"/>
                                        </p:tgtEl>
                                      </p:cBhvr>
                                    </p:animEffect>
                                  </p:childTnLst>
                                </p:cTn>
                              </p:par>
                            </p:childTnLst>
                          </p:cTn>
                        </p:par>
                        <p:par>
                          <p:cTn id="30" fill="hold">
                            <p:stCondLst>
                              <p:cond delay="3000"/>
                            </p:stCondLst>
                            <p:childTnLst>
                              <p:par>
                                <p:cTn id="31" presetID="22" presetClass="entr" presetSubtype="8" fill="hold" nodeType="afterEffect">
                                  <p:stCondLst>
                                    <p:cond delay="500"/>
                                  </p:stCondLst>
                                  <p:childTnLst>
                                    <p:set>
                                      <p:cBhvr>
                                        <p:cTn id="32" dur="1" fill="hold">
                                          <p:stCondLst>
                                            <p:cond delay="0"/>
                                          </p:stCondLst>
                                        </p:cTn>
                                        <p:tgtEl>
                                          <p:spTgt spid="7"/>
                                        </p:tgtEl>
                                        <p:attrNameLst>
                                          <p:attrName>style.visibility</p:attrName>
                                        </p:attrNameLst>
                                      </p:cBhvr>
                                      <p:to>
                                        <p:strVal val="visible"/>
                                      </p:to>
                                    </p:set>
                                    <p:animEffect transition="in" filter="wipe(left)">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xit" presetSubtype="2" fill="hold" nodeType="clickEffect">
                                  <p:stCondLst>
                                    <p:cond delay="0"/>
                                  </p:stCondLst>
                                  <p:childTnLst>
                                    <p:animEffect transition="out" filter="wipe(right)">
                                      <p:cBhvr>
                                        <p:cTn id="37" dur="500"/>
                                        <p:tgtEl>
                                          <p:spTgt spid="7"/>
                                        </p:tgtEl>
                                      </p:cBhvr>
                                    </p:animEffect>
                                    <p:set>
                                      <p:cBhvr>
                                        <p:cTn id="38"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p:cNvGrpSpPr/>
          <p:nvPr/>
        </p:nvGrpSpPr>
        <p:grpSpPr>
          <a:xfrm>
            <a:off x="6288061" y="4823059"/>
            <a:ext cx="1559356" cy="292388"/>
            <a:chOff x="7007860" y="4138490"/>
            <a:chExt cx="1559356" cy="292388"/>
          </a:xfrm>
        </p:grpSpPr>
        <p:sp>
          <p:nvSpPr>
            <p:cNvPr id="54" name="Rectangle 53"/>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31" name="Straight Arrow Connector 30"/>
            <p:cNvCxnSpPr/>
            <p:nvPr/>
          </p:nvCxnSpPr>
          <p:spPr bwMode="auto">
            <a:xfrm flipH="1">
              <a:off x="700786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72" name="Group 71"/>
          <p:cNvGrpSpPr/>
          <p:nvPr/>
        </p:nvGrpSpPr>
        <p:grpSpPr>
          <a:xfrm>
            <a:off x="5639245" y="2968316"/>
            <a:ext cx="603049" cy="2030246"/>
            <a:chOff x="6540945" y="2974699"/>
            <a:chExt cx="603049" cy="1800954"/>
          </a:xfrm>
          <a:solidFill>
            <a:schemeClr val="bg1"/>
          </a:solidFill>
        </p:grpSpPr>
        <p:sp>
          <p:nvSpPr>
            <p:cNvPr id="73" name="Rectangle 72"/>
            <p:cNvSpPr/>
            <p:nvPr/>
          </p:nvSpPr>
          <p:spPr bwMode="auto">
            <a:xfrm>
              <a:off x="6611121" y="3237056"/>
              <a:ext cx="462777" cy="1538597"/>
            </a:xfrm>
            <a:prstGeom prst="rect">
              <a:avLst/>
            </a:prstGeom>
            <a:grp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4" name="Rectangle 73"/>
            <p:cNvSpPr/>
            <p:nvPr/>
          </p:nvSpPr>
          <p:spPr>
            <a:xfrm>
              <a:off x="6540945" y="2974699"/>
              <a:ext cx="603049" cy="245180"/>
            </a:xfrm>
            <a:prstGeom prst="rect">
              <a:avLst/>
            </a:prstGeom>
            <a:grpFill/>
          </p:spPr>
          <p:txBody>
            <a:bodyPr wrap="none">
              <a:spAutoFit/>
            </a:bodyPr>
            <a:lstStyle/>
            <a:p>
              <a:pPr algn="ctr"/>
              <a:r>
                <a:rPr lang="en-US" sz="1300" dirty="0">
                  <a:latin typeface="Century Gothic" panose="020B0502020202020204" pitchFamily="34" charset="0"/>
                </a:rPr>
                <a:t>1,890</a:t>
              </a:r>
            </a:p>
          </p:txBody>
        </p:sp>
      </p:grpSp>
      <p:grpSp>
        <p:nvGrpSpPr>
          <p:cNvPr id="39" name="Group 38"/>
          <p:cNvGrpSpPr/>
          <p:nvPr/>
        </p:nvGrpSpPr>
        <p:grpSpPr>
          <a:xfrm>
            <a:off x="2981072" y="3330228"/>
            <a:ext cx="2514282" cy="289188"/>
            <a:chOff x="2987674" y="3298478"/>
            <a:chExt cx="2514282" cy="289188"/>
          </a:xfrm>
        </p:grpSpPr>
        <p:sp>
          <p:nvSpPr>
            <p:cNvPr id="58" name="Rectangle 57"/>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0" name="Rectangle 5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1" name="Rectangle 6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2" name="Rectangle 6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22</a:t>
              </a:r>
              <a:endParaRPr lang="en-US" sz="1050" dirty="0"/>
            </a:p>
          </p:txBody>
        </p:sp>
        <p:sp>
          <p:nvSpPr>
            <p:cNvPr id="59" name="Rectangle 58"/>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3" name="Rectangle 62"/>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64" name="Rectangle 63"/>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65" name="Rectangle 64"/>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69"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42" name="Group 41"/>
          <p:cNvGrpSpPr/>
          <p:nvPr/>
        </p:nvGrpSpPr>
        <p:grpSpPr>
          <a:xfrm>
            <a:off x="485160" y="2309725"/>
            <a:ext cx="1075281" cy="1198880"/>
            <a:chOff x="485160" y="2309725"/>
            <a:chExt cx="1075281" cy="1198880"/>
          </a:xfrm>
        </p:grpSpPr>
        <p:sp>
          <p:nvSpPr>
            <p:cNvPr id="43" name="TextBox 42"/>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44" name="TextBox 43"/>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45" name="TextBox 44"/>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46" name="TextBox 45"/>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47" name="TextBox 46"/>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ue</a:t>
              </a:r>
              <a:endParaRPr lang="en-US" sz="1200" b="1" dirty="0">
                <a:solidFill>
                  <a:schemeClr val="accent6">
                    <a:lumMod val="75000"/>
                  </a:schemeClr>
                </a:solidFill>
                <a:latin typeface="Century Gothic" panose="020B0502020202020204" pitchFamily="34" charset="0"/>
              </a:endParaRPr>
            </a:p>
          </p:txBody>
        </p:sp>
      </p:grpSp>
      <p:sp>
        <p:nvSpPr>
          <p:cNvPr id="4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cxnSp>
        <p:nvCxnSpPr>
          <p:cNvPr id="76" name="Straight Connector 75"/>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77" name="Group 76"/>
          <p:cNvGrpSpPr/>
          <p:nvPr/>
        </p:nvGrpSpPr>
        <p:grpSpPr>
          <a:xfrm>
            <a:off x="7820933" y="4676865"/>
            <a:ext cx="2711881" cy="584775"/>
            <a:chOff x="7822238" y="2663626"/>
            <a:chExt cx="2711881" cy="584775"/>
          </a:xfrm>
        </p:grpSpPr>
        <p:sp>
          <p:nvSpPr>
            <p:cNvPr id="78" name="TextBox 77"/>
            <p:cNvSpPr txBox="1"/>
            <p:nvPr/>
          </p:nvSpPr>
          <p:spPr>
            <a:xfrm>
              <a:off x="8322153" y="2663626"/>
              <a:ext cx="2211966"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Online extensions </a:t>
              </a:r>
            </a:p>
            <a:p>
              <a:r>
                <a:rPr lang="en-US" sz="1600" dirty="0">
                  <a:solidFill>
                    <a:srgbClr val="C00000"/>
                  </a:solidFill>
                  <a:latin typeface="Century Gothic" panose="020B0502020202020204" pitchFamily="34" charset="0"/>
                  <a:cs typeface="Courier New" pitchFamily="49" charset="0"/>
                </a:rPr>
                <a:t>Of Legacy media</a:t>
              </a:r>
            </a:p>
          </p:txBody>
        </p:sp>
        <p:cxnSp>
          <p:nvCxnSpPr>
            <p:cNvPr id="79" name="Straight Connector 78"/>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
        <p:nvSpPr>
          <p:cNvPr id="92" name="Rectangle 91"/>
          <p:cNvSpPr/>
          <p:nvPr/>
        </p:nvSpPr>
        <p:spPr bwMode="auto">
          <a:xfrm>
            <a:off x="5709490" y="3264075"/>
            <a:ext cx="457061" cy="1679613"/>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8" name="Rectangle 97"/>
          <p:cNvSpPr/>
          <p:nvPr/>
        </p:nvSpPr>
        <p:spPr bwMode="auto">
          <a:xfrm>
            <a:off x="5709421" y="4943232"/>
            <a:ext cx="457200" cy="52042"/>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96" name="Group 95"/>
          <p:cNvGrpSpPr/>
          <p:nvPr/>
        </p:nvGrpSpPr>
        <p:grpSpPr>
          <a:xfrm>
            <a:off x="2908300" y="1077976"/>
            <a:ext cx="603050" cy="2186212"/>
            <a:chOff x="3810000" y="1547588"/>
            <a:chExt cx="603050" cy="2186212"/>
          </a:xfrm>
        </p:grpSpPr>
        <p:sp>
          <p:nvSpPr>
            <p:cNvPr id="97" name="Rectangle 96"/>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9" name="Rectangle 98"/>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00" name="Group 99"/>
          <p:cNvGrpSpPr/>
          <p:nvPr/>
        </p:nvGrpSpPr>
        <p:grpSpPr>
          <a:xfrm>
            <a:off x="3594100" y="2013399"/>
            <a:ext cx="603050" cy="1250789"/>
            <a:chOff x="4495800" y="2483011"/>
            <a:chExt cx="603050" cy="1250789"/>
          </a:xfrm>
        </p:grpSpPr>
        <p:sp>
          <p:nvSpPr>
            <p:cNvPr id="101" name="Rectangle 100"/>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102" name="Rectangle 101"/>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03" name="Group 102"/>
          <p:cNvGrpSpPr/>
          <p:nvPr/>
        </p:nvGrpSpPr>
        <p:grpSpPr>
          <a:xfrm>
            <a:off x="4359294" y="2887980"/>
            <a:ext cx="457200" cy="376208"/>
            <a:chOff x="5260994" y="3357592"/>
            <a:chExt cx="457200" cy="376208"/>
          </a:xfrm>
        </p:grpSpPr>
        <p:sp>
          <p:nvSpPr>
            <p:cNvPr id="104" name="Rectangle 103"/>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105" name="Rectangle 104"/>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06" name="Group 105"/>
          <p:cNvGrpSpPr/>
          <p:nvPr/>
        </p:nvGrpSpPr>
        <p:grpSpPr>
          <a:xfrm>
            <a:off x="5041900" y="2954020"/>
            <a:ext cx="457200" cy="310167"/>
            <a:chOff x="5943600" y="3423632"/>
            <a:chExt cx="457200" cy="310167"/>
          </a:xfrm>
        </p:grpSpPr>
        <p:sp>
          <p:nvSpPr>
            <p:cNvPr id="107" name="Rectangle 106"/>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108" name="Rectangle 107"/>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cxnSp>
        <p:nvCxnSpPr>
          <p:cNvPr id="38" name="Straight Connector 37"/>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50"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Tree>
    <p:extLst>
      <p:ext uri="{BB962C8B-B14F-4D97-AF65-F5344CB8AC3E}">
        <p14:creationId xmlns:p14="http://schemas.microsoft.com/office/powerpoint/2010/main" val="34648920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14:presetBounceEnd="34000">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14:bounceEnd="34000">
                                          <p:cBhvr additive="base">
                                            <p:cTn id="7" dur="500" fill="hold"/>
                                            <p:tgtEl>
                                              <p:spTgt spid="34"/>
                                            </p:tgtEl>
                                            <p:attrNameLst>
                                              <p:attrName>ppt_x</p:attrName>
                                            </p:attrNameLst>
                                          </p:cBhvr>
                                          <p:tavLst>
                                            <p:tav tm="0">
                                              <p:val>
                                                <p:strVal val="1+#ppt_w/2"/>
                                              </p:val>
                                            </p:tav>
                                            <p:tav tm="100000">
                                              <p:val>
                                                <p:strVal val="#ppt_x"/>
                                              </p:val>
                                            </p:tav>
                                          </p:tavLst>
                                        </p:anim>
                                        <p:anim calcmode="lin" valueType="num" p14:bounceEnd="34000">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 presetClass="entr" presetSubtype="0" fill="hold" nodeType="afterEffect">
                                      <p:stCondLst>
                                        <p:cond delay="0"/>
                                      </p:stCondLst>
                                      <p:childTnLst>
                                        <p:set>
                                          <p:cBhvr>
                                            <p:cTn id="11" dur="1" fill="hold">
                                              <p:stCondLst>
                                                <p:cond delay="0"/>
                                              </p:stCondLst>
                                            </p:cTn>
                                            <p:tgtEl>
                                              <p:spTgt spid="76"/>
                                            </p:tgtEl>
                                            <p:attrNameLst>
                                              <p:attrName>style.visibility</p:attrName>
                                            </p:attrNameLst>
                                          </p:cBhvr>
                                          <p:to>
                                            <p:strVal val="visible"/>
                                          </p:to>
                                        </p:se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wipe(left)">
                                          <p:cBhvr>
                                            <p:cTn id="15" dur="500"/>
                                            <p:tgtEl>
                                              <p:spTgt spid="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77"/>
                                            </p:tgtEl>
                                          </p:cBhvr>
                                        </p:animEffect>
                                        <p:set>
                                          <p:cBhvr>
                                            <p:cTn id="20" dur="1" fill="hold">
                                              <p:stCondLst>
                                                <p:cond delay="499"/>
                                              </p:stCondLst>
                                            </p:cTn>
                                            <p:tgtEl>
                                              <p:spTgt spid="77"/>
                                            </p:tgtEl>
                                            <p:attrNameLst>
                                              <p:attrName>style.visibility</p:attrName>
                                            </p:attrNameLst>
                                          </p:cBhvr>
                                          <p:to>
                                            <p:strVal val="hidden"/>
                                          </p:to>
                                        </p:set>
                                      </p:childTnLst>
                                    </p:cTn>
                                  </p:par>
                                </p:childTnLst>
                              </p:cTn>
                            </p:par>
                            <p:par>
                              <p:cTn id="21" fill="hold">
                                <p:stCondLst>
                                  <p:cond delay="500"/>
                                </p:stCondLst>
                                <p:childTnLst>
                                  <p:par>
                                    <p:cTn id="22" presetID="22" presetClass="exit" presetSubtype="2" fill="hold" grpId="0" nodeType="afterEffect">
                                      <p:stCondLst>
                                        <p:cond delay="0"/>
                                      </p:stCondLst>
                                      <p:childTnLst>
                                        <p:animEffect transition="out" filter="wipe(right)">
                                          <p:cBhvr>
                                            <p:cTn id="23" dur="2000"/>
                                            <p:tgtEl>
                                              <p:spTgt spid="98"/>
                                            </p:tgtEl>
                                          </p:cBhvr>
                                        </p:animEffect>
                                        <p:set>
                                          <p:cBhvr>
                                            <p:cTn id="24" dur="1" fill="hold">
                                              <p:stCondLst>
                                                <p:cond delay="1999"/>
                                              </p:stCondLst>
                                            </p:cTn>
                                            <p:tgtEl>
                                              <p:spTgt spid="98"/>
                                            </p:tgtEl>
                                            <p:attrNameLst>
                                              <p:attrName>style.visibility</p:attrName>
                                            </p:attrNameLst>
                                          </p:cBhvr>
                                          <p:to>
                                            <p:strVal val="hidden"/>
                                          </p:to>
                                        </p:set>
                                      </p:childTnLst>
                                    </p:cTn>
                                  </p:par>
                                  <p:par>
                                    <p:cTn id="25" presetID="22" presetClass="entr" presetSubtype="2" fill="hold" nodeType="with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wipe(right)">
                                          <p:cBhvr>
                                            <p:cTn id="27"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1+#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 presetClass="entr" presetSubtype="0" fill="hold" nodeType="afterEffect">
                                      <p:stCondLst>
                                        <p:cond delay="0"/>
                                      </p:stCondLst>
                                      <p:childTnLst>
                                        <p:set>
                                          <p:cBhvr>
                                            <p:cTn id="11" dur="1" fill="hold">
                                              <p:stCondLst>
                                                <p:cond delay="0"/>
                                              </p:stCondLst>
                                            </p:cTn>
                                            <p:tgtEl>
                                              <p:spTgt spid="76"/>
                                            </p:tgtEl>
                                            <p:attrNameLst>
                                              <p:attrName>style.visibility</p:attrName>
                                            </p:attrNameLst>
                                          </p:cBhvr>
                                          <p:to>
                                            <p:strVal val="visible"/>
                                          </p:to>
                                        </p:se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wipe(left)">
                                          <p:cBhvr>
                                            <p:cTn id="15" dur="500"/>
                                            <p:tgtEl>
                                              <p:spTgt spid="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77"/>
                                            </p:tgtEl>
                                          </p:cBhvr>
                                        </p:animEffect>
                                        <p:set>
                                          <p:cBhvr>
                                            <p:cTn id="20" dur="1" fill="hold">
                                              <p:stCondLst>
                                                <p:cond delay="499"/>
                                              </p:stCondLst>
                                            </p:cTn>
                                            <p:tgtEl>
                                              <p:spTgt spid="77"/>
                                            </p:tgtEl>
                                            <p:attrNameLst>
                                              <p:attrName>style.visibility</p:attrName>
                                            </p:attrNameLst>
                                          </p:cBhvr>
                                          <p:to>
                                            <p:strVal val="hidden"/>
                                          </p:to>
                                        </p:set>
                                      </p:childTnLst>
                                    </p:cTn>
                                  </p:par>
                                </p:childTnLst>
                              </p:cTn>
                            </p:par>
                            <p:par>
                              <p:cTn id="21" fill="hold">
                                <p:stCondLst>
                                  <p:cond delay="500"/>
                                </p:stCondLst>
                                <p:childTnLst>
                                  <p:par>
                                    <p:cTn id="22" presetID="22" presetClass="exit" presetSubtype="2" fill="hold" grpId="0" nodeType="afterEffect">
                                      <p:stCondLst>
                                        <p:cond delay="0"/>
                                      </p:stCondLst>
                                      <p:childTnLst>
                                        <p:animEffect transition="out" filter="wipe(right)">
                                          <p:cBhvr>
                                            <p:cTn id="23" dur="2000"/>
                                            <p:tgtEl>
                                              <p:spTgt spid="98"/>
                                            </p:tgtEl>
                                          </p:cBhvr>
                                        </p:animEffect>
                                        <p:set>
                                          <p:cBhvr>
                                            <p:cTn id="24" dur="1" fill="hold">
                                              <p:stCondLst>
                                                <p:cond delay="1999"/>
                                              </p:stCondLst>
                                            </p:cTn>
                                            <p:tgtEl>
                                              <p:spTgt spid="98"/>
                                            </p:tgtEl>
                                            <p:attrNameLst>
                                              <p:attrName>style.visibility</p:attrName>
                                            </p:attrNameLst>
                                          </p:cBhvr>
                                          <p:to>
                                            <p:strVal val="hidden"/>
                                          </p:to>
                                        </p:set>
                                      </p:childTnLst>
                                    </p:cTn>
                                  </p:par>
                                  <p:par>
                                    <p:cTn id="25" presetID="22" presetClass="entr" presetSubtype="2" fill="hold" nodeType="with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wipe(right)">
                                          <p:cBhvr>
                                            <p:cTn id="27"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6276251" y="4491814"/>
            <a:ext cx="1592805" cy="292388"/>
            <a:chOff x="7034859" y="4343892"/>
            <a:chExt cx="1592805" cy="292388"/>
          </a:xfrm>
        </p:grpSpPr>
        <p:sp>
          <p:nvSpPr>
            <p:cNvPr id="48" name="Rectangle 47"/>
            <p:cNvSpPr/>
            <p:nvPr/>
          </p:nvSpPr>
          <p:spPr>
            <a:xfrm>
              <a:off x="7319293" y="4343892"/>
              <a:ext cx="1308371" cy="292388"/>
            </a:xfrm>
            <a:prstGeom prst="rect">
              <a:avLst/>
            </a:prstGeom>
          </p:spPr>
          <p:txBody>
            <a:bodyPr wrap="none">
              <a:spAutoFit/>
            </a:bodyPr>
            <a:lstStyle/>
            <a:p>
              <a:pPr algn="ctr"/>
              <a:r>
                <a:rPr lang="en-US" sz="1300" dirty="0">
                  <a:latin typeface="Century Gothic" panose="020B0502020202020204" pitchFamily="34" charset="0"/>
                </a:rPr>
                <a:t>866 PUREPLAY</a:t>
              </a:r>
            </a:p>
          </p:txBody>
        </p:sp>
        <p:cxnSp>
          <p:nvCxnSpPr>
            <p:cNvPr id="49" name="Straight Arrow Connector 48"/>
            <p:cNvCxnSpPr>
              <a:stCxn id="48" idx="1"/>
            </p:cNvCxnSpPr>
            <p:nvPr/>
          </p:nvCxnSpPr>
          <p:spPr bwMode="auto">
            <a:xfrm flipH="1" flipV="1">
              <a:off x="7034859" y="4488424"/>
              <a:ext cx="284434" cy="1662"/>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7" name="Group 6"/>
          <p:cNvGrpSpPr/>
          <p:nvPr/>
        </p:nvGrpSpPr>
        <p:grpSpPr>
          <a:xfrm>
            <a:off x="2981225" y="3595622"/>
            <a:ext cx="2515969" cy="1015885"/>
            <a:chOff x="2992791" y="3567174"/>
            <a:chExt cx="2515969" cy="1015885"/>
          </a:xfrm>
        </p:grpSpPr>
        <p:sp>
          <p:nvSpPr>
            <p:cNvPr id="50" name="Rectangle 49"/>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1" name="Rectangle 50"/>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2" name="Rectangle 51"/>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3" name="Rectangle 52"/>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7" name="Rectangle 66"/>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69" name="Rectangle 68"/>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70" name="Rectangle 69"/>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71" name="Rectangle 70"/>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sp>
        <p:nvSpPr>
          <p:cNvPr id="73"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68" name="TextBox 67"/>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74" name="TextBox 73"/>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75" name="TextBox 74"/>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76" name="TextBox 75"/>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77" name="TextBox 76"/>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grpSp>
        <p:nvGrpSpPr>
          <p:cNvPr id="104" name="Group 103"/>
          <p:cNvGrpSpPr/>
          <p:nvPr/>
        </p:nvGrpSpPr>
        <p:grpSpPr>
          <a:xfrm>
            <a:off x="2981072" y="3330228"/>
            <a:ext cx="2514282" cy="289188"/>
            <a:chOff x="2987674" y="3298478"/>
            <a:chExt cx="2514282" cy="289188"/>
          </a:xfrm>
        </p:grpSpPr>
        <p:sp>
          <p:nvSpPr>
            <p:cNvPr id="109" name="Rectangle 10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0" name="Rectangle 10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1" name="Rectangle 11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2" name="Rectangle 11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13" name="Rectangle 112"/>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4" name="Rectangle 113"/>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5" name="Rectangle 114"/>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16" name="Rectangle 115"/>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5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24" name="Group 123"/>
          <p:cNvGrpSpPr/>
          <p:nvPr/>
        </p:nvGrpSpPr>
        <p:grpSpPr>
          <a:xfrm>
            <a:off x="7888963" y="4343958"/>
            <a:ext cx="2711881" cy="584775"/>
            <a:chOff x="7822238" y="2663626"/>
            <a:chExt cx="2711881" cy="584775"/>
          </a:xfrm>
        </p:grpSpPr>
        <p:sp>
          <p:nvSpPr>
            <p:cNvPr id="125" name="TextBox 124"/>
            <p:cNvSpPr txBox="1"/>
            <p:nvPr/>
          </p:nvSpPr>
          <p:spPr>
            <a:xfrm>
              <a:off x="8322153" y="2663626"/>
              <a:ext cx="2211966"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Media vehicles only</a:t>
              </a:r>
            </a:p>
            <a:p>
              <a:r>
                <a:rPr lang="en-US" sz="1600" dirty="0">
                  <a:solidFill>
                    <a:srgbClr val="C00000"/>
                  </a:solidFill>
                  <a:latin typeface="Century Gothic" panose="020B0502020202020204" pitchFamily="34" charset="0"/>
                  <a:cs typeface="Courier New" pitchFamily="49" charset="0"/>
                </a:rPr>
                <a:t>available online</a:t>
              </a:r>
            </a:p>
          </p:txBody>
        </p:sp>
        <p:cxnSp>
          <p:nvCxnSpPr>
            <p:cNvPr id="126" name="Straight Connector 125"/>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grpSp>
        <p:nvGrpSpPr>
          <p:cNvPr id="78" name="Group 77"/>
          <p:cNvGrpSpPr/>
          <p:nvPr/>
        </p:nvGrpSpPr>
        <p:grpSpPr>
          <a:xfrm>
            <a:off x="467873" y="3716550"/>
            <a:ext cx="2961993" cy="584775"/>
            <a:chOff x="8322153" y="2663626"/>
            <a:chExt cx="2961993" cy="584775"/>
          </a:xfrm>
        </p:grpSpPr>
        <p:sp>
          <p:nvSpPr>
            <p:cNvPr id="79" name="TextBox 78"/>
            <p:cNvSpPr txBox="1"/>
            <p:nvPr/>
          </p:nvSpPr>
          <p:spPr>
            <a:xfrm>
              <a:off x="8322153" y="2663626"/>
              <a:ext cx="2211966" cy="584775"/>
            </a:xfrm>
            <a:prstGeom prst="rect">
              <a:avLst/>
            </a:prstGeom>
            <a:noFill/>
          </p:spPr>
          <p:txBody>
            <a:bodyPr wrap="square" rtlCol="0">
              <a:spAutoFit/>
            </a:bodyPr>
            <a:lstStyle/>
            <a:p>
              <a:pPr algn="r"/>
              <a:r>
                <a:rPr lang="en-US" sz="1600" dirty="0">
                  <a:solidFill>
                    <a:srgbClr val="C00000"/>
                  </a:solidFill>
                  <a:latin typeface="Century Gothic" panose="020B0502020202020204" pitchFamily="34" charset="0"/>
                  <a:cs typeface="Courier New" pitchFamily="49" charset="0"/>
                </a:rPr>
                <a:t>Long Form 56%</a:t>
              </a:r>
            </a:p>
            <a:p>
              <a:pPr algn="r"/>
              <a:r>
                <a:rPr lang="en-US" sz="1600" dirty="0">
                  <a:solidFill>
                    <a:srgbClr val="C00000"/>
                  </a:solidFill>
                  <a:latin typeface="Century Gothic" panose="020B0502020202020204" pitchFamily="34" charset="0"/>
                  <a:cs typeface="Courier New" pitchFamily="49" charset="0"/>
                </a:rPr>
                <a:t>Short Form 44%</a:t>
              </a:r>
            </a:p>
          </p:txBody>
        </p:sp>
        <p:cxnSp>
          <p:nvCxnSpPr>
            <p:cNvPr id="80" name="Straight Connector 79"/>
            <p:cNvCxnSpPr/>
            <p:nvPr/>
          </p:nvCxnSpPr>
          <p:spPr>
            <a:xfrm>
              <a:off x="10826946" y="2947993"/>
              <a:ext cx="4572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02" name="Rectangle 101"/>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grpSp>
        <p:nvGrpSpPr>
          <p:cNvPr id="193" name="Group 192"/>
          <p:cNvGrpSpPr/>
          <p:nvPr/>
        </p:nvGrpSpPr>
        <p:grpSpPr>
          <a:xfrm>
            <a:off x="2908300" y="1077976"/>
            <a:ext cx="603050" cy="2186212"/>
            <a:chOff x="3810000" y="1547588"/>
            <a:chExt cx="603050" cy="2186212"/>
          </a:xfrm>
        </p:grpSpPr>
        <p:sp>
          <p:nvSpPr>
            <p:cNvPr id="194" name="Rectangle 193"/>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5" name="Rectangle 194"/>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96" name="Group 195"/>
          <p:cNvGrpSpPr/>
          <p:nvPr/>
        </p:nvGrpSpPr>
        <p:grpSpPr>
          <a:xfrm>
            <a:off x="3594100" y="2013399"/>
            <a:ext cx="603050" cy="1250789"/>
            <a:chOff x="4495800" y="2483011"/>
            <a:chExt cx="603050" cy="1250789"/>
          </a:xfrm>
        </p:grpSpPr>
        <p:sp>
          <p:nvSpPr>
            <p:cNvPr id="197" name="Rectangle 196"/>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198" name="Rectangle 197"/>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99" name="Group 198"/>
          <p:cNvGrpSpPr/>
          <p:nvPr/>
        </p:nvGrpSpPr>
        <p:grpSpPr>
          <a:xfrm>
            <a:off x="4359294" y="2887980"/>
            <a:ext cx="457200" cy="376208"/>
            <a:chOff x="5260994" y="3357592"/>
            <a:chExt cx="457200" cy="376208"/>
          </a:xfrm>
        </p:grpSpPr>
        <p:sp>
          <p:nvSpPr>
            <p:cNvPr id="200" name="Rectangle 199"/>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01" name="Rectangle 200"/>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02" name="Group 201"/>
          <p:cNvGrpSpPr/>
          <p:nvPr/>
        </p:nvGrpSpPr>
        <p:grpSpPr>
          <a:xfrm>
            <a:off x="5041900" y="2954020"/>
            <a:ext cx="457200" cy="310167"/>
            <a:chOff x="5943600" y="3423632"/>
            <a:chExt cx="457200" cy="310167"/>
          </a:xfrm>
        </p:grpSpPr>
        <p:sp>
          <p:nvSpPr>
            <p:cNvPr id="203" name="Rectangle 202"/>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04" name="Rectangle 203"/>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205" name="Rectangle 204"/>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206" name="Group 205"/>
          <p:cNvGrpSpPr/>
          <p:nvPr/>
        </p:nvGrpSpPr>
        <p:grpSpPr>
          <a:xfrm>
            <a:off x="6288061" y="4823059"/>
            <a:ext cx="1559356" cy="292388"/>
            <a:chOff x="7007860" y="4138490"/>
            <a:chExt cx="1559356" cy="292388"/>
          </a:xfrm>
        </p:grpSpPr>
        <p:sp>
          <p:nvSpPr>
            <p:cNvPr id="207" name="Rectangle 206"/>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208" name="Straight Arrow Connector 207"/>
            <p:cNvCxnSpPr/>
            <p:nvPr/>
          </p:nvCxnSpPr>
          <p:spPr bwMode="auto">
            <a:xfrm flipH="1">
              <a:off x="700786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209" name="Straight Connector 208"/>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99" name="Rectangle 98"/>
          <p:cNvSpPr/>
          <p:nvPr/>
        </p:nvSpPr>
        <p:spPr bwMode="auto">
          <a:xfrm>
            <a:off x="5710522" y="4148339"/>
            <a:ext cx="457152" cy="786155"/>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bwMode="auto">
          <a:xfrm>
            <a:off x="5709846" y="3266184"/>
            <a:ext cx="458053" cy="883477"/>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40" name="Straight Connector 139"/>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61"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Tree>
    <p:extLst>
      <p:ext uri="{BB962C8B-B14F-4D97-AF65-F5344CB8AC3E}">
        <p14:creationId xmlns:p14="http://schemas.microsoft.com/office/powerpoint/2010/main" val="31397283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1+#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wipe(left)">
                                      <p:cBhvr>
                                        <p:cTn id="12" dur="500"/>
                                        <p:tgtEl>
                                          <p:spTgt spid="1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xit" presetSubtype="2" fill="hold" nodeType="clickEffect">
                                  <p:stCondLst>
                                    <p:cond delay="0"/>
                                  </p:stCondLst>
                                  <p:childTnLst>
                                    <p:animEffect transition="out" filter="wipe(right)">
                                      <p:cBhvr>
                                        <p:cTn id="16" dur="500"/>
                                        <p:tgtEl>
                                          <p:spTgt spid="124"/>
                                        </p:tgtEl>
                                      </p:cBhvr>
                                    </p:animEffect>
                                    <p:set>
                                      <p:cBhvr>
                                        <p:cTn id="17" dur="1" fill="hold">
                                          <p:stCondLst>
                                            <p:cond delay="499"/>
                                          </p:stCondLst>
                                        </p:cTn>
                                        <p:tgtEl>
                                          <p:spTgt spid="124"/>
                                        </p:tgtEl>
                                        <p:attrNameLst>
                                          <p:attrName>style.visibility</p:attrName>
                                        </p:attrNameLst>
                                      </p:cBhvr>
                                      <p:to>
                                        <p:strVal val="hidden"/>
                                      </p:to>
                                    </p:se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135"/>
                                        </p:tgtEl>
                                        <p:attrNameLst>
                                          <p:attrName>style.visibility</p:attrName>
                                        </p:attrNameLst>
                                      </p:cBhvr>
                                      <p:to>
                                        <p:strVal val="visible"/>
                                      </p:to>
                                    </p:set>
                                  </p:childTnLst>
                                </p:cTn>
                              </p:par>
                            </p:childTnLst>
                          </p:cTn>
                        </p:par>
                        <p:par>
                          <p:cTn id="21" fill="hold">
                            <p:stCondLst>
                              <p:cond delay="500"/>
                            </p:stCondLst>
                            <p:childTnLst>
                              <p:par>
                                <p:cTn id="22" presetID="22" presetClass="exit" presetSubtype="2" fill="hold" grpId="0" nodeType="afterEffect">
                                  <p:stCondLst>
                                    <p:cond delay="0"/>
                                  </p:stCondLst>
                                  <p:childTnLst>
                                    <p:animEffect transition="out" filter="wipe(right)">
                                      <p:cBhvr>
                                        <p:cTn id="23" dur="3000"/>
                                        <p:tgtEl>
                                          <p:spTgt spid="99"/>
                                        </p:tgtEl>
                                      </p:cBhvr>
                                    </p:animEffect>
                                    <p:set>
                                      <p:cBhvr>
                                        <p:cTn id="24" dur="1" fill="hold">
                                          <p:stCondLst>
                                            <p:cond delay="2999"/>
                                          </p:stCondLst>
                                        </p:cTn>
                                        <p:tgtEl>
                                          <p:spTgt spid="99"/>
                                        </p:tgtEl>
                                        <p:attrNameLst>
                                          <p:attrName>style.visibility</p:attrName>
                                        </p:attrNameLst>
                                      </p:cBhvr>
                                      <p:to>
                                        <p:strVal val="hidden"/>
                                      </p:to>
                                    </p:set>
                                  </p:childTnLst>
                                </p:cTn>
                              </p:par>
                              <p:par>
                                <p:cTn id="25" presetID="22" presetClass="entr" presetSubtype="2"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3000"/>
                                        <p:tgtEl>
                                          <p:spTgt spid="7"/>
                                        </p:tgtEl>
                                      </p:cBhvr>
                                    </p:animEffect>
                                  </p:childTnLst>
                                </p:cTn>
                              </p:par>
                            </p:childTnLst>
                          </p:cTn>
                        </p:par>
                        <p:par>
                          <p:cTn id="28" fill="hold">
                            <p:stCondLst>
                              <p:cond delay="3500"/>
                            </p:stCondLst>
                            <p:childTnLst>
                              <p:par>
                                <p:cTn id="29" presetID="22" presetClass="entr" presetSubtype="8" fill="hold" nodeType="afterEffect">
                                  <p:stCondLst>
                                    <p:cond delay="0"/>
                                  </p:stCondLst>
                                  <p:childTnLst>
                                    <p:set>
                                      <p:cBhvr>
                                        <p:cTn id="30" dur="1" fill="hold">
                                          <p:stCondLst>
                                            <p:cond delay="0"/>
                                          </p:stCondLst>
                                        </p:cTn>
                                        <p:tgtEl>
                                          <p:spTgt spid="78"/>
                                        </p:tgtEl>
                                        <p:attrNameLst>
                                          <p:attrName>style.visibility</p:attrName>
                                        </p:attrNameLst>
                                      </p:cBhvr>
                                      <p:to>
                                        <p:strVal val="visible"/>
                                      </p:to>
                                    </p:set>
                                    <p:animEffect transition="in" filter="wipe(left)">
                                      <p:cBhvr>
                                        <p:cTn id="31" dur="500"/>
                                        <p:tgtEl>
                                          <p:spTgt spid="7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xit" presetSubtype="2" fill="hold" nodeType="clickEffect">
                                  <p:stCondLst>
                                    <p:cond delay="0"/>
                                  </p:stCondLst>
                                  <p:childTnLst>
                                    <p:animEffect transition="out" filter="wipe(right)">
                                      <p:cBhvr>
                                        <p:cTn id="35" dur="500"/>
                                        <p:tgtEl>
                                          <p:spTgt spid="78"/>
                                        </p:tgtEl>
                                      </p:cBhvr>
                                    </p:animEffect>
                                    <p:set>
                                      <p:cBhvr>
                                        <p:cTn id="36" dur="1" fill="hold">
                                          <p:stCondLst>
                                            <p:cond delay="499"/>
                                          </p:stCondLst>
                                        </p:cTn>
                                        <p:tgtEl>
                                          <p:spTgt spid="7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p:cNvGrpSpPr/>
          <p:nvPr/>
        </p:nvGrpSpPr>
        <p:grpSpPr>
          <a:xfrm>
            <a:off x="6274368" y="3941225"/>
            <a:ext cx="1704048" cy="292388"/>
            <a:chOff x="7080250" y="4138490"/>
            <a:chExt cx="1704048" cy="292388"/>
          </a:xfrm>
        </p:grpSpPr>
        <p:sp>
          <p:nvSpPr>
            <p:cNvPr id="68" name="Rectangle 67"/>
            <p:cNvSpPr/>
            <p:nvPr/>
          </p:nvSpPr>
          <p:spPr>
            <a:xfrm>
              <a:off x="7275551" y="4138490"/>
              <a:ext cx="1508747" cy="292388"/>
            </a:xfrm>
            <a:prstGeom prst="rect">
              <a:avLst/>
            </a:prstGeom>
          </p:spPr>
          <p:txBody>
            <a:bodyPr wrap="none">
              <a:spAutoFit/>
            </a:bodyPr>
            <a:lstStyle/>
            <a:p>
              <a:pPr algn="ctr"/>
              <a:r>
                <a:rPr lang="en-US" sz="1300" dirty="0">
                  <a:latin typeface="Century Gothic" panose="020B0502020202020204" pitchFamily="34" charset="0"/>
                </a:rPr>
                <a:t>188 INTERACTIVE</a:t>
              </a:r>
            </a:p>
          </p:txBody>
        </p:sp>
        <p:cxnSp>
          <p:nvCxnSpPr>
            <p:cNvPr id="72" name="Straight Arrow Connector 71"/>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76"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83" name="TextBox 82"/>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84" name="TextBox 83"/>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85" name="TextBox 84"/>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86" name="TextBox 85"/>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87" name="TextBox 86"/>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sp>
        <p:nvSpPr>
          <p:cNvPr id="6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16" name="Group 115"/>
          <p:cNvGrpSpPr/>
          <p:nvPr/>
        </p:nvGrpSpPr>
        <p:grpSpPr>
          <a:xfrm>
            <a:off x="2981072" y="3330228"/>
            <a:ext cx="2514282" cy="289188"/>
            <a:chOff x="2987674" y="3298478"/>
            <a:chExt cx="2514282" cy="289188"/>
          </a:xfrm>
        </p:grpSpPr>
        <p:sp>
          <p:nvSpPr>
            <p:cNvPr id="117" name="Rectangle 116"/>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8" name="Rectangle 117"/>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9" name="Rectangle 118"/>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0" name="Rectangle 11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21" name="Rectangle 120"/>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2" name="Rectangle 121"/>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23" name="Rectangle 122"/>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24" name="Rectangle 123"/>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77" name="Group 176"/>
          <p:cNvGrpSpPr/>
          <p:nvPr/>
        </p:nvGrpSpPr>
        <p:grpSpPr>
          <a:xfrm>
            <a:off x="7934422" y="3448392"/>
            <a:ext cx="1921202" cy="1323439"/>
            <a:chOff x="7822238" y="2297866"/>
            <a:chExt cx="1921202" cy="1323439"/>
          </a:xfrm>
        </p:grpSpPr>
        <p:sp>
          <p:nvSpPr>
            <p:cNvPr id="178" name="TextBox 177"/>
            <p:cNvSpPr txBox="1"/>
            <p:nvPr/>
          </p:nvSpPr>
          <p:spPr>
            <a:xfrm>
              <a:off x="8322153" y="2297866"/>
              <a:ext cx="1421287" cy="1323439"/>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Banking</a:t>
              </a:r>
            </a:p>
            <a:p>
              <a:r>
                <a:rPr lang="en-US" sz="1600" dirty="0">
                  <a:solidFill>
                    <a:srgbClr val="C00000"/>
                  </a:solidFill>
                  <a:latin typeface="Century Gothic" panose="020B0502020202020204" pitchFamily="34" charset="0"/>
                  <a:cs typeface="Courier New" pitchFamily="49" charset="0"/>
                </a:rPr>
                <a:t>Trading</a:t>
              </a:r>
            </a:p>
            <a:p>
              <a:r>
                <a:rPr lang="en-US" sz="1600" dirty="0">
                  <a:solidFill>
                    <a:srgbClr val="C00000"/>
                  </a:solidFill>
                  <a:latin typeface="Century Gothic" panose="020B0502020202020204" pitchFamily="34" charset="0"/>
                  <a:cs typeface="Courier New" pitchFamily="49" charset="0"/>
                </a:rPr>
                <a:t>Maps</a:t>
              </a:r>
            </a:p>
            <a:p>
              <a:r>
                <a:rPr lang="en-US" sz="1600" dirty="0">
                  <a:solidFill>
                    <a:srgbClr val="C00000"/>
                  </a:solidFill>
                  <a:latin typeface="Century Gothic" panose="020B0502020202020204" pitchFamily="34" charset="0"/>
                  <a:cs typeface="Courier New" pitchFamily="49" charset="0"/>
                </a:rPr>
                <a:t>I-messaging</a:t>
              </a:r>
            </a:p>
            <a:p>
              <a:r>
                <a:rPr lang="en-US" sz="1600" dirty="0">
                  <a:solidFill>
                    <a:srgbClr val="C00000"/>
                  </a:solidFill>
                  <a:latin typeface="Century Gothic" panose="020B0502020202020204" pitchFamily="34" charset="0"/>
                  <a:cs typeface="Courier New" pitchFamily="49" charset="0"/>
                </a:rPr>
                <a:t>Photos</a:t>
              </a:r>
            </a:p>
          </p:txBody>
        </p:sp>
        <p:cxnSp>
          <p:nvCxnSpPr>
            <p:cNvPr id="179" name="Straight Connector 178"/>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
        <p:nvSpPr>
          <p:cNvPr id="146" name="Rectangle 145"/>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grpSp>
        <p:nvGrpSpPr>
          <p:cNvPr id="202" name="Group 201"/>
          <p:cNvGrpSpPr/>
          <p:nvPr/>
        </p:nvGrpSpPr>
        <p:grpSpPr>
          <a:xfrm>
            <a:off x="2908300" y="1077976"/>
            <a:ext cx="603050" cy="2186212"/>
            <a:chOff x="3810000" y="1547588"/>
            <a:chExt cx="603050" cy="2186212"/>
          </a:xfrm>
        </p:grpSpPr>
        <p:sp>
          <p:nvSpPr>
            <p:cNvPr id="203" name="Rectangle 202"/>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4" name="Rectangle 203"/>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05" name="Group 204"/>
          <p:cNvGrpSpPr/>
          <p:nvPr/>
        </p:nvGrpSpPr>
        <p:grpSpPr>
          <a:xfrm>
            <a:off x="3594100" y="2013399"/>
            <a:ext cx="603050" cy="1250789"/>
            <a:chOff x="4495800" y="2483011"/>
            <a:chExt cx="603050" cy="1250789"/>
          </a:xfrm>
        </p:grpSpPr>
        <p:sp>
          <p:nvSpPr>
            <p:cNvPr id="206" name="Rectangle 205"/>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07" name="Rectangle 206"/>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08" name="Group 207"/>
          <p:cNvGrpSpPr/>
          <p:nvPr/>
        </p:nvGrpSpPr>
        <p:grpSpPr>
          <a:xfrm>
            <a:off x="4359294" y="2887980"/>
            <a:ext cx="457200" cy="376208"/>
            <a:chOff x="5260994" y="3357592"/>
            <a:chExt cx="457200" cy="376208"/>
          </a:xfrm>
        </p:grpSpPr>
        <p:sp>
          <p:nvSpPr>
            <p:cNvPr id="209" name="Rectangle 208"/>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10" name="Rectangle 209"/>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1" name="Group 210"/>
          <p:cNvGrpSpPr/>
          <p:nvPr/>
        </p:nvGrpSpPr>
        <p:grpSpPr>
          <a:xfrm>
            <a:off x="5041900" y="2954020"/>
            <a:ext cx="457200" cy="310167"/>
            <a:chOff x="5943600" y="3423632"/>
            <a:chExt cx="457200" cy="310167"/>
          </a:xfrm>
        </p:grpSpPr>
        <p:sp>
          <p:nvSpPr>
            <p:cNvPr id="212" name="Rectangle 211"/>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13" name="Rectangle 212"/>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214" name="Rectangle 213"/>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215" name="Group 214"/>
          <p:cNvGrpSpPr/>
          <p:nvPr/>
        </p:nvGrpSpPr>
        <p:grpSpPr>
          <a:xfrm>
            <a:off x="6288061" y="4823059"/>
            <a:ext cx="1559356" cy="292388"/>
            <a:chOff x="7007860" y="4138490"/>
            <a:chExt cx="1559356" cy="292388"/>
          </a:xfrm>
        </p:grpSpPr>
        <p:sp>
          <p:nvSpPr>
            <p:cNvPr id="216" name="Rectangle 215"/>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217" name="Straight Arrow Connector 216"/>
            <p:cNvCxnSpPr/>
            <p:nvPr/>
          </p:nvCxnSpPr>
          <p:spPr bwMode="auto">
            <a:xfrm flipH="1">
              <a:off x="700786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58" name="Group 257"/>
          <p:cNvGrpSpPr/>
          <p:nvPr/>
        </p:nvGrpSpPr>
        <p:grpSpPr>
          <a:xfrm>
            <a:off x="2981225" y="3595622"/>
            <a:ext cx="2515969" cy="1015885"/>
            <a:chOff x="2992791" y="3567174"/>
            <a:chExt cx="2515969" cy="1015885"/>
          </a:xfrm>
        </p:grpSpPr>
        <p:sp>
          <p:nvSpPr>
            <p:cNvPr id="259" name="Rectangle 258"/>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0" name="Rectangle 259"/>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1" name="Rectangle 260"/>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2" name="Rectangle 261"/>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3" name="Rectangle 262"/>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64" name="Rectangle 263"/>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65" name="Rectangle 264"/>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66" name="Rectangle 265"/>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cxnSp>
        <p:nvCxnSpPr>
          <p:cNvPr id="267" name="Straight Connector 266"/>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69" name="Group 268"/>
          <p:cNvGrpSpPr/>
          <p:nvPr/>
        </p:nvGrpSpPr>
        <p:grpSpPr>
          <a:xfrm>
            <a:off x="6276251" y="4491814"/>
            <a:ext cx="1592805" cy="292388"/>
            <a:chOff x="7034859" y="4343892"/>
            <a:chExt cx="1592805" cy="292388"/>
          </a:xfrm>
        </p:grpSpPr>
        <p:sp>
          <p:nvSpPr>
            <p:cNvPr id="270" name="Rectangle 269"/>
            <p:cNvSpPr/>
            <p:nvPr/>
          </p:nvSpPr>
          <p:spPr>
            <a:xfrm>
              <a:off x="7319293" y="4343892"/>
              <a:ext cx="1308371" cy="292388"/>
            </a:xfrm>
            <a:prstGeom prst="rect">
              <a:avLst/>
            </a:prstGeom>
          </p:spPr>
          <p:txBody>
            <a:bodyPr wrap="none">
              <a:spAutoFit/>
            </a:bodyPr>
            <a:lstStyle/>
            <a:p>
              <a:pPr algn="ctr"/>
              <a:r>
                <a:rPr lang="en-US" sz="1300" dirty="0">
                  <a:latin typeface="Century Gothic" panose="020B0502020202020204" pitchFamily="34" charset="0"/>
                </a:rPr>
                <a:t>866 PUREPLAY</a:t>
              </a:r>
            </a:p>
          </p:txBody>
        </p:sp>
        <p:cxnSp>
          <p:nvCxnSpPr>
            <p:cNvPr id="271" name="Straight Arrow Connector 270"/>
            <p:cNvCxnSpPr>
              <a:stCxn id="270" idx="1"/>
            </p:cNvCxnSpPr>
            <p:nvPr/>
          </p:nvCxnSpPr>
          <p:spPr bwMode="auto">
            <a:xfrm flipH="1" flipV="1">
              <a:off x="7034859" y="4488424"/>
              <a:ext cx="284434" cy="1662"/>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55" name="Rectangle 154"/>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68" name="Straight Connector 267"/>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99" name="Group 198"/>
          <p:cNvGrpSpPr/>
          <p:nvPr/>
        </p:nvGrpSpPr>
        <p:grpSpPr>
          <a:xfrm>
            <a:off x="5706580" y="4004753"/>
            <a:ext cx="459936" cy="144479"/>
            <a:chOff x="8850141" y="3136172"/>
            <a:chExt cx="459936" cy="202980"/>
          </a:xfrm>
        </p:grpSpPr>
        <p:cxnSp>
          <p:nvCxnSpPr>
            <p:cNvPr id="200" name="Straight Connector 199"/>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cxnSp>
        <p:nvCxnSpPr>
          <p:cNvPr id="158" name="Straight Connector 157"/>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63"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Tree>
    <p:extLst>
      <p:ext uri="{BB962C8B-B14F-4D97-AF65-F5344CB8AC3E}">
        <p14:creationId xmlns:p14="http://schemas.microsoft.com/office/powerpoint/2010/main" val="24350299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1+#ppt_w/2"/>
                                          </p:val>
                                        </p:tav>
                                        <p:tav tm="100000">
                                          <p:val>
                                            <p:strVal val="#ppt_x"/>
                                          </p:val>
                                        </p:tav>
                                      </p:tavLst>
                                    </p:anim>
                                    <p:anim calcmode="lin" valueType="num">
                                      <p:cBhvr additive="base">
                                        <p:cTn id="8" dur="500" fill="hold"/>
                                        <p:tgtEl>
                                          <p:spTgt spid="66"/>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199"/>
                                        </p:tgtEl>
                                        <p:attrNameLst>
                                          <p:attrName>style.visibility</p:attrName>
                                        </p:attrNameLst>
                                      </p:cBhvr>
                                      <p:to>
                                        <p:strVal val="visible"/>
                                      </p:to>
                                    </p:set>
                                    <p:animEffect transition="in" filter="wipe(right)">
                                      <p:cBhvr>
                                        <p:cTn id="11" dur="1000"/>
                                        <p:tgtEl>
                                          <p:spTgt spid="199"/>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77"/>
                                        </p:tgtEl>
                                        <p:attrNameLst>
                                          <p:attrName>style.visibility</p:attrName>
                                        </p:attrNameLst>
                                      </p:cBhvr>
                                      <p:to>
                                        <p:strVal val="visible"/>
                                      </p:to>
                                    </p:set>
                                    <p:animEffect transition="in" filter="wipe(left)">
                                      <p:cBhvr>
                                        <p:cTn id="15" dur="500"/>
                                        <p:tgtEl>
                                          <p:spTgt spid="1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177"/>
                                        </p:tgtEl>
                                      </p:cBhvr>
                                    </p:animEffect>
                                    <p:set>
                                      <p:cBhvr>
                                        <p:cTn id="20" dur="1" fill="hold">
                                          <p:stCondLst>
                                            <p:cond delay="499"/>
                                          </p:stCondLst>
                                        </p:cTn>
                                        <p:tgtEl>
                                          <p:spTgt spid="177"/>
                                        </p:tgtEl>
                                        <p:attrNameLst>
                                          <p:attrName>style.visibility</p:attrName>
                                        </p:attrNameLst>
                                      </p:cBhvr>
                                      <p:to>
                                        <p:strVal val="hidden"/>
                                      </p:to>
                                    </p:set>
                                  </p:childTnLst>
                                </p:cTn>
                              </p:par>
                            </p:childTnLst>
                          </p:cTn>
                        </p:par>
                        <p:par>
                          <p:cTn id="21" fill="hold">
                            <p:stCondLst>
                              <p:cond delay="500"/>
                            </p:stCondLst>
                            <p:childTnLst>
                              <p:par>
                                <p:cTn id="22" presetID="1" presetClass="entr" presetSubtype="0" fill="hold" nodeType="afterEffect">
                                  <p:stCondLst>
                                    <p:cond delay="0"/>
                                  </p:stCondLst>
                                  <p:childTnLst>
                                    <p:set>
                                      <p:cBhvr>
                                        <p:cTn id="23" dur="1" fill="hold">
                                          <p:stCondLst>
                                            <p:cond delay="0"/>
                                          </p:stCondLst>
                                        </p:cTn>
                                        <p:tgtEl>
                                          <p:spTgt spid="26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Group 74"/>
          <p:cNvGrpSpPr/>
          <p:nvPr/>
        </p:nvGrpSpPr>
        <p:grpSpPr>
          <a:xfrm>
            <a:off x="6259955" y="3697034"/>
            <a:ext cx="1080340" cy="292388"/>
            <a:chOff x="7080250" y="4138490"/>
            <a:chExt cx="1080340" cy="292388"/>
          </a:xfrm>
        </p:grpSpPr>
        <p:sp>
          <p:nvSpPr>
            <p:cNvPr id="76" name="Rectangle 75"/>
            <p:cNvSpPr/>
            <p:nvPr/>
          </p:nvSpPr>
          <p:spPr>
            <a:xfrm>
              <a:off x="7318692" y="4138490"/>
              <a:ext cx="841898" cy="292388"/>
            </a:xfrm>
            <a:prstGeom prst="rect">
              <a:avLst/>
            </a:prstGeom>
          </p:spPr>
          <p:txBody>
            <a:bodyPr wrap="none">
              <a:spAutoFit/>
            </a:bodyPr>
            <a:lstStyle/>
            <a:p>
              <a:pPr algn="ctr"/>
              <a:r>
                <a:rPr lang="en-US" sz="1300" dirty="0">
                  <a:latin typeface="Century Gothic" panose="020B0502020202020204" pitchFamily="34" charset="0"/>
                </a:rPr>
                <a:t>409 TEXT</a:t>
              </a:r>
            </a:p>
          </p:txBody>
        </p:sp>
        <p:cxnSp>
          <p:nvCxnSpPr>
            <p:cNvPr id="77" name="Straight Arrow Connector 7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79"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87" name="TextBox 86"/>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88" name="TextBox 87"/>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89" name="TextBox 88"/>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90" name="TextBox 89"/>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91" name="TextBox 90"/>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sp>
        <p:nvSpPr>
          <p:cNvPr id="6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01" name="Group 100"/>
          <p:cNvGrpSpPr/>
          <p:nvPr/>
        </p:nvGrpSpPr>
        <p:grpSpPr>
          <a:xfrm>
            <a:off x="2981072" y="3330228"/>
            <a:ext cx="2514282" cy="289188"/>
            <a:chOff x="2987674" y="3298478"/>
            <a:chExt cx="2514282" cy="289188"/>
          </a:xfrm>
        </p:grpSpPr>
        <p:sp>
          <p:nvSpPr>
            <p:cNvPr id="102" name="Rectangle 101"/>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3" name="Rectangle 102"/>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103"/>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06" name="Rectangle 105"/>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7" name="Rectangle 106"/>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8" name="Rectangle 107"/>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09" name="Rectangle 108"/>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92" name="Group 191"/>
          <p:cNvGrpSpPr/>
          <p:nvPr/>
        </p:nvGrpSpPr>
        <p:grpSpPr>
          <a:xfrm>
            <a:off x="7340296" y="2678956"/>
            <a:ext cx="3065441" cy="1164272"/>
            <a:chOff x="7498938" y="2412166"/>
            <a:chExt cx="2244502" cy="1164272"/>
          </a:xfrm>
        </p:grpSpPr>
        <p:sp>
          <p:nvSpPr>
            <p:cNvPr id="193" name="TextBox 192"/>
            <p:cNvSpPr txBox="1"/>
            <p:nvPr/>
          </p:nvSpPr>
          <p:spPr>
            <a:xfrm>
              <a:off x="8322153" y="2412166"/>
              <a:ext cx="1421287" cy="1077218"/>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Search Sites</a:t>
              </a:r>
            </a:p>
            <a:p>
              <a:r>
                <a:rPr lang="en-US" sz="1600" dirty="0">
                  <a:solidFill>
                    <a:srgbClr val="C00000"/>
                  </a:solidFill>
                  <a:latin typeface="Century Gothic" panose="020B0502020202020204" pitchFamily="34" charset="0"/>
                  <a:cs typeface="Courier New" pitchFamily="49" charset="0"/>
                </a:rPr>
                <a:t>Corporate Sites</a:t>
              </a:r>
            </a:p>
            <a:p>
              <a:r>
                <a:rPr lang="en-US" sz="1600" dirty="0">
                  <a:solidFill>
                    <a:srgbClr val="C00000"/>
                  </a:solidFill>
                  <a:latin typeface="Century Gothic" panose="020B0502020202020204" pitchFamily="34" charset="0"/>
                  <a:cs typeface="Courier New" pitchFamily="49" charset="0"/>
                </a:rPr>
                <a:t>All Categories</a:t>
              </a:r>
            </a:p>
            <a:p>
              <a:r>
                <a:rPr lang="en-US" sz="1600" dirty="0">
                  <a:solidFill>
                    <a:srgbClr val="C00000"/>
                  </a:solidFill>
                  <a:latin typeface="Century Gothic" panose="020B0502020202020204" pitchFamily="34" charset="0"/>
                  <a:cs typeface="Courier New" pitchFamily="49" charset="0"/>
                </a:rPr>
                <a:t>Auto, Family, etc.</a:t>
              </a:r>
            </a:p>
          </p:txBody>
        </p:sp>
        <p:cxnSp>
          <p:nvCxnSpPr>
            <p:cNvPr id="194" name="Straight Connector 193"/>
            <p:cNvCxnSpPr>
              <a:stCxn id="76" idx="3"/>
            </p:cNvCxnSpPr>
            <p:nvPr/>
          </p:nvCxnSpPr>
          <p:spPr>
            <a:xfrm flipV="1">
              <a:off x="7498938" y="2948193"/>
              <a:ext cx="823215" cy="628245"/>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
        <p:nvSpPr>
          <p:cNvPr id="141" name="Rectangle 140"/>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grpSp>
        <p:nvGrpSpPr>
          <p:cNvPr id="211" name="Group 210"/>
          <p:cNvGrpSpPr/>
          <p:nvPr/>
        </p:nvGrpSpPr>
        <p:grpSpPr>
          <a:xfrm>
            <a:off x="2908300" y="1077976"/>
            <a:ext cx="603050" cy="2186212"/>
            <a:chOff x="3810000" y="1547588"/>
            <a:chExt cx="603050" cy="2186212"/>
          </a:xfrm>
        </p:grpSpPr>
        <p:sp>
          <p:nvSpPr>
            <p:cNvPr id="212" name="Rectangle 211"/>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3" name="Rectangle 212"/>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14" name="Group 213"/>
          <p:cNvGrpSpPr/>
          <p:nvPr/>
        </p:nvGrpSpPr>
        <p:grpSpPr>
          <a:xfrm>
            <a:off x="3594100" y="2013399"/>
            <a:ext cx="603050" cy="1250789"/>
            <a:chOff x="4495800" y="2483011"/>
            <a:chExt cx="603050" cy="1250789"/>
          </a:xfrm>
        </p:grpSpPr>
        <p:sp>
          <p:nvSpPr>
            <p:cNvPr id="215" name="Rectangle 214"/>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16" name="Rectangle 215"/>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7" name="Group 216"/>
          <p:cNvGrpSpPr/>
          <p:nvPr/>
        </p:nvGrpSpPr>
        <p:grpSpPr>
          <a:xfrm>
            <a:off x="4359294" y="2887980"/>
            <a:ext cx="457200" cy="376208"/>
            <a:chOff x="5260994" y="3357592"/>
            <a:chExt cx="457200" cy="376208"/>
          </a:xfrm>
        </p:grpSpPr>
        <p:sp>
          <p:nvSpPr>
            <p:cNvPr id="218" name="Rectangle 217"/>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19" name="Rectangle 218"/>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0" name="Group 219"/>
          <p:cNvGrpSpPr/>
          <p:nvPr/>
        </p:nvGrpSpPr>
        <p:grpSpPr>
          <a:xfrm>
            <a:off x="5041900" y="2954020"/>
            <a:ext cx="457200" cy="310167"/>
            <a:chOff x="5943600" y="3423632"/>
            <a:chExt cx="457200" cy="310167"/>
          </a:xfrm>
        </p:grpSpPr>
        <p:sp>
          <p:nvSpPr>
            <p:cNvPr id="221" name="Rectangle 220"/>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22" name="Rectangle 221"/>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223" name="Rectangle 222"/>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224" name="Group 223"/>
          <p:cNvGrpSpPr/>
          <p:nvPr/>
        </p:nvGrpSpPr>
        <p:grpSpPr>
          <a:xfrm>
            <a:off x="6288061" y="4823059"/>
            <a:ext cx="1559356" cy="292388"/>
            <a:chOff x="7007860" y="4138490"/>
            <a:chExt cx="1559356" cy="292388"/>
          </a:xfrm>
        </p:grpSpPr>
        <p:sp>
          <p:nvSpPr>
            <p:cNvPr id="225" name="Rectangle 224"/>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226" name="Straight Arrow Connector 225"/>
            <p:cNvCxnSpPr/>
            <p:nvPr/>
          </p:nvCxnSpPr>
          <p:spPr bwMode="auto">
            <a:xfrm flipH="1">
              <a:off x="700786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27" name="Group 226"/>
          <p:cNvGrpSpPr/>
          <p:nvPr/>
        </p:nvGrpSpPr>
        <p:grpSpPr>
          <a:xfrm>
            <a:off x="2981225" y="3595622"/>
            <a:ext cx="2515969" cy="1015885"/>
            <a:chOff x="2992791" y="3567174"/>
            <a:chExt cx="2515969" cy="1015885"/>
          </a:xfrm>
        </p:grpSpPr>
        <p:sp>
          <p:nvSpPr>
            <p:cNvPr id="228" name="Rectangle 227"/>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9" name="Rectangle 228"/>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0" name="Rectangle 229"/>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1" name="Rectangle 230"/>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2" name="Rectangle 231"/>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33" name="Rectangle 232"/>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34" name="Rectangle 233"/>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35" name="Rectangle 234"/>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36" name="Group 235"/>
          <p:cNvGrpSpPr/>
          <p:nvPr/>
        </p:nvGrpSpPr>
        <p:grpSpPr>
          <a:xfrm>
            <a:off x="6276251" y="4491814"/>
            <a:ext cx="1592805" cy="292388"/>
            <a:chOff x="7034859" y="4343892"/>
            <a:chExt cx="1592805" cy="292388"/>
          </a:xfrm>
        </p:grpSpPr>
        <p:sp>
          <p:nvSpPr>
            <p:cNvPr id="237" name="Rectangle 236"/>
            <p:cNvSpPr/>
            <p:nvPr/>
          </p:nvSpPr>
          <p:spPr>
            <a:xfrm>
              <a:off x="7319293" y="4343892"/>
              <a:ext cx="1308371" cy="292388"/>
            </a:xfrm>
            <a:prstGeom prst="rect">
              <a:avLst/>
            </a:prstGeom>
          </p:spPr>
          <p:txBody>
            <a:bodyPr wrap="none">
              <a:spAutoFit/>
            </a:bodyPr>
            <a:lstStyle/>
            <a:p>
              <a:pPr algn="ctr"/>
              <a:r>
                <a:rPr lang="en-US" sz="1300" dirty="0">
                  <a:latin typeface="Century Gothic" panose="020B0502020202020204" pitchFamily="34" charset="0"/>
                </a:rPr>
                <a:t>866 PUREPLAY</a:t>
              </a:r>
            </a:p>
          </p:txBody>
        </p:sp>
        <p:cxnSp>
          <p:nvCxnSpPr>
            <p:cNvPr id="238" name="Straight Arrow Connector 237"/>
            <p:cNvCxnSpPr>
              <a:stCxn id="237" idx="1"/>
            </p:cNvCxnSpPr>
            <p:nvPr/>
          </p:nvCxnSpPr>
          <p:spPr bwMode="auto">
            <a:xfrm flipH="1" flipV="1">
              <a:off x="7034859" y="4488424"/>
              <a:ext cx="284434" cy="1662"/>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79" name="Group 278"/>
          <p:cNvGrpSpPr/>
          <p:nvPr/>
        </p:nvGrpSpPr>
        <p:grpSpPr>
          <a:xfrm>
            <a:off x="6274368" y="3941225"/>
            <a:ext cx="1704048" cy="292388"/>
            <a:chOff x="7080250" y="4138490"/>
            <a:chExt cx="1704048" cy="292388"/>
          </a:xfrm>
        </p:grpSpPr>
        <p:sp>
          <p:nvSpPr>
            <p:cNvPr id="280" name="Rectangle 279"/>
            <p:cNvSpPr/>
            <p:nvPr/>
          </p:nvSpPr>
          <p:spPr>
            <a:xfrm>
              <a:off x="7275551" y="4138490"/>
              <a:ext cx="1508747" cy="292388"/>
            </a:xfrm>
            <a:prstGeom prst="rect">
              <a:avLst/>
            </a:prstGeom>
          </p:spPr>
          <p:txBody>
            <a:bodyPr wrap="none">
              <a:spAutoFit/>
            </a:bodyPr>
            <a:lstStyle/>
            <a:p>
              <a:pPr algn="ctr"/>
              <a:r>
                <a:rPr lang="en-US" sz="1300" dirty="0">
                  <a:latin typeface="Century Gothic" panose="020B0502020202020204" pitchFamily="34" charset="0"/>
                </a:rPr>
                <a:t>188 INTERACTIVE</a:t>
              </a:r>
            </a:p>
          </p:txBody>
        </p:sp>
        <p:cxnSp>
          <p:nvCxnSpPr>
            <p:cNvPr id="281" name="Straight Arrow Connector 28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282" name="Straight Connector 281"/>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90" name="Rectangle 289"/>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83" name="Straight Connector 282"/>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84" name="Group 283"/>
          <p:cNvGrpSpPr/>
          <p:nvPr/>
        </p:nvGrpSpPr>
        <p:grpSpPr>
          <a:xfrm>
            <a:off x="5706580" y="4004753"/>
            <a:ext cx="459936" cy="144479"/>
            <a:chOff x="8850141" y="3136172"/>
            <a:chExt cx="459936" cy="202980"/>
          </a:xfrm>
        </p:grpSpPr>
        <p:cxnSp>
          <p:nvCxnSpPr>
            <p:cNvPr id="285" name="Straight Connector 284"/>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5706994" y="3634585"/>
            <a:ext cx="459936" cy="370373"/>
            <a:chOff x="8850141" y="3136172"/>
            <a:chExt cx="459936" cy="202980"/>
          </a:xfrm>
        </p:grpSpPr>
        <p:cxnSp>
          <p:nvCxnSpPr>
            <p:cNvPr id="146" name="Straight Connector 14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cxnSp>
        <p:nvCxnSpPr>
          <p:cNvPr id="166" name="Straight Connector 165"/>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69"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Tree>
    <p:extLst>
      <p:ext uri="{BB962C8B-B14F-4D97-AF65-F5344CB8AC3E}">
        <p14:creationId xmlns:p14="http://schemas.microsoft.com/office/powerpoint/2010/main" val="6482856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500" fill="hold"/>
                                        <p:tgtEl>
                                          <p:spTgt spid="75"/>
                                        </p:tgtEl>
                                        <p:attrNameLst>
                                          <p:attrName>ppt_x</p:attrName>
                                        </p:attrNameLst>
                                      </p:cBhvr>
                                      <p:tavLst>
                                        <p:tav tm="0">
                                          <p:val>
                                            <p:strVal val="1+#ppt_w/2"/>
                                          </p:val>
                                        </p:tav>
                                        <p:tav tm="100000">
                                          <p:val>
                                            <p:strVal val="#ppt_x"/>
                                          </p:val>
                                        </p:tav>
                                      </p:tavLst>
                                    </p:anim>
                                    <p:anim calcmode="lin" valueType="num">
                                      <p:cBhvr additive="base">
                                        <p:cTn id="8" dur="500" fill="hold"/>
                                        <p:tgtEl>
                                          <p:spTgt spid="75"/>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145"/>
                                        </p:tgtEl>
                                        <p:attrNameLst>
                                          <p:attrName>style.visibility</p:attrName>
                                        </p:attrNameLst>
                                      </p:cBhvr>
                                      <p:to>
                                        <p:strVal val="visible"/>
                                      </p:to>
                                    </p:set>
                                    <p:animEffect transition="in" filter="wipe(right)">
                                      <p:cBhvr>
                                        <p:cTn id="11" dur="1000"/>
                                        <p:tgtEl>
                                          <p:spTgt spid="145"/>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92"/>
                                        </p:tgtEl>
                                        <p:attrNameLst>
                                          <p:attrName>style.visibility</p:attrName>
                                        </p:attrNameLst>
                                      </p:cBhvr>
                                      <p:to>
                                        <p:strVal val="visible"/>
                                      </p:to>
                                    </p:set>
                                    <p:animEffect transition="in" filter="wipe(left)">
                                      <p:cBhvr>
                                        <p:cTn id="15" dur="500"/>
                                        <p:tgtEl>
                                          <p:spTgt spid="19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192"/>
                                        </p:tgtEl>
                                      </p:cBhvr>
                                    </p:animEffect>
                                    <p:set>
                                      <p:cBhvr>
                                        <p:cTn id="20" dur="1" fill="hold">
                                          <p:stCondLst>
                                            <p:cond delay="499"/>
                                          </p:stCondLst>
                                        </p:cTn>
                                        <p:tgtEl>
                                          <p:spTgt spid="19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 name="Group 77"/>
          <p:cNvGrpSpPr/>
          <p:nvPr/>
        </p:nvGrpSpPr>
        <p:grpSpPr>
          <a:xfrm>
            <a:off x="6266596" y="3414322"/>
            <a:ext cx="1342795" cy="292388"/>
            <a:chOff x="7080250" y="4138490"/>
            <a:chExt cx="1342795" cy="292388"/>
          </a:xfrm>
        </p:grpSpPr>
        <p:sp>
          <p:nvSpPr>
            <p:cNvPr id="79" name="Rectangle 78"/>
            <p:cNvSpPr/>
            <p:nvPr/>
          </p:nvSpPr>
          <p:spPr>
            <a:xfrm>
              <a:off x="7310240" y="4138490"/>
              <a:ext cx="1112805" cy="292388"/>
            </a:xfrm>
            <a:prstGeom prst="rect">
              <a:avLst/>
            </a:prstGeom>
          </p:spPr>
          <p:txBody>
            <a:bodyPr wrap="none">
              <a:spAutoFit/>
            </a:bodyPr>
            <a:lstStyle/>
            <a:p>
              <a:pPr algn="ctr"/>
              <a:r>
                <a:rPr lang="en-US" sz="1300" dirty="0">
                  <a:latin typeface="Century Gothic" panose="020B0502020202020204" pitchFamily="34" charset="0"/>
                </a:rPr>
                <a:t>228 SOCIAL</a:t>
              </a:r>
            </a:p>
          </p:txBody>
        </p:sp>
        <p:cxnSp>
          <p:nvCxnSpPr>
            <p:cNvPr id="80" name="Straight Arrow Connector 7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83"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89" name="TextBox 88"/>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90" name="TextBox 89"/>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91" name="TextBox 90"/>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92" name="TextBox 91"/>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93" name="TextBox 92"/>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sp>
        <p:nvSpPr>
          <p:cNvPr id="7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02" name="Group 101"/>
          <p:cNvGrpSpPr/>
          <p:nvPr/>
        </p:nvGrpSpPr>
        <p:grpSpPr>
          <a:xfrm>
            <a:off x="2981072" y="3330228"/>
            <a:ext cx="2514282" cy="289188"/>
            <a:chOff x="2987674" y="3298478"/>
            <a:chExt cx="2514282" cy="289188"/>
          </a:xfrm>
        </p:grpSpPr>
        <p:sp>
          <p:nvSpPr>
            <p:cNvPr id="103" name="Rectangle 102"/>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103"/>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6" name="Rectangle 10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07" name="Rectangle 106"/>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9" name="Rectangle 108"/>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10" name="Rectangle 109"/>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41" name="Rectangle 140"/>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grpSp>
        <p:nvGrpSpPr>
          <p:cNvPr id="154" name="Group 153"/>
          <p:cNvGrpSpPr/>
          <p:nvPr/>
        </p:nvGrpSpPr>
        <p:grpSpPr>
          <a:xfrm>
            <a:off x="2908300" y="1077976"/>
            <a:ext cx="603050" cy="2186212"/>
            <a:chOff x="3810000" y="1547588"/>
            <a:chExt cx="603050" cy="2186212"/>
          </a:xfrm>
        </p:grpSpPr>
        <p:sp>
          <p:nvSpPr>
            <p:cNvPr id="155" name="Rectangle 154"/>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6" name="Rectangle 155"/>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57" name="Group 156"/>
          <p:cNvGrpSpPr/>
          <p:nvPr/>
        </p:nvGrpSpPr>
        <p:grpSpPr>
          <a:xfrm>
            <a:off x="3594100" y="2013399"/>
            <a:ext cx="603050" cy="1250789"/>
            <a:chOff x="4495800" y="2483011"/>
            <a:chExt cx="603050" cy="1250789"/>
          </a:xfrm>
        </p:grpSpPr>
        <p:sp>
          <p:nvSpPr>
            <p:cNvPr id="158" name="Rectangle 157"/>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159" name="Rectangle 158"/>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0" name="Group 159"/>
          <p:cNvGrpSpPr/>
          <p:nvPr/>
        </p:nvGrpSpPr>
        <p:grpSpPr>
          <a:xfrm>
            <a:off x="4359294" y="2887980"/>
            <a:ext cx="457200" cy="376208"/>
            <a:chOff x="5260994" y="3357592"/>
            <a:chExt cx="457200" cy="376208"/>
          </a:xfrm>
        </p:grpSpPr>
        <p:sp>
          <p:nvSpPr>
            <p:cNvPr id="161" name="Rectangle 160"/>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162" name="Rectangle 161"/>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3" name="Group 162"/>
          <p:cNvGrpSpPr/>
          <p:nvPr/>
        </p:nvGrpSpPr>
        <p:grpSpPr>
          <a:xfrm>
            <a:off x="5041900" y="2954020"/>
            <a:ext cx="457200" cy="310167"/>
            <a:chOff x="5943600" y="3423632"/>
            <a:chExt cx="457200" cy="310167"/>
          </a:xfrm>
        </p:grpSpPr>
        <p:sp>
          <p:nvSpPr>
            <p:cNvPr id="164" name="Rectangle 163"/>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165" name="Rectangle 164"/>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66" name="Rectangle 165"/>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67" name="Group 166"/>
          <p:cNvGrpSpPr/>
          <p:nvPr/>
        </p:nvGrpSpPr>
        <p:grpSpPr>
          <a:xfrm>
            <a:off x="6288061" y="4823059"/>
            <a:ext cx="1559356" cy="292388"/>
            <a:chOff x="7007860" y="4138490"/>
            <a:chExt cx="1559356" cy="292388"/>
          </a:xfrm>
        </p:grpSpPr>
        <p:sp>
          <p:nvSpPr>
            <p:cNvPr id="168" name="Rectangle 167"/>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169" name="Straight Arrow Connector 168"/>
            <p:cNvCxnSpPr/>
            <p:nvPr/>
          </p:nvCxnSpPr>
          <p:spPr bwMode="auto">
            <a:xfrm flipH="1">
              <a:off x="700786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70" name="Group 169"/>
          <p:cNvGrpSpPr/>
          <p:nvPr/>
        </p:nvGrpSpPr>
        <p:grpSpPr>
          <a:xfrm>
            <a:off x="2981225" y="3595622"/>
            <a:ext cx="2515969" cy="1015885"/>
            <a:chOff x="2992791" y="3567174"/>
            <a:chExt cx="2515969" cy="1015885"/>
          </a:xfrm>
        </p:grpSpPr>
        <p:sp>
          <p:nvSpPr>
            <p:cNvPr id="175" name="Rectangle 174"/>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6" name="Rectangle 175"/>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7" name="Rectangle 176"/>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8" name="Rectangle 177"/>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9" name="Rectangle 178"/>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180" name="Rectangle 179"/>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81" name="Rectangle 180"/>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82" name="Rectangle 181"/>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05" name="Group 204"/>
          <p:cNvGrpSpPr/>
          <p:nvPr/>
        </p:nvGrpSpPr>
        <p:grpSpPr>
          <a:xfrm>
            <a:off x="6276251" y="4491814"/>
            <a:ext cx="1592805" cy="292388"/>
            <a:chOff x="7034859" y="4343892"/>
            <a:chExt cx="1592805" cy="292388"/>
          </a:xfrm>
        </p:grpSpPr>
        <p:sp>
          <p:nvSpPr>
            <p:cNvPr id="206" name="Rectangle 205"/>
            <p:cNvSpPr/>
            <p:nvPr/>
          </p:nvSpPr>
          <p:spPr>
            <a:xfrm>
              <a:off x="7319293" y="4343892"/>
              <a:ext cx="1308371" cy="292388"/>
            </a:xfrm>
            <a:prstGeom prst="rect">
              <a:avLst/>
            </a:prstGeom>
          </p:spPr>
          <p:txBody>
            <a:bodyPr wrap="none">
              <a:spAutoFit/>
            </a:bodyPr>
            <a:lstStyle/>
            <a:p>
              <a:pPr algn="ctr"/>
              <a:r>
                <a:rPr lang="en-US" sz="1300" dirty="0">
                  <a:latin typeface="Century Gothic" panose="020B0502020202020204" pitchFamily="34" charset="0"/>
                </a:rPr>
                <a:t>866 PUREPLAY</a:t>
              </a:r>
            </a:p>
          </p:txBody>
        </p:sp>
        <p:cxnSp>
          <p:nvCxnSpPr>
            <p:cNvPr id="207" name="Straight Arrow Connector 206"/>
            <p:cNvCxnSpPr>
              <a:stCxn id="206" idx="1"/>
            </p:cNvCxnSpPr>
            <p:nvPr/>
          </p:nvCxnSpPr>
          <p:spPr bwMode="auto">
            <a:xfrm flipH="1" flipV="1">
              <a:off x="7034859" y="4488424"/>
              <a:ext cx="284434" cy="1662"/>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08" name="Group 207"/>
          <p:cNvGrpSpPr/>
          <p:nvPr/>
        </p:nvGrpSpPr>
        <p:grpSpPr>
          <a:xfrm>
            <a:off x="6274368" y="3941225"/>
            <a:ext cx="1704048" cy="292388"/>
            <a:chOff x="7080250" y="4138490"/>
            <a:chExt cx="1704048" cy="292388"/>
          </a:xfrm>
        </p:grpSpPr>
        <p:sp>
          <p:nvSpPr>
            <p:cNvPr id="209" name="Rectangle 208"/>
            <p:cNvSpPr/>
            <p:nvPr/>
          </p:nvSpPr>
          <p:spPr>
            <a:xfrm>
              <a:off x="7275551" y="4138490"/>
              <a:ext cx="1508747" cy="292388"/>
            </a:xfrm>
            <a:prstGeom prst="rect">
              <a:avLst/>
            </a:prstGeom>
          </p:spPr>
          <p:txBody>
            <a:bodyPr wrap="none">
              <a:spAutoFit/>
            </a:bodyPr>
            <a:lstStyle/>
            <a:p>
              <a:pPr algn="ctr"/>
              <a:r>
                <a:rPr lang="en-US" sz="1300" dirty="0">
                  <a:latin typeface="Century Gothic" panose="020B0502020202020204" pitchFamily="34" charset="0"/>
                </a:rPr>
                <a:t>188 INTERACTIVE</a:t>
              </a:r>
            </a:p>
          </p:txBody>
        </p:sp>
        <p:cxnSp>
          <p:nvCxnSpPr>
            <p:cNvPr id="210" name="Straight Arrow Connector 20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211" name="Straight Connector 210"/>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16" name="Group 215"/>
          <p:cNvGrpSpPr/>
          <p:nvPr/>
        </p:nvGrpSpPr>
        <p:grpSpPr>
          <a:xfrm>
            <a:off x="6259955" y="3697034"/>
            <a:ext cx="1080340" cy="292388"/>
            <a:chOff x="7080250" y="4138490"/>
            <a:chExt cx="1080340" cy="292388"/>
          </a:xfrm>
        </p:grpSpPr>
        <p:sp>
          <p:nvSpPr>
            <p:cNvPr id="217" name="Rectangle 216"/>
            <p:cNvSpPr/>
            <p:nvPr/>
          </p:nvSpPr>
          <p:spPr>
            <a:xfrm>
              <a:off x="7318692" y="4138490"/>
              <a:ext cx="841898" cy="292388"/>
            </a:xfrm>
            <a:prstGeom prst="rect">
              <a:avLst/>
            </a:prstGeom>
          </p:spPr>
          <p:txBody>
            <a:bodyPr wrap="none">
              <a:spAutoFit/>
            </a:bodyPr>
            <a:lstStyle/>
            <a:p>
              <a:pPr algn="ctr"/>
              <a:r>
                <a:rPr lang="en-US" sz="1300" dirty="0">
                  <a:latin typeface="Century Gothic" panose="020B0502020202020204" pitchFamily="34" charset="0"/>
                </a:rPr>
                <a:t>409 TEXT</a:t>
              </a:r>
            </a:p>
          </p:txBody>
        </p:sp>
        <p:cxnSp>
          <p:nvCxnSpPr>
            <p:cNvPr id="218" name="Straight Arrow Connector 21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262" name="Rectangle 261"/>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12" name="Straight Connector 211"/>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13" name="Group 212"/>
          <p:cNvGrpSpPr/>
          <p:nvPr/>
        </p:nvGrpSpPr>
        <p:grpSpPr>
          <a:xfrm>
            <a:off x="5706580" y="4004753"/>
            <a:ext cx="459936" cy="144479"/>
            <a:chOff x="8850141" y="3136172"/>
            <a:chExt cx="459936" cy="202980"/>
          </a:xfrm>
        </p:grpSpPr>
        <p:cxnSp>
          <p:nvCxnSpPr>
            <p:cNvPr id="214" name="Straight Connector 213"/>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19" name="Group 218"/>
          <p:cNvGrpSpPr/>
          <p:nvPr/>
        </p:nvGrpSpPr>
        <p:grpSpPr>
          <a:xfrm>
            <a:off x="5706994" y="3632045"/>
            <a:ext cx="459936" cy="370373"/>
            <a:chOff x="8850141" y="3136172"/>
            <a:chExt cx="459936" cy="202980"/>
          </a:xfrm>
        </p:grpSpPr>
        <p:cxnSp>
          <p:nvCxnSpPr>
            <p:cNvPr id="220" name="Straight Connector 219"/>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5" name="Group 144"/>
          <p:cNvGrpSpPr/>
          <p:nvPr/>
        </p:nvGrpSpPr>
        <p:grpSpPr>
          <a:xfrm>
            <a:off x="5712263" y="3433032"/>
            <a:ext cx="459936" cy="200719"/>
            <a:chOff x="8850141" y="3136172"/>
            <a:chExt cx="459936" cy="202980"/>
          </a:xfrm>
        </p:grpSpPr>
        <p:cxnSp>
          <p:nvCxnSpPr>
            <p:cNvPr id="146" name="Straight Connector 145"/>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cxnSp>
        <p:nvCxnSpPr>
          <p:cNvPr id="174" name="Straight Connector 173"/>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72"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Tree>
    <p:extLst>
      <p:ext uri="{BB962C8B-B14F-4D97-AF65-F5344CB8AC3E}">
        <p14:creationId xmlns:p14="http://schemas.microsoft.com/office/powerpoint/2010/main" val="2191911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1+#ppt_w/2"/>
                                          </p:val>
                                        </p:tav>
                                        <p:tav tm="100000">
                                          <p:val>
                                            <p:strVal val="#ppt_x"/>
                                          </p:val>
                                        </p:tav>
                                      </p:tavLst>
                                    </p:anim>
                                    <p:anim calcmode="lin" valueType="num">
                                      <p:cBhvr additive="base">
                                        <p:cTn id="8" dur="500" fill="hold"/>
                                        <p:tgtEl>
                                          <p:spTgt spid="78"/>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145"/>
                                        </p:tgtEl>
                                        <p:attrNameLst>
                                          <p:attrName>style.visibility</p:attrName>
                                        </p:attrNameLst>
                                      </p:cBhvr>
                                      <p:to>
                                        <p:strVal val="visible"/>
                                      </p:to>
                                    </p:set>
                                    <p:animEffect transition="in" filter="wipe(right)">
                                      <p:cBhvr>
                                        <p:cTn id="11"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94492" y="2321073"/>
            <a:ext cx="10270866" cy="1205771"/>
            <a:chOff x="394492" y="2237943"/>
            <a:chExt cx="10270866" cy="1205771"/>
          </a:xfrm>
        </p:grpSpPr>
        <p:grpSp>
          <p:nvGrpSpPr>
            <p:cNvPr id="288" name="Group 287"/>
            <p:cNvGrpSpPr/>
            <p:nvPr/>
          </p:nvGrpSpPr>
          <p:grpSpPr>
            <a:xfrm>
              <a:off x="754987" y="2237943"/>
              <a:ext cx="9910371" cy="1205771"/>
              <a:chOff x="-11669486" y="-1545133"/>
              <a:chExt cx="2993572" cy="4438942"/>
            </a:xfrm>
          </p:grpSpPr>
          <p:cxnSp>
            <p:nvCxnSpPr>
              <p:cNvPr id="290" name="Straight Connector 289"/>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11" name="TextBox 310"/>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12" name="TextBox 311"/>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134" name="Isosceles Triangle 133"/>
          <p:cNvSpPr/>
          <p:nvPr/>
        </p:nvSpPr>
        <p:spPr>
          <a:xfrm>
            <a:off x="793906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226" name="TextBox 22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27" name="TextBox 22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28" name="Picture 227"/>
          <p:cNvPicPr>
            <a:picLocks noChangeAspect="1"/>
          </p:cNvPicPr>
          <p:nvPr/>
        </p:nvPicPr>
        <p:blipFill>
          <a:blip r:embed="rId2"/>
          <a:stretch>
            <a:fillRect/>
          </a:stretch>
        </p:blipFill>
        <p:spPr>
          <a:xfrm>
            <a:off x="19250" y="0"/>
            <a:ext cx="1690410" cy="390930"/>
          </a:xfrm>
          <a:prstGeom prst="rect">
            <a:avLst/>
          </a:prstGeom>
        </p:spPr>
      </p:pic>
      <p:sp>
        <p:nvSpPr>
          <p:cNvPr id="22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Freeform 19"/>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297"/>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Freeform 298"/>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Freeform 299"/>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Freeform 300"/>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reeform 30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Freeform 30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Freeform 30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30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Freeform 30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6139209" y="-137252"/>
            <a:ext cx="4104386" cy="3166371"/>
            <a:chOff x="5981523" y="-43940"/>
            <a:chExt cx="4756778" cy="3669665"/>
          </a:xfrm>
        </p:grpSpPr>
        <p:cxnSp>
          <p:nvCxnSpPr>
            <p:cNvPr id="243" name="Straight Connector 242"/>
            <p:cNvCxnSpPr>
              <a:stCxn id="246" idx="2"/>
            </p:cNvCxnSpPr>
            <p:nvPr/>
          </p:nvCxnSpPr>
          <p:spPr>
            <a:xfrm flipH="1">
              <a:off x="8262229" y="2885168"/>
              <a:ext cx="278600" cy="545606"/>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a:stCxn id="246" idx="2"/>
            </p:cNvCxnSpPr>
            <p:nvPr/>
          </p:nvCxnSpPr>
          <p:spPr>
            <a:xfrm>
              <a:off x="8540829" y="2885168"/>
              <a:ext cx="577811" cy="740557"/>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rot="21175875">
              <a:off x="5981523" y="-43940"/>
              <a:ext cx="4756778" cy="2940282"/>
              <a:chOff x="5981523" y="-43940"/>
              <a:chExt cx="4756778" cy="2940282"/>
            </a:xfrm>
          </p:grpSpPr>
          <p:grpSp>
            <p:nvGrpSpPr>
              <p:cNvPr id="245" name="Group 244"/>
              <p:cNvGrpSpPr/>
              <p:nvPr/>
            </p:nvGrpSpPr>
            <p:grpSpPr>
              <a:xfrm>
                <a:off x="5981523" y="-43940"/>
                <a:ext cx="4756778" cy="2930532"/>
                <a:chOff x="6296627" y="1378368"/>
                <a:chExt cx="2519022" cy="1650539"/>
              </a:xfrm>
            </p:grpSpPr>
            <p:pic>
              <p:nvPicPr>
                <p:cNvPr id="249" name="Picture 248"/>
                <p:cNvPicPr>
                  <a:picLocks noChangeAspect="1"/>
                </p:cNvPicPr>
                <p:nvPr/>
              </p:nvPicPr>
              <p:blipFill rotWithShape="1">
                <a:blip r:embed="rId3"/>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70" name="Rectangle 269"/>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6" name="TextBox 245"/>
              <p:cNvSpPr txBox="1"/>
              <p:nvPr/>
            </p:nvSpPr>
            <p:spPr>
              <a:xfrm>
                <a:off x="6595364" y="2527010"/>
                <a:ext cx="3529096" cy="369332"/>
              </a:xfrm>
              <a:prstGeom prst="rect">
                <a:avLst/>
              </a:prstGeom>
              <a:noFill/>
            </p:spPr>
            <p:txBody>
              <a:bodyPr wrap="square" rtlCol="0">
                <a:spAutoFit/>
              </a:bodyPr>
              <a:lstStyle/>
              <a:p>
                <a:pPr algn="ctr"/>
                <a:r>
                  <a:rPr lang="en-US" i="1" dirty="0">
                    <a:solidFill>
                      <a:srgbClr val="0070C0"/>
                    </a:solidFill>
                  </a:rPr>
                  <a:t>Encore #2</a:t>
                </a:r>
              </a:p>
            </p:txBody>
          </p:sp>
          <p:pic>
            <p:nvPicPr>
              <p:cNvPr id="247" name="Picture 246"/>
              <p:cNvPicPr>
                <a:picLocks noChangeAspect="1"/>
              </p:cNvPicPr>
              <p:nvPr/>
            </p:nvPicPr>
            <p:blipFill rotWithShape="1">
              <a:blip r:embed="rId4"/>
              <a:srcRect l="7238" t="9466" r="6762" b="16934"/>
              <a:stretch/>
            </p:blipFill>
            <p:spPr>
              <a:xfrm rot="3214">
                <a:off x="6215281" y="161417"/>
                <a:ext cx="4289263" cy="2294258"/>
              </a:xfrm>
              <a:prstGeom prst="rect">
                <a:avLst/>
              </a:prstGeom>
            </p:spPr>
          </p:pic>
        </p:grpSp>
      </p:grpSp>
      <p:sp>
        <p:nvSpPr>
          <p:cNvPr id="230" name="TextBox 229"/>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39698052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33333E-6 -3.33333E-6 L 0.06731 -3.33333E-6 " pathEditMode="relative" rAng="0" ptsTypes="AA" p14:bounceEnd="46000">
                                          <p:cBhvr>
                                            <p:cTn id="6" dur="1000" fill="hold"/>
                                            <p:tgtEl>
                                              <p:spTgt spid="134"/>
                                            </p:tgtEl>
                                            <p:attrNameLst>
                                              <p:attrName>ppt_x</p:attrName>
                                              <p:attrName>ppt_y</p:attrName>
                                            </p:attrNameLst>
                                          </p:cBhvr>
                                          <p:rCtr x="33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71"/>
                                            </p:tgtEl>
                                            <p:attrNameLst>
                                              <p:attrName>style.visibility</p:attrName>
                                            </p:attrNameLst>
                                          </p:cBhvr>
                                          <p:to>
                                            <p:strVal val="visible"/>
                                          </p:to>
                                        </p:set>
                                        <p:animEffect transition="in" filter="wipe(down)">
                                          <p:cBhvr>
                                            <p:cTn id="10" dur="1000"/>
                                            <p:tgtEl>
                                              <p:spTgt spid="271"/>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33333E-6 -3.33333E-6 L 0.06731 -3.33333E-6 " pathEditMode="relative" rAng="0" ptsTypes="AA">
                                          <p:cBhvr>
                                            <p:cTn id="6" dur="1000" fill="hold"/>
                                            <p:tgtEl>
                                              <p:spTgt spid="134"/>
                                            </p:tgtEl>
                                            <p:attrNameLst>
                                              <p:attrName>ppt_x</p:attrName>
                                              <p:attrName>ppt_y</p:attrName>
                                            </p:attrNameLst>
                                          </p:cBhvr>
                                          <p:rCtr x="33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71"/>
                                            </p:tgtEl>
                                            <p:attrNameLst>
                                              <p:attrName>style.visibility</p:attrName>
                                            </p:attrNameLst>
                                          </p:cBhvr>
                                          <p:to>
                                            <p:strVal val="visible"/>
                                          </p:to>
                                        </p:set>
                                        <p:animEffect transition="in" filter="wipe(down)">
                                          <p:cBhvr>
                                            <p:cTn id="10" dur="1000"/>
                                            <p:tgtEl>
                                              <p:spTgt spid="271"/>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p:cNvGrpSpPr/>
          <p:nvPr/>
        </p:nvGrpSpPr>
        <p:grpSpPr>
          <a:xfrm>
            <a:off x="6260364" y="3197860"/>
            <a:ext cx="1326888" cy="292388"/>
            <a:chOff x="6254750" y="3459947"/>
            <a:chExt cx="1326888" cy="292388"/>
          </a:xfrm>
        </p:grpSpPr>
        <p:sp>
          <p:nvSpPr>
            <p:cNvPr id="74" name="Rectangle 73"/>
            <p:cNvSpPr/>
            <p:nvPr/>
          </p:nvSpPr>
          <p:spPr>
            <a:xfrm>
              <a:off x="6475245" y="3459947"/>
              <a:ext cx="1106393" cy="292388"/>
            </a:xfrm>
            <a:prstGeom prst="rect">
              <a:avLst/>
            </a:prstGeom>
          </p:spPr>
          <p:txBody>
            <a:bodyPr wrap="none">
              <a:spAutoFit/>
            </a:bodyPr>
            <a:lstStyle/>
            <a:p>
              <a:pPr algn="ctr"/>
              <a:r>
                <a:rPr lang="en-US" sz="1300" dirty="0">
                  <a:latin typeface="Century Gothic" panose="020B0502020202020204" pitchFamily="34" charset="0"/>
                </a:rPr>
                <a:t>148 GAMES</a:t>
              </a:r>
            </a:p>
          </p:txBody>
        </p:sp>
        <p:cxnSp>
          <p:nvCxnSpPr>
            <p:cNvPr id="81" name="Straight Arrow Connector 80"/>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83"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92" name="TextBox 91"/>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93" name="TextBox 92"/>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94" name="TextBox 93"/>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95" name="TextBox 94"/>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98" name="TextBox 9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sp>
        <p:nvSpPr>
          <p:cNvPr id="7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05" name="Group 104"/>
          <p:cNvGrpSpPr/>
          <p:nvPr/>
        </p:nvGrpSpPr>
        <p:grpSpPr>
          <a:xfrm>
            <a:off x="2981072" y="3330228"/>
            <a:ext cx="2514282" cy="289188"/>
            <a:chOff x="2987674" y="3298478"/>
            <a:chExt cx="2514282" cy="289188"/>
          </a:xfrm>
        </p:grpSpPr>
        <p:sp>
          <p:nvSpPr>
            <p:cNvPr id="106" name="Rectangle 105"/>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7" name="Rectangle 106"/>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9" name="Rectangle 108"/>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10" name="Rectangle 109"/>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1" name="Rectangle 110"/>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2" name="Rectangle 111"/>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13" name="Rectangle 112"/>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44" name="Rectangle 143"/>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grpSp>
        <p:nvGrpSpPr>
          <p:cNvPr id="157" name="Group 156"/>
          <p:cNvGrpSpPr/>
          <p:nvPr/>
        </p:nvGrpSpPr>
        <p:grpSpPr>
          <a:xfrm>
            <a:off x="2908300" y="1077976"/>
            <a:ext cx="603050" cy="2186212"/>
            <a:chOff x="3810000" y="1547588"/>
            <a:chExt cx="603050" cy="2186212"/>
          </a:xfrm>
        </p:grpSpPr>
        <p:sp>
          <p:nvSpPr>
            <p:cNvPr id="158" name="Rectangle 157"/>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9" name="Rectangle 158"/>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60" name="Group 159"/>
          <p:cNvGrpSpPr/>
          <p:nvPr/>
        </p:nvGrpSpPr>
        <p:grpSpPr>
          <a:xfrm>
            <a:off x="3594100" y="2013399"/>
            <a:ext cx="603050" cy="1250789"/>
            <a:chOff x="4495800" y="2483011"/>
            <a:chExt cx="603050" cy="1250789"/>
          </a:xfrm>
        </p:grpSpPr>
        <p:sp>
          <p:nvSpPr>
            <p:cNvPr id="161" name="Rectangle 160"/>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162" name="Rectangle 161"/>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3" name="Group 162"/>
          <p:cNvGrpSpPr/>
          <p:nvPr/>
        </p:nvGrpSpPr>
        <p:grpSpPr>
          <a:xfrm>
            <a:off x="4359294" y="2887980"/>
            <a:ext cx="457200" cy="376208"/>
            <a:chOff x="5260994" y="3357592"/>
            <a:chExt cx="457200" cy="376208"/>
          </a:xfrm>
        </p:grpSpPr>
        <p:sp>
          <p:nvSpPr>
            <p:cNvPr id="164" name="Rectangle 163"/>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165" name="Rectangle 164"/>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6" name="Group 165"/>
          <p:cNvGrpSpPr/>
          <p:nvPr/>
        </p:nvGrpSpPr>
        <p:grpSpPr>
          <a:xfrm>
            <a:off x="5041900" y="2954020"/>
            <a:ext cx="457200" cy="310167"/>
            <a:chOff x="5943600" y="3423632"/>
            <a:chExt cx="457200" cy="310167"/>
          </a:xfrm>
        </p:grpSpPr>
        <p:sp>
          <p:nvSpPr>
            <p:cNvPr id="167" name="Rectangle 166"/>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168" name="Rectangle 167"/>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69" name="Rectangle 168"/>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70" name="Group 169"/>
          <p:cNvGrpSpPr/>
          <p:nvPr/>
        </p:nvGrpSpPr>
        <p:grpSpPr>
          <a:xfrm>
            <a:off x="6288061" y="4823059"/>
            <a:ext cx="1559356" cy="292388"/>
            <a:chOff x="7007860" y="4138490"/>
            <a:chExt cx="1559356" cy="292388"/>
          </a:xfrm>
        </p:grpSpPr>
        <p:sp>
          <p:nvSpPr>
            <p:cNvPr id="171" name="Rectangle 170"/>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172" name="Straight Arrow Connector 171"/>
            <p:cNvCxnSpPr/>
            <p:nvPr/>
          </p:nvCxnSpPr>
          <p:spPr bwMode="auto">
            <a:xfrm flipH="1">
              <a:off x="700786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73" name="Group 172"/>
          <p:cNvGrpSpPr/>
          <p:nvPr/>
        </p:nvGrpSpPr>
        <p:grpSpPr>
          <a:xfrm>
            <a:off x="2981225" y="3595622"/>
            <a:ext cx="2515969" cy="1015885"/>
            <a:chOff x="2992791" y="3567174"/>
            <a:chExt cx="2515969" cy="1015885"/>
          </a:xfrm>
        </p:grpSpPr>
        <p:sp>
          <p:nvSpPr>
            <p:cNvPr id="174" name="Rectangle 173"/>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5" name="Rectangle 174"/>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6" name="Rectangle 175"/>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7" name="Rectangle 176"/>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8" name="Rectangle 177"/>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179" name="Rectangle 178"/>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81" name="Rectangle 180"/>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82" name="Rectangle 181"/>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83" name="Group 182"/>
          <p:cNvGrpSpPr/>
          <p:nvPr/>
        </p:nvGrpSpPr>
        <p:grpSpPr>
          <a:xfrm>
            <a:off x="6276251" y="4491814"/>
            <a:ext cx="1592805" cy="292388"/>
            <a:chOff x="7034859" y="4343892"/>
            <a:chExt cx="1592805" cy="292388"/>
          </a:xfrm>
        </p:grpSpPr>
        <p:sp>
          <p:nvSpPr>
            <p:cNvPr id="184" name="Rectangle 183"/>
            <p:cNvSpPr/>
            <p:nvPr/>
          </p:nvSpPr>
          <p:spPr>
            <a:xfrm>
              <a:off x="7319293" y="4343892"/>
              <a:ext cx="1308371" cy="292388"/>
            </a:xfrm>
            <a:prstGeom prst="rect">
              <a:avLst/>
            </a:prstGeom>
          </p:spPr>
          <p:txBody>
            <a:bodyPr wrap="none">
              <a:spAutoFit/>
            </a:bodyPr>
            <a:lstStyle/>
            <a:p>
              <a:pPr algn="ctr"/>
              <a:r>
                <a:rPr lang="en-US" sz="1300" dirty="0">
                  <a:latin typeface="Century Gothic" panose="020B0502020202020204" pitchFamily="34" charset="0"/>
                </a:rPr>
                <a:t>866 PUREPLAY</a:t>
              </a:r>
            </a:p>
          </p:txBody>
        </p:sp>
        <p:cxnSp>
          <p:nvCxnSpPr>
            <p:cNvPr id="185" name="Straight Arrow Connector 184"/>
            <p:cNvCxnSpPr>
              <a:stCxn id="184" idx="1"/>
            </p:cNvCxnSpPr>
            <p:nvPr/>
          </p:nvCxnSpPr>
          <p:spPr bwMode="auto">
            <a:xfrm flipH="1" flipV="1">
              <a:off x="7034859" y="4488424"/>
              <a:ext cx="284434" cy="1662"/>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86" name="Group 185"/>
          <p:cNvGrpSpPr/>
          <p:nvPr/>
        </p:nvGrpSpPr>
        <p:grpSpPr>
          <a:xfrm>
            <a:off x="6274368" y="3941225"/>
            <a:ext cx="1704048" cy="292388"/>
            <a:chOff x="7080250" y="4138490"/>
            <a:chExt cx="1704048" cy="292388"/>
          </a:xfrm>
        </p:grpSpPr>
        <p:sp>
          <p:nvSpPr>
            <p:cNvPr id="187" name="Rectangle 186"/>
            <p:cNvSpPr/>
            <p:nvPr/>
          </p:nvSpPr>
          <p:spPr>
            <a:xfrm>
              <a:off x="7275551" y="4138490"/>
              <a:ext cx="1508747" cy="292388"/>
            </a:xfrm>
            <a:prstGeom prst="rect">
              <a:avLst/>
            </a:prstGeom>
          </p:spPr>
          <p:txBody>
            <a:bodyPr wrap="none">
              <a:spAutoFit/>
            </a:bodyPr>
            <a:lstStyle/>
            <a:p>
              <a:pPr algn="ctr"/>
              <a:r>
                <a:rPr lang="en-US" sz="1300" dirty="0">
                  <a:latin typeface="Century Gothic" panose="020B0502020202020204" pitchFamily="34" charset="0"/>
                </a:rPr>
                <a:t>188 INTERACTIVE</a:t>
              </a:r>
            </a:p>
          </p:txBody>
        </p:sp>
        <p:cxnSp>
          <p:nvCxnSpPr>
            <p:cNvPr id="188" name="Straight Arrow Connector 18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217" name="Straight Connector 216"/>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22" name="Group 221"/>
          <p:cNvGrpSpPr/>
          <p:nvPr/>
        </p:nvGrpSpPr>
        <p:grpSpPr>
          <a:xfrm>
            <a:off x="6259955" y="3697034"/>
            <a:ext cx="1080340" cy="292388"/>
            <a:chOff x="7080250" y="4138490"/>
            <a:chExt cx="1080340" cy="292388"/>
          </a:xfrm>
        </p:grpSpPr>
        <p:sp>
          <p:nvSpPr>
            <p:cNvPr id="223" name="Rectangle 222"/>
            <p:cNvSpPr/>
            <p:nvPr/>
          </p:nvSpPr>
          <p:spPr>
            <a:xfrm>
              <a:off x="7318692" y="4138490"/>
              <a:ext cx="841898" cy="292388"/>
            </a:xfrm>
            <a:prstGeom prst="rect">
              <a:avLst/>
            </a:prstGeom>
          </p:spPr>
          <p:txBody>
            <a:bodyPr wrap="none">
              <a:spAutoFit/>
            </a:bodyPr>
            <a:lstStyle/>
            <a:p>
              <a:pPr algn="ctr"/>
              <a:r>
                <a:rPr lang="en-US" sz="1300" dirty="0">
                  <a:latin typeface="Century Gothic" panose="020B0502020202020204" pitchFamily="34" charset="0"/>
                </a:rPr>
                <a:t>409 TEXT</a:t>
              </a:r>
            </a:p>
          </p:txBody>
        </p:sp>
        <p:cxnSp>
          <p:nvCxnSpPr>
            <p:cNvPr id="224" name="Straight Arrow Connector 22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28" name="Group 227"/>
          <p:cNvGrpSpPr/>
          <p:nvPr/>
        </p:nvGrpSpPr>
        <p:grpSpPr>
          <a:xfrm>
            <a:off x="6266596" y="3414322"/>
            <a:ext cx="1342795" cy="292388"/>
            <a:chOff x="7080250" y="4138490"/>
            <a:chExt cx="1342795" cy="292388"/>
          </a:xfrm>
        </p:grpSpPr>
        <p:sp>
          <p:nvSpPr>
            <p:cNvPr id="229" name="Rectangle 228"/>
            <p:cNvSpPr/>
            <p:nvPr/>
          </p:nvSpPr>
          <p:spPr>
            <a:xfrm>
              <a:off x="7310240" y="4138490"/>
              <a:ext cx="1112805" cy="292388"/>
            </a:xfrm>
            <a:prstGeom prst="rect">
              <a:avLst/>
            </a:prstGeom>
          </p:spPr>
          <p:txBody>
            <a:bodyPr wrap="none">
              <a:spAutoFit/>
            </a:bodyPr>
            <a:lstStyle/>
            <a:p>
              <a:pPr algn="ctr"/>
              <a:r>
                <a:rPr lang="en-US" sz="1300" dirty="0">
                  <a:latin typeface="Century Gothic" panose="020B0502020202020204" pitchFamily="34" charset="0"/>
                </a:rPr>
                <a:t>228 SOCIAL</a:t>
              </a:r>
            </a:p>
          </p:txBody>
        </p:sp>
        <p:cxnSp>
          <p:nvCxnSpPr>
            <p:cNvPr id="230" name="Straight Arrow Connector 22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234" name="Rectangle 233"/>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18" name="Straight Connector 217"/>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19" name="Group 218"/>
          <p:cNvGrpSpPr/>
          <p:nvPr/>
        </p:nvGrpSpPr>
        <p:grpSpPr>
          <a:xfrm>
            <a:off x="5706580" y="4004753"/>
            <a:ext cx="459936" cy="144479"/>
            <a:chOff x="8850141" y="3136172"/>
            <a:chExt cx="459936" cy="202980"/>
          </a:xfrm>
        </p:grpSpPr>
        <p:cxnSp>
          <p:nvCxnSpPr>
            <p:cNvPr id="220" name="Straight Connector 219"/>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5706994" y="3637125"/>
            <a:ext cx="459936" cy="370373"/>
            <a:chOff x="8850141" y="3136172"/>
            <a:chExt cx="459936" cy="202980"/>
          </a:xfrm>
        </p:grpSpPr>
        <p:cxnSp>
          <p:nvCxnSpPr>
            <p:cNvPr id="226" name="Straight Connector 22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1" name="Group 230"/>
          <p:cNvGrpSpPr/>
          <p:nvPr/>
        </p:nvGrpSpPr>
        <p:grpSpPr>
          <a:xfrm>
            <a:off x="5712263" y="3433032"/>
            <a:ext cx="459936" cy="200719"/>
            <a:chOff x="8850141" y="3136172"/>
            <a:chExt cx="459936" cy="202980"/>
          </a:xfrm>
        </p:grpSpPr>
        <p:cxnSp>
          <p:nvCxnSpPr>
            <p:cNvPr id="232" name="Straight Connector 231"/>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cxnSp>
        <p:nvCxnSpPr>
          <p:cNvPr id="180" name="Straight Connector 179"/>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77"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Tree>
    <p:extLst>
      <p:ext uri="{BB962C8B-B14F-4D97-AF65-F5344CB8AC3E}">
        <p14:creationId xmlns:p14="http://schemas.microsoft.com/office/powerpoint/2010/main" val="3133491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additive="base">
                                        <p:cTn id="7" dur="500" fill="hold"/>
                                        <p:tgtEl>
                                          <p:spTgt spid="73"/>
                                        </p:tgtEl>
                                        <p:attrNameLst>
                                          <p:attrName>ppt_x</p:attrName>
                                        </p:attrNameLst>
                                      </p:cBhvr>
                                      <p:tavLst>
                                        <p:tav tm="0">
                                          <p:val>
                                            <p:strVal val="1+#ppt_w/2"/>
                                          </p:val>
                                        </p:tav>
                                        <p:tav tm="100000">
                                          <p:val>
                                            <p:strVal val="#ppt_x"/>
                                          </p:val>
                                        </p:tav>
                                      </p:tavLst>
                                    </p:anim>
                                    <p:anim calcmode="lin" valueType="num">
                                      <p:cBhvr additive="base">
                                        <p:cTn id="8" dur="500" fill="hold"/>
                                        <p:tgtEl>
                                          <p:spTgt spid="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160" name="Group 159"/>
          <p:cNvGrpSpPr/>
          <p:nvPr/>
        </p:nvGrpSpPr>
        <p:grpSpPr>
          <a:xfrm>
            <a:off x="8042294" y="2903220"/>
            <a:ext cx="457200" cy="360968"/>
            <a:chOff x="5260994" y="3372832"/>
            <a:chExt cx="457200" cy="360968"/>
          </a:xfrm>
        </p:grpSpPr>
        <p:sp>
          <p:nvSpPr>
            <p:cNvPr id="161" name="Rectangle 160"/>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162" name="Rectangle 161"/>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3" name="Group 162"/>
          <p:cNvGrpSpPr/>
          <p:nvPr/>
        </p:nvGrpSpPr>
        <p:grpSpPr>
          <a:xfrm>
            <a:off x="8638540" y="2926080"/>
            <a:ext cx="457200" cy="338107"/>
            <a:chOff x="5943600" y="3395692"/>
            <a:chExt cx="457200" cy="338107"/>
          </a:xfrm>
        </p:grpSpPr>
        <p:sp>
          <p:nvSpPr>
            <p:cNvPr id="164" name="Rectangle 163"/>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65" name="Rectangle 164"/>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2" name="Group 11"/>
          <p:cNvGrpSpPr/>
          <p:nvPr/>
        </p:nvGrpSpPr>
        <p:grpSpPr>
          <a:xfrm>
            <a:off x="9224274" y="2990408"/>
            <a:ext cx="603050" cy="3034472"/>
            <a:chOff x="9224274" y="2995432"/>
            <a:chExt cx="603050" cy="2534370"/>
          </a:xfrm>
          <a:solidFill>
            <a:srgbClr val="92D050"/>
          </a:solidFill>
        </p:grpSpPr>
        <p:sp>
          <p:nvSpPr>
            <p:cNvPr id="176" name="Rectangle 175"/>
            <p:cNvSpPr/>
            <p:nvPr/>
          </p:nvSpPr>
          <p:spPr bwMode="auto">
            <a:xfrm>
              <a:off x="9294450" y="3221086"/>
              <a:ext cx="462777" cy="2308716"/>
            </a:xfrm>
            <a:prstGeom prst="rect">
              <a:avLst/>
            </a:prstGeom>
            <a:grp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4" name="Rectangle 173"/>
            <p:cNvSpPr/>
            <p:nvPr/>
          </p:nvSpPr>
          <p:spPr>
            <a:xfrm>
              <a:off x="9224274" y="2995432"/>
              <a:ext cx="603050" cy="244200"/>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grpSp>
      <p:sp>
        <p:nvSpPr>
          <p:cNvPr id="182"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grpSp>
        <p:nvGrpSpPr>
          <p:cNvPr id="115" name="Group 114"/>
          <p:cNvGrpSpPr/>
          <p:nvPr/>
        </p:nvGrpSpPr>
        <p:grpSpPr>
          <a:xfrm>
            <a:off x="10334856" y="2647507"/>
            <a:ext cx="2161954" cy="606056"/>
            <a:chOff x="6570920" y="2658140"/>
            <a:chExt cx="2161954" cy="606056"/>
          </a:xfrm>
        </p:grpSpPr>
        <p:sp>
          <p:nvSpPr>
            <p:cNvPr id="116"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81A027"/>
                  </a:solidFill>
                  <a:latin typeface="Century Gothic" panose="020B0502020202020204" pitchFamily="34" charset="0"/>
                </a:rPr>
                <a:t>LEGACY</a:t>
              </a:r>
            </a:p>
          </p:txBody>
        </p:sp>
        <p:cxnSp>
          <p:nvCxnSpPr>
            <p:cNvPr id="117" name="Straight Arrow Connector 116"/>
            <p:cNvCxnSpPr/>
            <p:nvPr/>
          </p:nvCxnSpPr>
          <p:spPr bwMode="auto">
            <a:xfrm flipV="1">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grpSp>
        <p:nvGrpSpPr>
          <p:cNvPr id="118" name="Group 117"/>
          <p:cNvGrpSpPr/>
          <p:nvPr/>
        </p:nvGrpSpPr>
        <p:grpSpPr>
          <a:xfrm>
            <a:off x="10334856" y="3285460"/>
            <a:ext cx="2161954" cy="606056"/>
            <a:chOff x="6570920" y="2658140"/>
            <a:chExt cx="2161954" cy="606056"/>
          </a:xfrm>
        </p:grpSpPr>
        <p:sp>
          <p:nvSpPr>
            <p:cNvPr id="119"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81A027"/>
                  </a:solidFill>
                  <a:latin typeface="Century Gothic" panose="020B0502020202020204" pitchFamily="34" charset="0"/>
                </a:rPr>
                <a:t>INTERNET</a:t>
              </a:r>
            </a:p>
          </p:txBody>
        </p:sp>
        <p:cxnSp>
          <p:nvCxnSpPr>
            <p:cNvPr id="120" name="Straight Arrow Connector 119"/>
            <p:cNvCxnSpPr/>
            <p:nvPr/>
          </p:nvCxnSpPr>
          <p:spPr bwMode="auto">
            <a:xfrm>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sp>
        <p:nvSpPr>
          <p:cNvPr id="121" name="TextBox 120"/>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22" name="TextBox 121"/>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23" name="TextBox 122"/>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24" name="TextBox 123"/>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25" name="TextBox 124"/>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263" name="Straight Connector 262"/>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88" name="Group 87"/>
          <p:cNvGrpSpPr/>
          <p:nvPr/>
        </p:nvGrpSpPr>
        <p:grpSpPr>
          <a:xfrm>
            <a:off x="2981072" y="3330228"/>
            <a:ext cx="2514282" cy="289188"/>
            <a:chOff x="2987674" y="3298478"/>
            <a:chExt cx="2514282" cy="289188"/>
          </a:xfrm>
        </p:grpSpPr>
        <p:sp>
          <p:nvSpPr>
            <p:cNvPr id="89" name="Rectangle 8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0" name="Rectangle 8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1" name="Rectangle 9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2" name="Rectangle 9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93" name="Rectangle 92"/>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93"/>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95" name="Rectangle 94"/>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96" name="Rectangle 95"/>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217" name="Group 216"/>
          <p:cNvGrpSpPr/>
          <p:nvPr/>
        </p:nvGrpSpPr>
        <p:grpSpPr>
          <a:xfrm>
            <a:off x="2908300" y="1077976"/>
            <a:ext cx="603050" cy="2186212"/>
            <a:chOff x="3810000" y="1547588"/>
            <a:chExt cx="603050" cy="2186212"/>
          </a:xfrm>
        </p:grpSpPr>
        <p:sp>
          <p:nvSpPr>
            <p:cNvPr id="218" name="Rectangle 217"/>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9" name="Rectangle 218"/>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20" name="Group 219"/>
          <p:cNvGrpSpPr/>
          <p:nvPr/>
        </p:nvGrpSpPr>
        <p:grpSpPr>
          <a:xfrm>
            <a:off x="3594100" y="2013399"/>
            <a:ext cx="603050" cy="1250789"/>
            <a:chOff x="4495800" y="2483011"/>
            <a:chExt cx="603050" cy="1250789"/>
          </a:xfrm>
        </p:grpSpPr>
        <p:sp>
          <p:nvSpPr>
            <p:cNvPr id="221" name="Rectangle 220"/>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22" name="Rectangle 221"/>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3" name="Group 222"/>
          <p:cNvGrpSpPr/>
          <p:nvPr/>
        </p:nvGrpSpPr>
        <p:grpSpPr>
          <a:xfrm>
            <a:off x="4359294" y="2887980"/>
            <a:ext cx="457200" cy="376208"/>
            <a:chOff x="5260994" y="3357592"/>
            <a:chExt cx="457200" cy="376208"/>
          </a:xfrm>
        </p:grpSpPr>
        <p:sp>
          <p:nvSpPr>
            <p:cNvPr id="224" name="Rectangle 223"/>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25" name="Rectangle 224"/>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6" name="Group 225"/>
          <p:cNvGrpSpPr/>
          <p:nvPr/>
        </p:nvGrpSpPr>
        <p:grpSpPr>
          <a:xfrm>
            <a:off x="5041900" y="2954020"/>
            <a:ext cx="457200" cy="310167"/>
            <a:chOff x="5943600" y="3423632"/>
            <a:chExt cx="457200" cy="310167"/>
          </a:xfrm>
        </p:grpSpPr>
        <p:sp>
          <p:nvSpPr>
            <p:cNvPr id="227" name="Rectangle 226"/>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28" name="Rectangle 227"/>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30" name="Group 229"/>
          <p:cNvGrpSpPr/>
          <p:nvPr/>
        </p:nvGrpSpPr>
        <p:grpSpPr>
          <a:xfrm>
            <a:off x="2981225" y="3595622"/>
            <a:ext cx="2515969" cy="1015885"/>
            <a:chOff x="2992791" y="3567174"/>
            <a:chExt cx="2515969" cy="1015885"/>
          </a:xfrm>
        </p:grpSpPr>
        <p:sp>
          <p:nvSpPr>
            <p:cNvPr id="231" name="Rectangle 230"/>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2" name="Rectangle 231"/>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3" name="Rectangle 232"/>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4" name="Rectangle 233"/>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5" name="Rectangle 234"/>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36" name="Rectangle 235"/>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37" name="Rectangle 236"/>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38" name="Rectangle 237"/>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 name="Group 1"/>
          <p:cNvGrpSpPr/>
          <p:nvPr/>
        </p:nvGrpSpPr>
        <p:grpSpPr>
          <a:xfrm>
            <a:off x="5639245" y="2968317"/>
            <a:ext cx="603049" cy="2030245"/>
            <a:chOff x="5639245" y="2968317"/>
            <a:chExt cx="603049" cy="2030245"/>
          </a:xfrm>
        </p:grpSpPr>
        <p:sp>
          <p:nvSpPr>
            <p:cNvPr id="260" name="Rectangle 259"/>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261" name="Rectangle 260"/>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62" name="Straight Connector 261"/>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64" name="Rectangle 263"/>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65" name="Straight Connector 264"/>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66" name="Group 265"/>
            <p:cNvGrpSpPr/>
            <p:nvPr/>
          </p:nvGrpSpPr>
          <p:grpSpPr>
            <a:xfrm>
              <a:off x="5706580" y="4004753"/>
              <a:ext cx="459936" cy="144479"/>
              <a:chOff x="8850141" y="3136172"/>
              <a:chExt cx="459936" cy="202980"/>
            </a:xfrm>
          </p:grpSpPr>
          <p:cxnSp>
            <p:nvCxnSpPr>
              <p:cNvPr id="267" name="Straight Connector 266"/>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69" name="Group 268"/>
            <p:cNvGrpSpPr/>
            <p:nvPr/>
          </p:nvGrpSpPr>
          <p:grpSpPr>
            <a:xfrm>
              <a:off x="5706994" y="3637125"/>
              <a:ext cx="459936" cy="370373"/>
              <a:chOff x="8850141" y="3136172"/>
              <a:chExt cx="459936" cy="202980"/>
            </a:xfrm>
          </p:grpSpPr>
          <p:cxnSp>
            <p:nvCxnSpPr>
              <p:cNvPr id="270" name="Straight Connector 269"/>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72" name="Group 271"/>
            <p:cNvGrpSpPr/>
            <p:nvPr/>
          </p:nvGrpSpPr>
          <p:grpSpPr>
            <a:xfrm>
              <a:off x="5712263" y="3433032"/>
              <a:ext cx="459936" cy="200719"/>
              <a:chOff x="8850141" y="3136172"/>
              <a:chExt cx="459936" cy="202980"/>
            </a:xfrm>
          </p:grpSpPr>
          <p:cxnSp>
            <p:nvCxnSpPr>
              <p:cNvPr id="273" name="Straight Connector 272"/>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cxnSp>
        <p:nvCxnSpPr>
          <p:cNvPr id="127" name="Straight Connector 126"/>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80"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
        <p:nvSpPr>
          <p:cNvPr id="79" name="Rectangle 78"/>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1057038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fade">
                                      <p:cBhvr>
                                        <p:cTn id="7" dur="500"/>
                                        <p:tgtEl>
                                          <p:spTgt spid="182"/>
                                        </p:tgtEl>
                                      </p:cBhvr>
                                    </p:animEffect>
                                  </p:childTnLst>
                                </p:cTn>
                              </p:par>
                              <p:par>
                                <p:cTn id="8" presetID="22" presetClass="entr" presetSubtype="4" fill="hold" nodeType="withEffect">
                                  <p:stCondLst>
                                    <p:cond delay="0"/>
                                  </p:stCondLst>
                                  <p:childTnLst>
                                    <p:set>
                                      <p:cBhvr>
                                        <p:cTn id="9" dur="1" fill="hold">
                                          <p:stCondLst>
                                            <p:cond delay="0"/>
                                          </p:stCondLst>
                                        </p:cTn>
                                        <p:tgtEl>
                                          <p:spTgt spid="160"/>
                                        </p:tgtEl>
                                        <p:attrNameLst>
                                          <p:attrName>style.visibility</p:attrName>
                                        </p:attrNameLst>
                                      </p:cBhvr>
                                      <p:to>
                                        <p:strVal val="visible"/>
                                      </p:to>
                                    </p:set>
                                    <p:animEffect transition="in" filter="wipe(down)">
                                      <p:cBhvr>
                                        <p:cTn id="10" dur="2000"/>
                                        <p:tgtEl>
                                          <p:spTgt spid="160"/>
                                        </p:tgtEl>
                                      </p:cBhvr>
                                    </p:animEffect>
                                  </p:childTnLst>
                                </p:cTn>
                              </p:par>
                              <p:par>
                                <p:cTn id="11" presetID="22" presetClass="entr" presetSubtype="4" fill="hold" nodeType="withEffect">
                                  <p:stCondLst>
                                    <p:cond delay="0"/>
                                  </p:stCondLst>
                                  <p:childTnLst>
                                    <p:set>
                                      <p:cBhvr>
                                        <p:cTn id="12" dur="1" fill="hold">
                                          <p:stCondLst>
                                            <p:cond delay="0"/>
                                          </p:stCondLst>
                                        </p:cTn>
                                        <p:tgtEl>
                                          <p:spTgt spid="163"/>
                                        </p:tgtEl>
                                        <p:attrNameLst>
                                          <p:attrName>style.visibility</p:attrName>
                                        </p:attrNameLst>
                                      </p:cBhvr>
                                      <p:to>
                                        <p:strVal val="visible"/>
                                      </p:to>
                                    </p:set>
                                    <p:animEffect transition="in" filter="wipe(down)">
                                      <p:cBhvr>
                                        <p:cTn id="13" dur="2000"/>
                                        <p:tgtEl>
                                          <p:spTgt spid="163"/>
                                        </p:tgtEl>
                                      </p:cBhvr>
                                    </p:animEffect>
                                  </p:childTnLst>
                                </p:cTn>
                              </p:par>
                              <p:par>
                                <p:cTn id="14" presetID="22" presetClass="entr" presetSubtype="1" fill="hold" nodeType="withEffect">
                                  <p:stCondLst>
                                    <p:cond delay="500"/>
                                  </p:stCondLst>
                                  <p:childTnLst>
                                    <p:set>
                                      <p:cBhvr>
                                        <p:cTn id="15" dur="1" fill="hold">
                                          <p:stCondLst>
                                            <p:cond delay="0"/>
                                          </p:stCondLst>
                                        </p:cTn>
                                        <p:tgtEl>
                                          <p:spTgt spid="12"/>
                                        </p:tgtEl>
                                        <p:attrNameLst>
                                          <p:attrName>style.visibility</p:attrName>
                                        </p:attrNameLst>
                                      </p:cBhvr>
                                      <p:to>
                                        <p:strVal val="visible"/>
                                      </p:to>
                                    </p:set>
                                    <p:animEffect transition="in" filter="wipe(up)">
                                      <p:cBhvr>
                                        <p:cTn id="16" dur="2000"/>
                                        <p:tgtEl>
                                          <p:spTgt spid="12"/>
                                        </p:tgtEl>
                                      </p:cBhvr>
                                    </p:animEffect>
                                  </p:childTnLst>
                                </p:cTn>
                              </p:par>
                            </p:childTnLst>
                          </p:cTn>
                        </p:par>
                        <p:par>
                          <p:cTn id="17" fill="hold">
                            <p:stCondLst>
                              <p:cond delay="2500"/>
                            </p:stCondLst>
                            <p:childTnLst>
                              <p:par>
                                <p:cTn id="18" presetID="22" presetClass="entr" presetSubtype="4" fill="hold" nodeType="afterEffect">
                                  <p:stCondLst>
                                    <p:cond delay="0"/>
                                  </p:stCondLst>
                                  <p:childTnLst>
                                    <p:set>
                                      <p:cBhvr>
                                        <p:cTn id="19" dur="1" fill="hold">
                                          <p:stCondLst>
                                            <p:cond delay="0"/>
                                          </p:stCondLst>
                                        </p:cTn>
                                        <p:tgtEl>
                                          <p:spTgt spid="115"/>
                                        </p:tgtEl>
                                        <p:attrNameLst>
                                          <p:attrName>style.visibility</p:attrName>
                                        </p:attrNameLst>
                                      </p:cBhvr>
                                      <p:to>
                                        <p:strVal val="visible"/>
                                      </p:to>
                                    </p:set>
                                    <p:animEffect transition="in" filter="wipe(down)">
                                      <p:cBhvr>
                                        <p:cTn id="20" dur="500"/>
                                        <p:tgtEl>
                                          <p:spTgt spid="115"/>
                                        </p:tgtEl>
                                      </p:cBhvr>
                                    </p:animEffect>
                                  </p:childTnLst>
                                </p:cTn>
                              </p:par>
                              <p:par>
                                <p:cTn id="21" presetID="22" presetClass="entr" presetSubtype="1" fill="hold" nodeType="withEffect">
                                  <p:stCondLst>
                                    <p:cond delay="0"/>
                                  </p:stCondLst>
                                  <p:childTnLst>
                                    <p:set>
                                      <p:cBhvr>
                                        <p:cTn id="22" dur="1" fill="hold">
                                          <p:stCondLst>
                                            <p:cond delay="0"/>
                                          </p:stCondLst>
                                        </p:cTn>
                                        <p:tgtEl>
                                          <p:spTgt spid="118"/>
                                        </p:tgtEl>
                                        <p:attrNameLst>
                                          <p:attrName>style.visibility</p:attrName>
                                        </p:attrNameLst>
                                      </p:cBhvr>
                                      <p:to>
                                        <p:strVal val="visible"/>
                                      </p:to>
                                    </p:set>
                                    <p:animEffect transition="in" filter="wipe(up)">
                                      <p:cBhvr>
                                        <p:cTn id="23"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 name="Rectangle 230"/>
          <p:cNvSpPr/>
          <p:nvPr/>
        </p:nvSpPr>
        <p:spPr bwMode="auto">
          <a:xfrm>
            <a:off x="9294450" y="3268574"/>
            <a:ext cx="462777" cy="2756306"/>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3" name="Straight Connector 232"/>
          <p:cNvCxnSpPr/>
          <p:nvPr/>
        </p:nvCxnSpPr>
        <p:spPr>
          <a:xfrm>
            <a:off x="9294450" y="594729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102" name="Group 101"/>
          <p:cNvGrpSpPr/>
          <p:nvPr/>
        </p:nvGrpSpPr>
        <p:grpSpPr>
          <a:xfrm>
            <a:off x="6778525" y="3337485"/>
            <a:ext cx="2321400" cy="289189"/>
            <a:chOff x="2987674" y="3298477"/>
            <a:chExt cx="2321400" cy="289189"/>
          </a:xfrm>
        </p:grpSpPr>
        <p:sp>
          <p:nvSpPr>
            <p:cNvPr id="103" name="Rectangle 102"/>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103"/>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9" name="Rectangle 108"/>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0" name="Rectangle 10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43</a:t>
              </a:r>
              <a:endParaRPr lang="en-US" sz="1050" dirty="0"/>
            </a:p>
          </p:txBody>
        </p:sp>
        <p:sp>
          <p:nvSpPr>
            <p:cNvPr id="111" name="Rectangle 110"/>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2" name="Rectangle 111"/>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3" name="Rectangle 112"/>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8</a:t>
              </a:r>
              <a:endParaRPr lang="en-US" sz="1050" dirty="0"/>
            </a:p>
          </p:txBody>
        </p:sp>
        <p:sp>
          <p:nvSpPr>
            <p:cNvPr id="114" name="Rectangle 113"/>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15" name="Group 114"/>
          <p:cNvGrpSpPr/>
          <p:nvPr/>
        </p:nvGrpSpPr>
        <p:grpSpPr>
          <a:xfrm>
            <a:off x="9859297" y="5843017"/>
            <a:ext cx="1486966" cy="292388"/>
            <a:chOff x="7080250" y="4138490"/>
            <a:chExt cx="1486966" cy="292388"/>
          </a:xfrm>
        </p:grpSpPr>
        <p:sp>
          <p:nvSpPr>
            <p:cNvPr id="116" name="Rectangle 115"/>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82 COBRAND</a:t>
              </a:r>
            </a:p>
          </p:txBody>
        </p:sp>
        <p:cxnSp>
          <p:nvCxnSpPr>
            <p:cNvPr id="117" name="Straight Arrow Connector 11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01" name="TextBox 100"/>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18" name="TextBox 117"/>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19" name="TextBox 118"/>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20" name="TextBox 119"/>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21" name="TextBox 120"/>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22" name="Straight Connector 121"/>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232" name="Rectangle 231"/>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sp>
        <p:nvSpPr>
          <p:cNvPr id="168" name="Rectangle 167"/>
          <p:cNvSpPr/>
          <p:nvPr/>
        </p:nvSpPr>
        <p:spPr bwMode="auto">
          <a:xfrm>
            <a:off x="9296247" y="5950109"/>
            <a:ext cx="457200" cy="722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4" name="Rectangle 233"/>
          <p:cNvSpPr/>
          <p:nvPr/>
        </p:nvSpPr>
        <p:spPr bwMode="auto">
          <a:xfrm>
            <a:off x="9295818" y="3267006"/>
            <a:ext cx="457200" cy="2685365"/>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sp>
        <p:nvSpPr>
          <p:cNvPr id="8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98" name="Group 97"/>
          <p:cNvGrpSpPr/>
          <p:nvPr/>
        </p:nvGrpSpPr>
        <p:grpSpPr>
          <a:xfrm>
            <a:off x="2981072" y="3330228"/>
            <a:ext cx="2514282" cy="289188"/>
            <a:chOff x="2987674" y="3298478"/>
            <a:chExt cx="2514282" cy="289188"/>
          </a:xfrm>
        </p:grpSpPr>
        <p:sp>
          <p:nvSpPr>
            <p:cNvPr id="99" name="Rectangle 9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0" name="Rectangle 9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6" name="Rectangle 10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07" name="Rectangle 106"/>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23" name="Rectangle 122"/>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51" name="Rectangle 150"/>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36" name="Group 135"/>
          <p:cNvGrpSpPr/>
          <p:nvPr/>
        </p:nvGrpSpPr>
        <p:grpSpPr>
          <a:xfrm>
            <a:off x="2981225" y="3595622"/>
            <a:ext cx="2515969" cy="1015885"/>
            <a:chOff x="2992791" y="3567174"/>
            <a:chExt cx="2515969" cy="1015885"/>
          </a:xfrm>
        </p:grpSpPr>
        <p:sp>
          <p:nvSpPr>
            <p:cNvPr id="137" name="Rectangle 136"/>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8" name="Rectangle 137"/>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40" name="Rectangle 139"/>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41" name="Rectangle 140"/>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142" name="Rectangle 141"/>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43" name="Rectangle 142"/>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44" name="Rectangle 143"/>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45" name="Group 144"/>
          <p:cNvGrpSpPr/>
          <p:nvPr/>
        </p:nvGrpSpPr>
        <p:grpSpPr>
          <a:xfrm>
            <a:off x="2908300" y="1077976"/>
            <a:ext cx="603050" cy="2186212"/>
            <a:chOff x="3810000" y="1547588"/>
            <a:chExt cx="603050" cy="2186212"/>
          </a:xfrm>
        </p:grpSpPr>
        <p:sp>
          <p:nvSpPr>
            <p:cNvPr id="146" name="Rectangle 145"/>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47" name="Rectangle 146"/>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48" name="Group 147"/>
          <p:cNvGrpSpPr/>
          <p:nvPr/>
        </p:nvGrpSpPr>
        <p:grpSpPr>
          <a:xfrm>
            <a:off x="3594100" y="2013399"/>
            <a:ext cx="603050" cy="1250789"/>
            <a:chOff x="4495800" y="2483011"/>
            <a:chExt cx="603050" cy="1250789"/>
          </a:xfrm>
        </p:grpSpPr>
        <p:sp>
          <p:nvSpPr>
            <p:cNvPr id="149" name="Rectangle 148"/>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150" name="Rectangle 149"/>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57" name="Group 156"/>
          <p:cNvGrpSpPr/>
          <p:nvPr/>
        </p:nvGrpSpPr>
        <p:grpSpPr>
          <a:xfrm>
            <a:off x="4359294" y="2887980"/>
            <a:ext cx="457200" cy="376208"/>
            <a:chOff x="5260994" y="3357592"/>
            <a:chExt cx="457200" cy="376208"/>
          </a:xfrm>
        </p:grpSpPr>
        <p:sp>
          <p:nvSpPr>
            <p:cNvPr id="158" name="Rectangle 157"/>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159" name="Rectangle 158"/>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6" name="Group 165"/>
          <p:cNvGrpSpPr/>
          <p:nvPr/>
        </p:nvGrpSpPr>
        <p:grpSpPr>
          <a:xfrm>
            <a:off x="5041900" y="2954020"/>
            <a:ext cx="457200" cy="310167"/>
            <a:chOff x="5943600" y="3423632"/>
            <a:chExt cx="457200" cy="310167"/>
          </a:xfrm>
        </p:grpSpPr>
        <p:sp>
          <p:nvSpPr>
            <p:cNvPr id="167" name="Rectangle 166"/>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183" name="Rectangle 182"/>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84" name="Group 183"/>
          <p:cNvGrpSpPr/>
          <p:nvPr/>
        </p:nvGrpSpPr>
        <p:grpSpPr>
          <a:xfrm>
            <a:off x="5639245" y="2968317"/>
            <a:ext cx="603049" cy="2030245"/>
            <a:chOff x="5639245" y="2968317"/>
            <a:chExt cx="603049" cy="2030245"/>
          </a:xfrm>
        </p:grpSpPr>
        <p:sp>
          <p:nvSpPr>
            <p:cNvPr id="185" name="Rectangle 184"/>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186" name="Rectangle 185"/>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87" name="Straight Connector 186"/>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88" name="Rectangle 187"/>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89" name="Straight Connector 188"/>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90" name="Group 189"/>
            <p:cNvGrpSpPr/>
            <p:nvPr/>
          </p:nvGrpSpPr>
          <p:grpSpPr>
            <a:xfrm>
              <a:off x="5706580" y="4004753"/>
              <a:ext cx="459936" cy="144479"/>
              <a:chOff x="8850141" y="3136172"/>
              <a:chExt cx="459936" cy="202980"/>
            </a:xfrm>
          </p:grpSpPr>
          <p:cxnSp>
            <p:nvCxnSpPr>
              <p:cNvPr id="199" name="Straight Connector 198"/>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91" name="Group 190"/>
            <p:cNvGrpSpPr/>
            <p:nvPr/>
          </p:nvGrpSpPr>
          <p:grpSpPr>
            <a:xfrm>
              <a:off x="5706994" y="3637125"/>
              <a:ext cx="459936" cy="370373"/>
              <a:chOff x="8850141" y="3136172"/>
              <a:chExt cx="459936" cy="202980"/>
            </a:xfrm>
          </p:grpSpPr>
          <p:cxnSp>
            <p:nvCxnSpPr>
              <p:cNvPr id="195" name="Straight Connector 194"/>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92" name="Group 191"/>
            <p:cNvGrpSpPr/>
            <p:nvPr/>
          </p:nvGrpSpPr>
          <p:grpSpPr>
            <a:xfrm>
              <a:off x="5712263" y="3433032"/>
              <a:ext cx="459936" cy="200719"/>
              <a:chOff x="8850141" y="3136172"/>
              <a:chExt cx="459936" cy="202980"/>
            </a:xfrm>
          </p:grpSpPr>
          <p:cxnSp>
            <p:nvCxnSpPr>
              <p:cNvPr id="193" name="Straight Connector 192"/>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3" name="Group 2"/>
          <p:cNvGrpSpPr/>
          <p:nvPr/>
        </p:nvGrpSpPr>
        <p:grpSpPr>
          <a:xfrm>
            <a:off x="8042294" y="2903220"/>
            <a:ext cx="1053446" cy="360968"/>
            <a:chOff x="8042294" y="2903220"/>
            <a:chExt cx="1053446" cy="360968"/>
          </a:xfrm>
        </p:grpSpPr>
        <p:grpSp>
          <p:nvGrpSpPr>
            <p:cNvPr id="207" name="Group 206"/>
            <p:cNvGrpSpPr/>
            <p:nvPr/>
          </p:nvGrpSpPr>
          <p:grpSpPr>
            <a:xfrm>
              <a:off x="8042294" y="2903220"/>
              <a:ext cx="457200" cy="360968"/>
              <a:chOff x="5260994" y="3372832"/>
              <a:chExt cx="457200" cy="360968"/>
            </a:xfrm>
          </p:grpSpPr>
          <p:sp>
            <p:nvSpPr>
              <p:cNvPr id="208" name="Rectangle 207"/>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209" name="Rectangle 208"/>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0" name="Group 209"/>
            <p:cNvGrpSpPr/>
            <p:nvPr/>
          </p:nvGrpSpPr>
          <p:grpSpPr>
            <a:xfrm>
              <a:off x="8638540" y="2926080"/>
              <a:ext cx="457200" cy="338107"/>
              <a:chOff x="5943600" y="3395692"/>
              <a:chExt cx="457200" cy="338107"/>
            </a:xfrm>
          </p:grpSpPr>
          <p:sp>
            <p:nvSpPr>
              <p:cNvPr id="211" name="Rectangle 210"/>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12" name="Rectangle 211"/>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cxnSp>
        <p:nvCxnSpPr>
          <p:cNvPr id="236" name="Straight Connector 235"/>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90"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91"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
        <p:nvSpPr>
          <p:cNvPr id="89" name="Rectangle 88"/>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555593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14:presetBounceEnd="34000">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14:bounceEnd="34000">
                                          <p:cBhvr additive="base">
                                            <p:cTn id="7" dur="500" fill="hold"/>
                                            <p:tgtEl>
                                              <p:spTgt spid="115"/>
                                            </p:tgtEl>
                                            <p:attrNameLst>
                                              <p:attrName>ppt_x</p:attrName>
                                            </p:attrNameLst>
                                          </p:cBhvr>
                                          <p:tavLst>
                                            <p:tav tm="0">
                                              <p:val>
                                                <p:strVal val="1+#ppt_w/2"/>
                                              </p:val>
                                            </p:tav>
                                            <p:tav tm="100000">
                                              <p:val>
                                                <p:strVal val="#ppt_x"/>
                                              </p:val>
                                            </p:tav>
                                          </p:tavLst>
                                        </p:anim>
                                        <p:anim calcmode="lin" valueType="num" p14:bounceEnd="34000">
                                          <p:cBhvr additive="base">
                                            <p:cTn id="8" dur="500" fill="hold"/>
                                            <p:tgtEl>
                                              <p:spTgt spid="115"/>
                                            </p:tgtEl>
                                            <p:attrNameLst>
                                              <p:attrName>ppt_y</p:attrName>
                                            </p:attrNameLst>
                                          </p:cBhvr>
                                          <p:tavLst>
                                            <p:tav tm="0">
                                              <p:val>
                                                <p:strVal val="#ppt_y"/>
                                              </p:val>
                                            </p:tav>
                                            <p:tav tm="100000">
                                              <p:val>
                                                <p:strVal val="#ppt_y"/>
                                              </p:val>
                                            </p:tav>
                                          </p:tavLst>
                                        </p:anim>
                                      </p:childTnLst>
                                    </p:cTn>
                                  </p:par>
                                  <p:par>
                                    <p:cTn id="9" presetID="22" presetClass="exit" presetSubtype="2" fill="hold" grpId="0" nodeType="withEffect">
                                      <p:stCondLst>
                                        <p:cond delay="0"/>
                                      </p:stCondLst>
                                      <p:childTnLst>
                                        <p:animEffect transition="out" filter="wipe(right)">
                                          <p:cBhvr>
                                            <p:cTn id="10" dur="2000"/>
                                            <p:tgtEl>
                                              <p:spTgt spid="168"/>
                                            </p:tgtEl>
                                          </p:cBhvr>
                                        </p:animEffect>
                                        <p:set>
                                          <p:cBhvr>
                                            <p:cTn id="11" dur="1" fill="hold">
                                              <p:stCondLst>
                                                <p:cond delay="1999"/>
                                              </p:stCondLst>
                                            </p:cTn>
                                            <p:tgtEl>
                                              <p:spTgt spid="168"/>
                                            </p:tgtEl>
                                            <p:attrNameLst>
                                              <p:attrName>style.visibility</p:attrName>
                                            </p:attrNameLst>
                                          </p:cBhvr>
                                          <p:to>
                                            <p:strVal val="hidden"/>
                                          </p:to>
                                        </p:set>
                                      </p:childTnLst>
                                    </p:cTn>
                                  </p:par>
                                  <p:par>
                                    <p:cTn id="12" presetID="22" presetClass="entr" presetSubtype="2" fill="hold"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wipe(right)">
                                          <p:cBhvr>
                                            <p:cTn id="14" dur="2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500" fill="hold"/>
                                            <p:tgtEl>
                                              <p:spTgt spid="115"/>
                                            </p:tgtEl>
                                            <p:attrNameLst>
                                              <p:attrName>ppt_x</p:attrName>
                                            </p:attrNameLst>
                                          </p:cBhvr>
                                          <p:tavLst>
                                            <p:tav tm="0">
                                              <p:val>
                                                <p:strVal val="1+#ppt_w/2"/>
                                              </p:val>
                                            </p:tav>
                                            <p:tav tm="100000">
                                              <p:val>
                                                <p:strVal val="#ppt_x"/>
                                              </p:val>
                                            </p:tav>
                                          </p:tavLst>
                                        </p:anim>
                                        <p:anim calcmode="lin" valueType="num">
                                          <p:cBhvr additive="base">
                                            <p:cTn id="8" dur="500" fill="hold"/>
                                            <p:tgtEl>
                                              <p:spTgt spid="115"/>
                                            </p:tgtEl>
                                            <p:attrNameLst>
                                              <p:attrName>ppt_y</p:attrName>
                                            </p:attrNameLst>
                                          </p:cBhvr>
                                          <p:tavLst>
                                            <p:tav tm="0">
                                              <p:val>
                                                <p:strVal val="#ppt_y"/>
                                              </p:val>
                                            </p:tav>
                                            <p:tav tm="100000">
                                              <p:val>
                                                <p:strVal val="#ppt_y"/>
                                              </p:val>
                                            </p:tav>
                                          </p:tavLst>
                                        </p:anim>
                                      </p:childTnLst>
                                    </p:cTn>
                                  </p:par>
                                  <p:par>
                                    <p:cTn id="9" presetID="22" presetClass="exit" presetSubtype="2" fill="hold" grpId="0" nodeType="withEffect">
                                      <p:stCondLst>
                                        <p:cond delay="0"/>
                                      </p:stCondLst>
                                      <p:childTnLst>
                                        <p:animEffect transition="out" filter="wipe(right)">
                                          <p:cBhvr>
                                            <p:cTn id="10" dur="2000"/>
                                            <p:tgtEl>
                                              <p:spTgt spid="168"/>
                                            </p:tgtEl>
                                          </p:cBhvr>
                                        </p:animEffect>
                                        <p:set>
                                          <p:cBhvr>
                                            <p:cTn id="11" dur="1" fill="hold">
                                              <p:stCondLst>
                                                <p:cond delay="1999"/>
                                              </p:stCondLst>
                                            </p:cTn>
                                            <p:tgtEl>
                                              <p:spTgt spid="168"/>
                                            </p:tgtEl>
                                            <p:attrNameLst>
                                              <p:attrName>style.visibility</p:attrName>
                                            </p:attrNameLst>
                                          </p:cBhvr>
                                          <p:to>
                                            <p:strVal val="hidden"/>
                                          </p:to>
                                        </p:set>
                                      </p:childTnLst>
                                    </p:cTn>
                                  </p:par>
                                  <p:par>
                                    <p:cTn id="12" presetID="22" presetClass="entr" presetSubtype="2" fill="hold"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wipe(right)">
                                          <p:cBhvr>
                                            <p:cTn id="14" dur="2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Lst>
      </p:timing>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87" name="Group 86"/>
          <p:cNvGrpSpPr/>
          <p:nvPr/>
        </p:nvGrpSpPr>
        <p:grpSpPr>
          <a:xfrm>
            <a:off x="9879502" y="5062924"/>
            <a:ext cx="1635492" cy="292388"/>
            <a:chOff x="7080250" y="4138490"/>
            <a:chExt cx="1635492" cy="292388"/>
          </a:xfrm>
        </p:grpSpPr>
        <p:sp>
          <p:nvSpPr>
            <p:cNvPr id="88" name="Rectangle 87"/>
            <p:cNvSpPr/>
            <p:nvPr/>
          </p:nvSpPr>
          <p:spPr>
            <a:xfrm>
              <a:off x="7267909" y="4138490"/>
              <a:ext cx="1447833" cy="292388"/>
            </a:xfrm>
            <a:prstGeom prst="rect">
              <a:avLst/>
            </a:prstGeom>
          </p:spPr>
          <p:txBody>
            <a:bodyPr wrap="none">
              <a:spAutoFit/>
            </a:bodyPr>
            <a:lstStyle/>
            <a:p>
              <a:pPr algn="ctr"/>
              <a:r>
                <a:rPr lang="en-US" sz="1300" dirty="0">
                  <a:latin typeface="Century Gothic" panose="020B0502020202020204" pitchFamily="34" charset="0"/>
                </a:rPr>
                <a:t>1,473 PUREPLAY</a:t>
              </a:r>
            </a:p>
          </p:txBody>
        </p:sp>
        <p:cxnSp>
          <p:nvCxnSpPr>
            <p:cNvPr id="89" name="Straight Arrow Connector 88"/>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90" name="Group 89"/>
          <p:cNvGrpSpPr/>
          <p:nvPr/>
        </p:nvGrpSpPr>
        <p:grpSpPr>
          <a:xfrm>
            <a:off x="6749523" y="3595621"/>
            <a:ext cx="2353551" cy="1529985"/>
            <a:chOff x="2959942" y="3567174"/>
            <a:chExt cx="2353551" cy="1529985"/>
          </a:xfrm>
        </p:grpSpPr>
        <p:sp>
          <p:nvSpPr>
            <p:cNvPr id="91" name="Rectangle 90"/>
            <p:cNvSpPr/>
            <p:nvPr/>
          </p:nvSpPr>
          <p:spPr bwMode="auto">
            <a:xfrm>
              <a:off x="2992791" y="3567174"/>
              <a:ext cx="457200" cy="123513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2" name="Rectangle 91"/>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3" name="Rectangle 92"/>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93"/>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5" name="Rectangle 94"/>
            <p:cNvSpPr/>
            <p:nvPr/>
          </p:nvSpPr>
          <p:spPr>
            <a:xfrm>
              <a:off x="2959942" y="4843243"/>
              <a:ext cx="522900" cy="253916"/>
            </a:xfrm>
            <a:prstGeom prst="rect">
              <a:avLst/>
            </a:prstGeom>
          </p:spPr>
          <p:txBody>
            <a:bodyPr wrap="none">
              <a:spAutoFit/>
            </a:bodyPr>
            <a:lstStyle/>
            <a:p>
              <a:pPr algn="ctr"/>
              <a:r>
                <a:rPr lang="en-US" sz="1050" dirty="0">
                  <a:latin typeface="Century Gothic" panose="020B0502020202020204" pitchFamily="34" charset="0"/>
                </a:rPr>
                <a:t>1,386</a:t>
              </a:r>
              <a:endParaRPr lang="en-US" sz="1050" dirty="0"/>
            </a:p>
          </p:txBody>
        </p:sp>
        <p:sp>
          <p:nvSpPr>
            <p:cNvPr id="99" name="Rectangle 98"/>
            <p:cNvSpPr/>
            <p:nvPr/>
          </p:nvSpPr>
          <p:spPr>
            <a:xfrm>
              <a:off x="3668075" y="48432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0" name="Rectangle 99"/>
            <p:cNvSpPr/>
            <p:nvPr/>
          </p:nvSpPr>
          <p:spPr>
            <a:xfrm>
              <a:off x="4307958" y="4843243"/>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101" name="Rectangle 100"/>
            <p:cNvSpPr/>
            <p:nvPr/>
          </p:nvSpPr>
          <p:spPr>
            <a:xfrm>
              <a:off x="4950556" y="4843243"/>
              <a:ext cx="335349" cy="253916"/>
            </a:xfrm>
            <a:prstGeom prst="rect">
              <a:avLst/>
            </a:prstGeom>
          </p:spPr>
          <p:txBody>
            <a:bodyPr wrap="none">
              <a:spAutoFit/>
            </a:bodyPr>
            <a:lstStyle/>
            <a:p>
              <a:pPr algn="ctr"/>
              <a:r>
                <a:rPr lang="en-US" sz="1050" dirty="0">
                  <a:latin typeface="Century Gothic" panose="020B0502020202020204" pitchFamily="34" charset="0"/>
                </a:rPr>
                <a:t>20</a:t>
              </a:r>
              <a:endParaRPr lang="en-US" sz="1050" dirty="0"/>
            </a:p>
          </p:txBody>
        </p:sp>
      </p:grpSp>
      <p:sp>
        <p:nvSpPr>
          <p:cNvPr id="129" name="TextBox 128"/>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30" name="TextBox 129"/>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31" name="TextBox 130"/>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32" name="TextBox 131"/>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33" name="TextBox 132"/>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34" name="Straight Connector 133"/>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cxnSp>
        <p:nvCxnSpPr>
          <p:cNvPr id="275" name="Straight Connector 274"/>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0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77" name="Rectangle 176"/>
          <p:cNvSpPr/>
          <p:nvPr/>
        </p:nvSpPr>
        <p:spPr bwMode="auto">
          <a:xfrm>
            <a:off x="6778525" y="3337485"/>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8" name="Rectangle 177"/>
          <p:cNvSpPr/>
          <p:nvPr/>
        </p:nvSpPr>
        <p:spPr bwMode="auto">
          <a:xfrm>
            <a:off x="8039018" y="3337486"/>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9" name="Rectangle 178"/>
          <p:cNvSpPr/>
          <p:nvPr/>
        </p:nvSpPr>
        <p:spPr bwMode="auto">
          <a:xfrm>
            <a:off x="8642725" y="3337486"/>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7" name="Rectangle 206"/>
          <p:cNvSpPr/>
          <p:nvPr/>
        </p:nvSpPr>
        <p:spPr bwMode="auto">
          <a:xfrm>
            <a:off x="7399137" y="3337486"/>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87" name="Group 186"/>
          <p:cNvGrpSpPr/>
          <p:nvPr/>
        </p:nvGrpSpPr>
        <p:grpSpPr>
          <a:xfrm>
            <a:off x="2981072" y="3330228"/>
            <a:ext cx="2514282" cy="289188"/>
            <a:chOff x="2987674" y="3298478"/>
            <a:chExt cx="2514282" cy="289188"/>
          </a:xfrm>
        </p:grpSpPr>
        <p:sp>
          <p:nvSpPr>
            <p:cNvPr id="188" name="Rectangle 187"/>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9" name="Rectangle 188"/>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0" name="Rectangle 189"/>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1" name="Rectangle 190"/>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92" name="Rectangle 191"/>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3" name="Rectangle 192"/>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94" name="Rectangle 193"/>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95" name="Rectangle 194"/>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96" name="Group 195"/>
          <p:cNvGrpSpPr/>
          <p:nvPr/>
        </p:nvGrpSpPr>
        <p:grpSpPr>
          <a:xfrm>
            <a:off x="2981225" y="3595622"/>
            <a:ext cx="2515969" cy="1015885"/>
            <a:chOff x="2992791" y="3567174"/>
            <a:chExt cx="2515969" cy="1015885"/>
          </a:xfrm>
        </p:grpSpPr>
        <p:sp>
          <p:nvSpPr>
            <p:cNvPr id="197" name="Rectangle 196"/>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8" name="Rectangle 197"/>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9" name="Rectangle 198"/>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0" name="Rectangle 199"/>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1" name="Rectangle 200"/>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02" name="Rectangle 201"/>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03" name="Rectangle 202"/>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04" name="Rectangle 203"/>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05" name="Group 204"/>
          <p:cNvGrpSpPr/>
          <p:nvPr/>
        </p:nvGrpSpPr>
        <p:grpSpPr>
          <a:xfrm>
            <a:off x="2908300" y="1077976"/>
            <a:ext cx="603050" cy="2186212"/>
            <a:chOff x="3810000" y="1547588"/>
            <a:chExt cx="603050" cy="2186212"/>
          </a:xfrm>
        </p:grpSpPr>
        <p:sp>
          <p:nvSpPr>
            <p:cNvPr id="206" name="Rectangle 205"/>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3" name="Rectangle 212"/>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15" name="Group 214"/>
          <p:cNvGrpSpPr/>
          <p:nvPr/>
        </p:nvGrpSpPr>
        <p:grpSpPr>
          <a:xfrm>
            <a:off x="3594100" y="2013399"/>
            <a:ext cx="603050" cy="1250789"/>
            <a:chOff x="4495800" y="2483011"/>
            <a:chExt cx="603050" cy="1250789"/>
          </a:xfrm>
        </p:grpSpPr>
        <p:sp>
          <p:nvSpPr>
            <p:cNvPr id="219" name="Rectangle 218"/>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20" name="Rectangle 219"/>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1" name="Group 220"/>
          <p:cNvGrpSpPr/>
          <p:nvPr/>
        </p:nvGrpSpPr>
        <p:grpSpPr>
          <a:xfrm>
            <a:off x="4359294" y="2887980"/>
            <a:ext cx="457200" cy="376208"/>
            <a:chOff x="5260994" y="3357592"/>
            <a:chExt cx="457200" cy="376208"/>
          </a:xfrm>
        </p:grpSpPr>
        <p:sp>
          <p:nvSpPr>
            <p:cNvPr id="222" name="Rectangle 221"/>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23" name="Rectangle 222"/>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4" name="Group 223"/>
          <p:cNvGrpSpPr/>
          <p:nvPr/>
        </p:nvGrpSpPr>
        <p:grpSpPr>
          <a:xfrm>
            <a:off x="5041900" y="2954020"/>
            <a:ext cx="457200" cy="310167"/>
            <a:chOff x="5943600" y="3423632"/>
            <a:chExt cx="457200" cy="310167"/>
          </a:xfrm>
        </p:grpSpPr>
        <p:sp>
          <p:nvSpPr>
            <p:cNvPr id="225" name="Rectangle 224"/>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26" name="Rectangle 225"/>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7" name="Group 226"/>
          <p:cNvGrpSpPr/>
          <p:nvPr/>
        </p:nvGrpSpPr>
        <p:grpSpPr>
          <a:xfrm>
            <a:off x="5639245" y="2968317"/>
            <a:ext cx="603049" cy="2030245"/>
            <a:chOff x="5639245" y="2968317"/>
            <a:chExt cx="603049" cy="2030245"/>
          </a:xfrm>
        </p:grpSpPr>
        <p:sp>
          <p:nvSpPr>
            <p:cNvPr id="228" name="Rectangle 227"/>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229" name="Rectangle 228"/>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0" name="Straight Connector 229"/>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31" name="Rectangle 230"/>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2" name="Straight Connector 231"/>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33" name="Group 232"/>
            <p:cNvGrpSpPr/>
            <p:nvPr/>
          </p:nvGrpSpPr>
          <p:grpSpPr>
            <a:xfrm>
              <a:off x="5706580" y="4004753"/>
              <a:ext cx="459936" cy="144479"/>
              <a:chOff x="8850141" y="3136172"/>
              <a:chExt cx="459936" cy="202980"/>
            </a:xfrm>
          </p:grpSpPr>
          <p:cxnSp>
            <p:nvCxnSpPr>
              <p:cNvPr id="240" name="Straight Connector 239"/>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4" name="Group 233"/>
            <p:cNvGrpSpPr/>
            <p:nvPr/>
          </p:nvGrpSpPr>
          <p:grpSpPr>
            <a:xfrm>
              <a:off x="5706994" y="3637125"/>
              <a:ext cx="459936" cy="370373"/>
              <a:chOff x="8850141" y="3136172"/>
              <a:chExt cx="459936" cy="202980"/>
            </a:xfrm>
          </p:grpSpPr>
          <p:cxnSp>
            <p:nvCxnSpPr>
              <p:cNvPr id="238" name="Straight Connector 237"/>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5" name="Group 234"/>
            <p:cNvGrpSpPr/>
            <p:nvPr/>
          </p:nvGrpSpPr>
          <p:grpSpPr>
            <a:xfrm>
              <a:off x="5712263" y="3433032"/>
              <a:ext cx="459936" cy="200719"/>
              <a:chOff x="8850141" y="3136172"/>
              <a:chExt cx="459936" cy="202980"/>
            </a:xfrm>
          </p:grpSpPr>
          <p:cxnSp>
            <p:nvCxnSpPr>
              <p:cNvPr id="236" name="Straight Connector 235"/>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242" name="Group 241"/>
          <p:cNvGrpSpPr/>
          <p:nvPr/>
        </p:nvGrpSpPr>
        <p:grpSpPr>
          <a:xfrm>
            <a:off x="8042294" y="2903220"/>
            <a:ext cx="1053446" cy="360968"/>
            <a:chOff x="8042294" y="2903220"/>
            <a:chExt cx="1053446" cy="360968"/>
          </a:xfrm>
        </p:grpSpPr>
        <p:grpSp>
          <p:nvGrpSpPr>
            <p:cNvPr id="245" name="Group 244"/>
            <p:cNvGrpSpPr/>
            <p:nvPr/>
          </p:nvGrpSpPr>
          <p:grpSpPr>
            <a:xfrm>
              <a:off x="8042294" y="2903220"/>
              <a:ext cx="457200" cy="360968"/>
              <a:chOff x="5260994" y="3372832"/>
              <a:chExt cx="457200" cy="360968"/>
            </a:xfrm>
          </p:grpSpPr>
          <p:sp>
            <p:nvSpPr>
              <p:cNvPr id="249" name="Rectangle 248"/>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250" name="Rectangle 249"/>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6" name="Group 245"/>
            <p:cNvGrpSpPr/>
            <p:nvPr/>
          </p:nvGrpSpPr>
          <p:grpSpPr>
            <a:xfrm>
              <a:off x="8638540" y="2926080"/>
              <a:ext cx="457200" cy="338107"/>
              <a:chOff x="5943600" y="3395692"/>
              <a:chExt cx="457200" cy="338107"/>
            </a:xfrm>
          </p:grpSpPr>
          <p:sp>
            <p:nvSpPr>
              <p:cNvPr id="247" name="Rectangle 246"/>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48" name="Rectangle 247"/>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cxnSp>
        <p:nvCxnSpPr>
          <p:cNvPr id="297" name="Straight Connector 296"/>
          <p:cNvCxnSpPr/>
          <p:nvPr/>
        </p:nvCxnSpPr>
        <p:spPr>
          <a:xfrm>
            <a:off x="9294450" y="594729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9224274" y="2990410"/>
            <a:ext cx="603050" cy="3034470"/>
            <a:chOff x="9224274" y="2990410"/>
            <a:chExt cx="603050" cy="3034470"/>
          </a:xfrm>
        </p:grpSpPr>
        <p:sp>
          <p:nvSpPr>
            <p:cNvPr id="296" name="Rectangle 295"/>
            <p:cNvSpPr/>
            <p:nvPr/>
          </p:nvSpPr>
          <p:spPr bwMode="auto">
            <a:xfrm>
              <a:off x="9294450" y="3268574"/>
              <a:ext cx="462777" cy="2756306"/>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98" name="Rectangle 297"/>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grpSp>
      <p:sp>
        <p:nvSpPr>
          <p:cNvPr id="300" name="Rectangle 299"/>
          <p:cNvSpPr/>
          <p:nvPr/>
        </p:nvSpPr>
        <p:spPr bwMode="auto">
          <a:xfrm>
            <a:off x="9299768" y="3267034"/>
            <a:ext cx="457200" cy="1337590"/>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cxnSp>
        <p:nvCxnSpPr>
          <p:cNvPr id="323" name="Straight Connector 322"/>
          <p:cNvCxnSpPr/>
          <p:nvPr/>
        </p:nvCxnSpPr>
        <p:spPr>
          <a:xfrm>
            <a:off x="9291188" y="45904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301" name="Group 300"/>
          <p:cNvGrpSpPr/>
          <p:nvPr/>
        </p:nvGrpSpPr>
        <p:grpSpPr>
          <a:xfrm>
            <a:off x="9859297" y="5843017"/>
            <a:ext cx="1486966" cy="292388"/>
            <a:chOff x="7080250" y="4138490"/>
            <a:chExt cx="1486966" cy="292388"/>
          </a:xfrm>
        </p:grpSpPr>
        <p:sp>
          <p:nvSpPr>
            <p:cNvPr id="302" name="Rectangle 301"/>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82 COBRAND</a:t>
              </a:r>
            </a:p>
          </p:txBody>
        </p:sp>
        <p:cxnSp>
          <p:nvCxnSpPr>
            <p:cNvPr id="303" name="Straight Arrow Connector 302"/>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304" name="Straight Connector 303"/>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69" name="Rectangle 168"/>
          <p:cNvSpPr/>
          <p:nvPr/>
        </p:nvSpPr>
        <p:spPr bwMode="auto">
          <a:xfrm>
            <a:off x="9293924" y="4586644"/>
            <a:ext cx="457200" cy="132816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7"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108"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grpSp>
        <p:nvGrpSpPr>
          <p:cNvPr id="106" name="Group 105"/>
          <p:cNvGrpSpPr/>
          <p:nvPr/>
        </p:nvGrpSpPr>
        <p:grpSpPr>
          <a:xfrm>
            <a:off x="6839451" y="3370105"/>
            <a:ext cx="2190451" cy="253916"/>
            <a:chOff x="2763923" y="5982564"/>
            <a:chExt cx="2190451" cy="253916"/>
          </a:xfrm>
        </p:grpSpPr>
        <p:sp>
          <p:nvSpPr>
            <p:cNvPr id="109" name="Rectangle 108"/>
            <p:cNvSpPr/>
            <p:nvPr/>
          </p:nvSpPr>
          <p:spPr>
            <a:xfrm>
              <a:off x="2763923" y="5982564"/>
              <a:ext cx="335349" cy="253916"/>
            </a:xfrm>
            <a:prstGeom prst="rect">
              <a:avLst/>
            </a:prstGeom>
          </p:spPr>
          <p:txBody>
            <a:bodyPr wrap="none">
              <a:spAutoFit/>
            </a:bodyPr>
            <a:lstStyle/>
            <a:p>
              <a:pPr algn="ctr"/>
              <a:r>
                <a:rPr lang="en-US" sz="1050" dirty="0">
                  <a:latin typeface="Century Gothic" panose="020B0502020202020204" pitchFamily="34" charset="0"/>
                </a:rPr>
                <a:t>43</a:t>
              </a:r>
              <a:endParaRPr lang="en-US" sz="1050" dirty="0"/>
            </a:p>
          </p:txBody>
        </p:sp>
        <p:sp>
          <p:nvSpPr>
            <p:cNvPr id="110" name="Rectangle 109"/>
            <p:cNvSpPr/>
            <p:nvPr/>
          </p:nvSpPr>
          <p:spPr>
            <a:xfrm>
              <a:off x="3384535" y="5982564"/>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1" name="Rectangle 110"/>
            <p:cNvSpPr/>
            <p:nvPr/>
          </p:nvSpPr>
          <p:spPr>
            <a:xfrm>
              <a:off x="4054941" y="5982564"/>
              <a:ext cx="260008" cy="253916"/>
            </a:xfrm>
            <a:prstGeom prst="rect">
              <a:avLst/>
            </a:prstGeom>
          </p:spPr>
          <p:txBody>
            <a:bodyPr wrap="none">
              <a:spAutoFit/>
            </a:bodyPr>
            <a:lstStyle/>
            <a:p>
              <a:pPr algn="ctr"/>
              <a:r>
                <a:rPr lang="en-US" sz="1050" dirty="0">
                  <a:latin typeface="Century Gothic" panose="020B0502020202020204" pitchFamily="34" charset="0"/>
                </a:rPr>
                <a:t>8</a:t>
              </a:r>
              <a:endParaRPr lang="en-US" sz="1050" dirty="0"/>
            </a:p>
          </p:txBody>
        </p:sp>
        <p:sp>
          <p:nvSpPr>
            <p:cNvPr id="112" name="Rectangle 111"/>
            <p:cNvSpPr/>
            <p:nvPr/>
          </p:nvSpPr>
          <p:spPr>
            <a:xfrm>
              <a:off x="4694366" y="5982564"/>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03" name="Rectangle 102"/>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5985027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500" fill="hold"/>
                                        <p:tgtEl>
                                          <p:spTgt spid="87"/>
                                        </p:tgtEl>
                                        <p:attrNameLst>
                                          <p:attrName>ppt_x</p:attrName>
                                        </p:attrNameLst>
                                      </p:cBhvr>
                                      <p:tavLst>
                                        <p:tav tm="0">
                                          <p:val>
                                            <p:strVal val="1+#ppt_w/2"/>
                                          </p:val>
                                        </p:tav>
                                        <p:tav tm="100000">
                                          <p:val>
                                            <p:strVal val="#ppt_x"/>
                                          </p:val>
                                        </p:tav>
                                      </p:tavLst>
                                    </p:anim>
                                    <p:anim calcmode="lin" valueType="num">
                                      <p:cBhvr additive="base">
                                        <p:cTn id="8" dur="500" fill="hold"/>
                                        <p:tgtEl>
                                          <p:spTgt spid="87"/>
                                        </p:tgtEl>
                                        <p:attrNameLst>
                                          <p:attrName>ppt_y</p:attrName>
                                        </p:attrNameLst>
                                      </p:cBhvr>
                                      <p:tavLst>
                                        <p:tav tm="0">
                                          <p:val>
                                            <p:strVal val="#ppt_y"/>
                                          </p:val>
                                        </p:tav>
                                        <p:tav tm="100000">
                                          <p:val>
                                            <p:strVal val="#ppt_y"/>
                                          </p:val>
                                        </p:tav>
                                      </p:tavLst>
                                    </p:anim>
                                  </p:childTnLst>
                                </p:cTn>
                              </p:par>
                              <p:par>
                                <p:cTn id="9" presetID="22" presetClass="exit" presetSubtype="2" fill="hold" grpId="0" nodeType="withEffect">
                                  <p:stCondLst>
                                    <p:cond delay="0"/>
                                  </p:stCondLst>
                                  <p:childTnLst>
                                    <p:animEffect transition="out" filter="wipe(right)">
                                      <p:cBhvr>
                                        <p:cTn id="10" dur="2000"/>
                                        <p:tgtEl>
                                          <p:spTgt spid="169"/>
                                        </p:tgtEl>
                                      </p:cBhvr>
                                    </p:animEffect>
                                    <p:set>
                                      <p:cBhvr>
                                        <p:cTn id="11" dur="1" fill="hold">
                                          <p:stCondLst>
                                            <p:cond delay="1999"/>
                                          </p:stCondLst>
                                        </p:cTn>
                                        <p:tgtEl>
                                          <p:spTgt spid="169"/>
                                        </p:tgtEl>
                                        <p:attrNameLst>
                                          <p:attrName>style.visibility</p:attrName>
                                        </p:attrNameLst>
                                      </p:cBhvr>
                                      <p:to>
                                        <p:strVal val="hidden"/>
                                      </p:to>
                                    </p:set>
                                  </p:childTnLst>
                                </p:cTn>
                              </p:par>
                              <p:par>
                                <p:cTn id="12" presetID="22" presetClass="entr" presetSubtype="2" fill="hold" nodeType="withEffect">
                                  <p:stCondLst>
                                    <p:cond delay="0"/>
                                  </p:stCondLst>
                                  <p:childTnLst>
                                    <p:set>
                                      <p:cBhvr>
                                        <p:cTn id="13" dur="1" fill="hold">
                                          <p:stCondLst>
                                            <p:cond delay="0"/>
                                          </p:stCondLst>
                                        </p:cTn>
                                        <p:tgtEl>
                                          <p:spTgt spid="90"/>
                                        </p:tgtEl>
                                        <p:attrNameLst>
                                          <p:attrName>style.visibility</p:attrName>
                                        </p:attrNameLst>
                                      </p:cBhvr>
                                      <p:to>
                                        <p:strVal val="visible"/>
                                      </p:to>
                                    </p:set>
                                    <p:animEffect transition="in" filter="wipe(right)">
                                      <p:cBhvr>
                                        <p:cTn id="14" dur="2000"/>
                                        <p:tgtEl>
                                          <p:spTgt spid="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4" name="Group 223"/>
          <p:cNvGrpSpPr/>
          <p:nvPr/>
        </p:nvGrpSpPr>
        <p:grpSpPr>
          <a:xfrm>
            <a:off x="9885612" y="5062924"/>
            <a:ext cx="1635492" cy="292388"/>
            <a:chOff x="7080250" y="4138490"/>
            <a:chExt cx="1635492" cy="292388"/>
          </a:xfrm>
        </p:grpSpPr>
        <p:sp>
          <p:nvSpPr>
            <p:cNvPr id="225" name="Rectangle 224"/>
            <p:cNvSpPr/>
            <p:nvPr/>
          </p:nvSpPr>
          <p:spPr>
            <a:xfrm>
              <a:off x="7267909" y="4138490"/>
              <a:ext cx="1447833" cy="292388"/>
            </a:xfrm>
            <a:prstGeom prst="rect">
              <a:avLst/>
            </a:prstGeom>
          </p:spPr>
          <p:txBody>
            <a:bodyPr wrap="none">
              <a:spAutoFit/>
            </a:bodyPr>
            <a:lstStyle/>
            <a:p>
              <a:pPr algn="ctr"/>
              <a:r>
                <a:rPr lang="en-US" sz="1300" dirty="0">
                  <a:latin typeface="Century Gothic" panose="020B0502020202020204" pitchFamily="34" charset="0"/>
                </a:rPr>
                <a:t>1,473 PUREPLAY</a:t>
              </a:r>
            </a:p>
          </p:txBody>
        </p:sp>
        <p:cxnSp>
          <p:nvCxnSpPr>
            <p:cNvPr id="226" name="Straight Arrow Connector 225"/>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58" name="Group 257"/>
          <p:cNvGrpSpPr/>
          <p:nvPr/>
        </p:nvGrpSpPr>
        <p:grpSpPr>
          <a:xfrm>
            <a:off x="9224274" y="2990410"/>
            <a:ext cx="603050" cy="3034470"/>
            <a:chOff x="9224274" y="2990410"/>
            <a:chExt cx="603050" cy="3034470"/>
          </a:xfrm>
        </p:grpSpPr>
        <p:sp>
          <p:nvSpPr>
            <p:cNvPr id="259" name="Rectangle 258"/>
            <p:cNvSpPr/>
            <p:nvPr/>
          </p:nvSpPr>
          <p:spPr bwMode="auto">
            <a:xfrm>
              <a:off x="9294450" y="3268574"/>
              <a:ext cx="462777" cy="2756306"/>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0" name="Rectangle 259"/>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grp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118" name="Group 117"/>
          <p:cNvGrpSpPr/>
          <p:nvPr/>
        </p:nvGrpSpPr>
        <p:grpSpPr>
          <a:xfrm>
            <a:off x="9870268" y="4299251"/>
            <a:ext cx="1704048" cy="292388"/>
            <a:chOff x="7080250" y="4250250"/>
            <a:chExt cx="1704048" cy="292388"/>
          </a:xfrm>
        </p:grpSpPr>
        <p:sp>
          <p:nvSpPr>
            <p:cNvPr id="119" name="Rectangle 118"/>
            <p:cNvSpPr/>
            <p:nvPr/>
          </p:nvSpPr>
          <p:spPr>
            <a:xfrm>
              <a:off x="7275551" y="4250250"/>
              <a:ext cx="1508747" cy="292388"/>
            </a:xfrm>
            <a:prstGeom prst="rect">
              <a:avLst/>
            </a:prstGeom>
          </p:spPr>
          <p:txBody>
            <a:bodyPr wrap="none">
              <a:spAutoFit/>
            </a:bodyPr>
            <a:lstStyle/>
            <a:p>
              <a:pPr algn="ctr"/>
              <a:r>
                <a:rPr lang="en-US" sz="1300" dirty="0">
                  <a:latin typeface="Century Gothic" panose="020B0502020202020204" pitchFamily="34" charset="0"/>
                </a:rPr>
                <a:t>301 INTERACTIVE</a:t>
              </a:r>
            </a:p>
          </p:txBody>
        </p:sp>
        <p:cxnSp>
          <p:nvCxnSpPr>
            <p:cNvPr id="120" name="Straight Arrow Connector 119"/>
            <p:cNvCxnSpPr/>
            <p:nvPr/>
          </p:nvCxnSpPr>
          <p:spPr bwMode="auto">
            <a:xfrm flipH="1">
              <a:off x="7080250" y="439644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32" name="TextBox 131"/>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33" name="TextBox 132"/>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34" name="TextBox 133"/>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35" name="TextBox 134"/>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36" name="TextBox 135"/>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37" name="Straight Connector 136"/>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275" name="Rectangle 274"/>
          <p:cNvSpPr/>
          <p:nvPr/>
        </p:nvSpPr>
        <p:spPr bwMode="auto">
          <a:xfrm>
            <a:off x="9297216" y="3268575"/>
            <a:ext cx="457200" cy="1318549"/>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cxnSp>
        <p:nvCxnSpPr>
          <p:cNvPr id="300" name="Straight Connector 299"/>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0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80" name="Group 179"/>
          <p:cNvGrpSpPr/>
          <p:nvPr/>
        </p:nvGrpSpPr>
        <p:grpSpPr>
          <a:xfrm>
            <a:off x="6778525" y="3337485"/>
            <a:ext cx="2321400" cy="67137"/>
            <a:chOff x="2987674" y="3298477"/>
            <a:chExt cx="2321400" cy="67137"/>
          </a:xfrm>
        </p:grpSpPr>
        <p:sp>
          <p:nvSpPr>
            <p:cNvPr id="209" name="Rectangle 208"/>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0" name="Rectangle 209"/>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1" name="Rectangle 210"/>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3" name="Rectangle 212"/>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cxnSp>
        <p:nvCxnSpPr>
          <p:cNvPr id="233" name="Straight Connector 232"/>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a:off x="2981072" y="3330228"/>
            <a:ext cx="2514282" cy="289188"/>
            <a:chOff x="2987674" y="3298478"/>
            <a:chExt cx="2514282" cy="289188"/>
          </a:xfrm>
        </p:grpSpPr>
        <p:sp>
          <p:nvSpPr>
            <p:cNvPr id="158" name="Rectangle 157"/>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9" name="Rectangle 158"/>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66" name="Rectangle 165"/>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67" name="Rectangle 166"/>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68" name="Rectangle 167"/>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69" name="Rectangle 168"/>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79" name="Rectangle 178"/>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83" name="Rectangle 182"/>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84" name="Group 183"/>
          <p:cNvGrpSpPr/>
          <p:nvPr/>
        </p:nvGrpSpPr>
        <p:grpSpPr>
          <a:xfrm>
            <a:off x="2981225" y="3595622"/>
            <a:ext cx="2515969" cy="1015885"/>
            <a:chOff x="2992791" y="3567174"/>
            <a:chExt cx="2515969" cy="1015885"/>
          </a:xfrm>
        </p:grpSpPr>
        <p:sp>
          <p:nvSpPr>
            <p:cNvPr id="185" name="Rectangle 184"/>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6" name="Rectangle 185"/>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7" name="Rectangle 186"/>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8" name="Rectangle 187"/>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9" name="Rectangle 188"/>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190" name="Rectangle 189"/>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91" name="Rectangle 190"/>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92" name="Rectangle 191"/>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93" name="Group 192"/>
          <p:cNvGrpSpPr/>
          <p:nvPr/>
        </p:nvGrpSpPr>
        <p:grpSpPr>
          <a:xfrm>
            <a:off x="2908300" y="1077976"/>
            <a:ext cx="603050" cy="2186212"/>
            <a:chOff x="3810000" y="1547588"/>
            <a:chExt cx="603050" cy="2186212"/>
          </a:xfrm>
        </p:grpSpPr>
        <p:sp>
          <p:nvSpPr>
            <p:cNvPr id="194" name="Rectangle 193"/>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5" name="Rectangle 194"/>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196" name="Group 195"/>
          <p:cNvGrpSpPr/>
          <p:nvPr/>
        </p:nvGrpSpPr>
        <p:grpSpPr>
          <a:xfrm>
            <a:off x="3594100" y="2013399"/>
            <a:ext cx="603050" cy="1250789"/>
            <a:chOff x="4495800" y="2483011"/>
            <a:chExt cx="603050" cy="1250789"/>
          </a:xfrm>
        </p:grpSpPr>
        <p:sp>
          <p:nvSpPr>
            <p:cNvPr id="197" name="Rectangle 196"/>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198" name="Rectangle 197"/>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99" name="Group 198"/>
          <p:cNvGrpSpPr/>
          <p:nvPr/>
        </p:nvGrpSpPr>
        <p:grpSpPr>
          <a:xfrm>
            <a:off x="4359294" y="2887980"/>
            <a:ext cx="457200" cy="376208"/>
            <a:chOff x="5260994" y="3357592"/>
            <a:chExt cx="457200" cy="376208"/>
          </a:xfrm>
        </p:grpSpPr>
        <p:sp>
          <p:nvSpPr>
            <p:cNvPr id="200" name="Rectangle 199"/>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01" name="Rectangle 200"/>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02" name="Group 201"/>
          <p:cNvGrpSpPr/>
          <p:nvPr/>
        </p:nvGrpSpPr>
        <p:grpSpPr>
          <a:xfrm>
            <a:off x="5041900" y="2954020"/>
            <a:ext cx="457200" cy="310167"/>
            <a:chOff x="5943600" y="3423632"/>
            <a:chExt cx="457200" cy="310167"/>
          </a:xfrm>
        </p:grpSpPr>
        <p:sp>
          <p:nvSpPr>
            <p:cNvPr id="203" name="Rectangle 202"/>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04" name="Rectangle 203"/>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05" name="Group 204"/>
          <p:cNvGrpSpPr/>
          <p:nvPr/>
        </p:nvGrpSpPr>
        <p:grpSpPr>
          <a:xfrm>
            <a:off x="5639245" y="2968317"/>
            <a:ext cx="603049" cy="2030245"/>
            <a:chOff x="5639245" y="2968317"/>
            <a:chExt cx="603049" cy="2030245"/>
          </a:xfrm>
        </p:grpSpPr>
        <p:sp>
          <p:nvSpPr>
            <p:cNvPr id="206" name="Rectangle 205"/>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207" name="Rectangle 206"/>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08" name="Straight Connector 207"/>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17" name="Rectangle 216"/>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18" name="Straight Connector 217"/>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19" name="Group 218"/>
            <p:cNvGrpSpPr/>
            <p:nvPr/>
          </p:nvGrpSpPr>
          <p:grpSpPr>
            <a:xfrm>
              <a:off x="5706580" y="4004753"/>
              <a:ext cx="459936" cy="144479"/>
              <a:chOff x="8850141" y="3136172"/>
              <a:chExt cx="459936" cy="202980"/>
            </a:xfrm>
          </p:grpSpPr>
          <p:cxnSp>
            <p:nvCxnSpPr>
              <p:cNvPr id="243" name="Straight Connector 242"/>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4" name="Group 233"/>
            <p:cNvGrpSpPr/>
            <p:nvPr/>
          </p:nvGrpSpPr>
          <p:grpSpPr>
            <a:xfrm>
              <a:off x="5706994" y="3637125"/>
              <a:ext cx="459936" cy="370373"/>
              <a:chOff x="8850141" y="3136172"/>
              <a:chExt cx="459936" cy="202980"/>
            </a:xfrm>
          </p:grpSpPr>
          <p:cxnSp>
            <p:nvCxnSpPr>
              <p:cNvPr id="241" name="Straight Connector 240"/>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8" name="Group 237"/>
            <p:cNvGrpSpPr/>
            <p:nvPr/>
          </p:nvGrpSpPr>
          <p:grpSpPr>
            <a:xfrm>
              <a:off x="5712263" y="3433032"/>
              <a:ext cx="459936" cy="200719"/>
              <a:chOff x="8850141" y="3136172"/>
              <a:chExt cx="459936" cy="202980"/>
            </a:xfrm>
          </p:grpSpPr>
          <p:cxnSp>
            <p:nvCxnSpPr>
              <p:cNvPr id="239" name="Straight Connector 238"/>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245" name="Group 244"/>
          <p:cNvGrpSpPr/>
          <p:nvPr/>
        </p:nvGrpSpPr>
        <p:grpSpPr>
          <a:xfrm>
            <a:off x="8042294" y="2903220"/>
            <a:ext cx="1053446" cy="360968"/>
            <a:chOff x="8042294" y="2903220"/>
            <a:chExt cx="1053446" cy="360968"/>
          </a:xfrm>
        </p:grpSpPr>
        <p:grpSp>
          <p:nvGrpSpPr>
            <p:cNvPr id="248" name="Group 247"/>
            <p:cNvGrpSpPr/>
            <p:nvPr/>
          </p:nvGrpSpPr>
          <p:grpSpPr>
            <a:xfrm>
              <a:off x="8042294" y="2903220"/>
              <a:ext cx="457200" cy="360968"/>
              <a:chOff x="5260994" y="3372832"/>
              <a:chExt cx="457200" cy="360968"/>
            </a:xfrm>
          </p:grpSpPr>
          <p:sp>
            <p:nvSpPr>
              <p:cNvPr id="252" name="Rectangle 251"/>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253" name="Rectangle 252"/>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9" name="Group 248"/>
            <p:cNvGrpSpPr/>
            <p:nvPr/>
          </p:nvGrpSpPr>
          <p:grpSpPr>
            <a:xfrm>
              <a:off x="8638540" y="2926080"/>
              <a:ext cx="457200" cy="338107"/>
              <a:chOff x="5943600" y="3395692"/>
              <a:chExt cx="457200" cy="338107"/>
            </a:xfrm>
          </p:grpSpPr>
          <p:sp>
            <p:nvSpPr>
              <p:cNvPr id="250" name="Rectangle 249"/>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51" name="Rectangle 250"/>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grpSp>
        <p:nvGrpSpPr>
          <p:cNvPr id="315" name="Group 314"/>
          <p:cNvGrpSpPr/>
          <p:nvPr/>
        </p:nvGrpSpPr>
        <p:grpSpPr>
          <a:xfrm>
            <a:off x="9859297" y="5843017"/>
            <a:ext cx="1486966" cy="292388"/>
            <a:chOff x="7080250" y="4138490"/>
            <a:chExt cx="1486966" cy="292388"/>
          </a:xfrm>
        </p:grpSpPr>
        <p:sp>
          <p:nvSpPr>
            <p:cNvPr id="316" name="Rectangle 315"/>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82 COBRAND</a:t>
              </a:r>
            </a:p>
          </p:txBody>
        </p:sp>
        <p:cxnSp>
          <p:nvCxnSpPr>
            <p:cNvPr id="317" name="Straight Arrow Connector 31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 name="Group 1"/>
          <p:cNvGrpSpPr/>
          <p:nvPr/>
        </p:nvGrpSpPr>
        <p:grpSpPr>
          <a:xfrm>
            <a:off x="9298335" y="4301325"/>
            <a:ext cx="459936" cy="283950"/>
            <a:chOff x="10381374" y="3157445"/>
            <a:chExt cx="459936" cy="228600"/>
          </a:xfrm>
        </p:grpSpPr>
        <p:cxnSp>
          <p:nvCxnSpPr>
            <p:cNvPr id="273" name="Straight Connector 272"/>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sp>
        <p:nvSpPr>
          <p:cNvPr id="108"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109"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grpSp>
        <p:nvGrpSpPr>
          <p:cNvPr id="107" name="Group 106"/>
          <p:cNvGrpSpPr/>
          <p:nvPr/>
        </p:nvGrpSpPr>
        <p:grpSpPr>
          <a:xfrm>
            <a:off x="6839451" y="3370105"/>
            <a:ext cx="2190451" cy="253916"/>
            <a:chOff x="2763923" y="5982564"/>
            <a:chExt cx="2190451" cy="253916"/>
          </a:xfrm>
        </p:grpSpPr>
        <p:sp>
          <p:nvSpPr>
            <p:cNvPr id="110" name="Rectangle 109"/>
            <p:cNvSpPr/>
            <p:nvPr/>
          </p:nvSpPr>
          <p:spPr>
            <a:xfrm>
              <a:off x="2763923" y="5982564"/>
              <a:ext cx="335349" cy="253916"/>
            </a:xfrm>
            <a:prstGeom prst="rect">
              <a:avLst/>
            </a:prstGeom>
          </p:spPr>
          <p:txBody>
            <a:bodyPr wrap="none">
              <a:spAutoFit/>
            </a:bodyPr>
            <a:lstStyle/>
            <a:p>
              <a:pPr algn="ctr"/>
              <a:r>
                <a:rPr lang="en-US" sz="1050" dirty="0">
                  <a:latin typeface="Century Gothic" panose="020B0502020202020204" pitchFamily="34" charset="0"/>
                </a:rPr>
                <a:t>43</a:t>
              </a:r>
              <a:endParaRPr lang="en-US" sz="1050" dirty="0"/>
            </a:p>
          </p:txBody>
        </p:sp>
        <p:sp>
          <p:nvSpPr>
            <p:cNvPr id="111" name="Rectangle 110"/>
            <p:cNvSpPr/>
            <p:nvPr/>
          </p:nvSpPr>
          <p:spPr>
            <a:xfrm>
              <a:off x="3384535" y="5982564"/>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2" name="Rectangle 111"/>
            <p:cNvSpPr/>
            <p:nvPr/>
          </p:nvSpPr>
          <p:spPr>
            <a:xfrm>
              <a:off x="4054941" y="5982564"/>
              <a:ext cx="260008" cy="253916"/>
            </a:xfrm>
            <a:prstGeom prst="rect">
              <a:avLst/>
            </a:prstGeom>
          </p:spPr>
          <p:txBody>
            <a:bodyPr wrap="none">
              <a:spAutoFit/>
            </a:bodyPr>
            <a:lstStyle/>
            <a:p>
              <a:pPr algn="ctr"/>
              <a:r>
                <a:rPr lang="en-US" sz="1050" dirty="0">
                  <a:latin typeface="Century Gothic" panose="020B0502020202020204" pitchFamily="34" charset="0"/>
                </a:rPr>
                <a:t>8</a:t>
              </a:r>
              <a:endParaRPr lang="en-US" sz="1050" dirty="0"/>
            </a:p>
          </p:txBody>
        </p:sp>
        <p:sp>
          <p:nvSpPr>
            <p:cNvPr id="113" name="Rectangle 112"/>
            <p:cNvSpPr/>
            <p:nvPr/>
          </p:nvSpPr>
          <p:spPr>
            <a:xfrm>
              <a:off x="4694366" y="5982564"/>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82" name="Group 181"/>
          <p:cNvGrpSpPr/>
          <p:nvPr/>
        </p:nvGrpSpPr>
        <p:grpSpPr>
          <a:xfrm>
            <a:off x="6746974" y="3594393"/>
            <a:ext cx="2353551" cy="1529985"/>
            <a:chOff x="2959942" y="3567174"/>
            <a:chExt cx="2353551" cy="1529985"/>
          </a:xfrm>
        </p:grpSpPr>
        <p:sp>
          <p:nvSpPr>
            <p:cNvPr id="212" name="Rectangle 211"/>
            <p:cNvSpPr/>
            <p:nvPr/>
          </p:nvSpPr>
          <p:spPr bwMode="auto">
            <a:xfrm>
              <a:off x="2992791" y="3567174"/>
              <a:ext cx="457200" cy="123513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4" name="Rectangle 213"/>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5" name="Rectangle 214"/>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6" name="Rectangle 215"/>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0" name="Rectangle 219"/>
            <p:cNvSpPr/>
            <p:nvPr/>
          </p:nvSpPr>
          <p:spPr>
            <a:xfrm>
              <a:off x="2959942" y="4843243"/>
              <a:ext cx="522900" cy="253916"/>
            </a:xfrm>
            <a:prstGeom prst="rect">
              <a:avLst/>
            </a:prstGeom>
          </p:spPr>
          <p:txBody>
            <a:bodyPr wrap="none">
              <a:spAutoFit/>
            </a:bodyPr>
            <a:lstStyle/>
            <a:p>
              <a:pPr algn="ctr"/>
              <a:r>
                <a:rPr lang="en-US" sz="1050" dirty="0">
                  <a:latin typeface="Century Gothic" panose="020B0502020202020204" pitchFamily="34" charset="0"/>
                </a:rPr>
                <a:t>1,386</a:t>
              </a:r>
              <a:endParaRPr lang="en-US" sz="1050" dirty="0"/>
            </a:p>
          </p:txBody>
        </p:sp>
        <p:sp>
          <p:nvSpPr>
            <p:cNvPr id="221" name="Rectangle 220"/>
            <p:cNvSpPr/>
            <p:nvPr/>
          </p:nvSpPr>
          <p:spPr>
            <a:xfrm>
              <a:off x="3668075" y="48432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22" name="Rectangle 221"/>
            <p:cNvSpPr/>
            <p:nvPr/>
          </p:nvSpPr>
          <p:spPr>
            <a:xfrm>
              <a:off x="4307958" y="4843243"/>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223" name="Rectangle 222"/>
            <p:cNvSpPr/>
            <p:nvPr/>
          </p:nvSpPr>
          <p:spPr>
            <a:xfrm>
              <a:off x="4950556" y="4843243"/>
              <a:ext cx="335349" cy="253916"/>
            </a:xfrm>
            <a:prstGeom prst="rect">
              <a:avLst/>
            </a:prstGeom>
          </p:spPr>
          <p:txBody>
            <a:bodyPr wrap="none">
              <a:spAutoFit/>
            </a:bodyPr>
            <a:lstStyle/>
            <a:p>
              <a:pPr algn="ctr"/>
              <a:r>
                <a:rPr lang="en-US" sz="1050" dirty="0">
                  <a:latin typeface="Century Gothic" panose="020B0502020202020204" pitchFamily="34" charset="0"/>
                </a:rPr>
                <a:t>20</a:t>
              </a:r>
              <a:endParaRPr lang="en-US" sz="1050" dirty="0"/>
            </a:p>
          </p:txBody>
        </p:sp>
      </p:grpSp>
      <p:cxnSp>
        <p:nvCxnSpPr>
          <p:cNvPr id="227" name="Straight Connector 226"/>
          <p:cNvCxnSpPr/>
          <p:nvPr/>
        </p:nvCxnSpPr>
        <p:spPr>
          <a:xfrm>
            <a:off x="9291188" y="45904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14" name="Rectangle 113"/>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31577339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500" fill="hold"/>
                                        <p:tgtEl>
                                          <p:spTgt spid="118"/>
                                        </p:tgtEl>
                                        <p:attrNameLst>
                                          <p:attrName>ppt_x</p:attrName>
                                        </p:attrNameLst>
                                      </p:cBhvr>
                                      <p:tavLst>
                                        <p:tav tm="0">
                                          <p:val>
                                            <p:strVal val="1+#ppt_w/2"/>
                                          </p:val>
                                        </p:tav>
                                        <p:tav tm="100000">
                                          <p:val>
                                            <p:strVal val="#ppt_x"/>
                                          </p:val>
                                        </p:tav>
                                      </p:tavLst>
                                    </p:anim>
                                    <p:anim calcmode="lin" valueType="num">
                                      <p:cBhvr additive="base">
                                        <p:cTn id="8" dur="500" fill="hold"/>
                                        <p:tgtEl>
                                          <p:spTgt spid="118"/>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right)">
                                      <p:cBhvr>
                                        <p:cTn id="11"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7" name="Group 246"/>
          <p:cNvGrpSpPr/>
          <p:nvPr/>
        </p:nvGrpSpPr>
        <p:grpSpPr>
          <a:xfrm>
            <a:off x="9224274" y="2990410"/>
            <a:ext cx="603050" cy="3034470"/>
            <a:chOff x="9224274" y="2990410"/>
            <a:chExt cx="603050" cy="3034470"/>
          </a:xfrm>
        </p:grpSpPr>
        <p:sp>
          <p:nvSpPr>
            <p:cNvPr id="248" name="Rectangle 247"/>
            <p:cNvSpPr/>
            <p:nvPr/>
          </p:nvSpPr>
          <p:spPr bwMode="auto">
            <a:xfrm>
              <a:off x="9294450" y="3268574"/>
              <a:ext cx="462777" cy="2756306"/>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49" name="Rectangle 248"/>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grp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121" name="Group 120"/>
          <p:cNvGrpSpPr/>
          <p:nvPr/>
        </p:nvGrpSpPr>
        <p:grpSpPr>
          <a:xfrm>
            <a:off x="9873990" y="3894916"/>
            <a:ext cx="1080339" cy="292388"/>
            <a:chOff x="7080250" y="4138490"/>
            <a:chExt cx="1080339" cy="292388"/>
          </a:xfrm>
        </p:grpSpPr>
        <p:sp>
          <p:nvSpPr>
            <p:cNvPr id="122" name="Rectangle 121"/>
            <p:cNvSpPr/>
            <p:nvPr/>
          </p:nvSpPr>
          <p:spPr>
            <a:xfrm>
              <a:off x="7318691" y="4138490"/>
              <a:ext cx="841898" cy="292388"/>
            </a:xfrm>
            <a:prstGeom prst="rect">
              <a:avLst/>
            </a:prstGeom>
          </p:spPr>
          <p:txBody>
            <a:bodyPr wrap="none">
              <a:spAutoFit/>
            </a:bodyPr>
            <a:lstStyle/>
            <a:p>
              <a:pPr algn="ctr"/>
              <a:r>
                <a:rPr lang="en-US" sz="1300" dirty="0">
                  <a:latin typeface="Century Gothic" panose="020B0502020202020204" pitchFamily="34" charset="0"/>
                </a:rPr>
                <a:t>614 TEXT</a:t>
              </a:r>
            </a:p>
          </p:txBody>
        </p:sp>
        <p:cxnSp>
          <p:nvCxnSpPr>
            <p:cNvPr id="123" name="Straight Arrow Connector 122"/>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36" name="TextBox 135"/>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37" name="TextBox 136"/>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38" name="TextBox 137"/>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39" name="TextBox 138"/>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0" name="TextBox 139"/>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1" name="Straight Connector 140"/>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cxnSp>
        <p:nvCxnSpPr>
          <p:cNvPr id="296" name="Straight Connector 295"/>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1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56" name="Group 255"/>
          <p:cNvGrpSpPr/>
          <p:nvPr/>
        </p:nvGrpSpPr>
        <p:grpSpPr>
          <a:xfrm>
            <a:off x="6778525" y="3337485"/>
            <a:ext cx="2321400" cy="67137"/>
            <a:chOff x="2987674" y="3298477"/>
            <a:chExt cx="2321400" cy="67137"/>
          </a:xfrm>
        </p:grpSpPr>
        <p:sp>
          <p:nvSpPr>
            <p:cNvPr id="257" name="Rectangle 256"/>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8" name="Rectangle 257"/>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9" name="Rectangle 258"/>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4" name="Rectangle 263"/>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cxnSp>
        <p:nvCxnSpPr>
          <p:cNvPr id="282" name="Straight Connector 281"/>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86" name="Group 185"/>
          <p:cNvGrpSpPr/>
          <p:nvPr/>
        </p:nvGrpSpPr>
        <p:grpSpPr>
          <a:xfrm>
            <a:off x="2981072" y="3330228"/>
            <a:ext cx="2514282" cy="289188"/>
            <a:chOff x="2987674" y="3298478"/>
            <a:chExt cx="2514282" cy="289188"/>
          </a:xfrm>
        </p:grpSpPr>
        <p:sp>
          <p:nvSpPr>
            <p:cNvPr id="187" name="Rectangle 186"/>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8" name="Rectangle 187"/>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9" name="Rectangle 188"/>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0" name="Rectangle 18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91" name="Rectangle 190"/>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2" name="Rectangle 191"/>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93" name="Rectangle 192"/>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94" name="Rectangle 193"/>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95" name="Group 194"/>
          <p:cNvGrpSpPr/>
          <p:nvPr/>
        </p:nvGrpSpPr>
        <p:grpSpPr>
          <a:xfrm>
            <a:off x="2981225" y="3595622"/>
            <a:ext cx="2515969" cy="1015885"/>
            <a:chOff x="2992791" y="3567174"/>
            <a:chExt cx="2515969" cy="1015885"/>
          </a:xfrm>
        </p:grpSpPr>
        <p:sp>
          <p:nvSpPr>
            <p:cNvPr id="196" name="Rectangle 195"/>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7" name="Rectangle 196"/>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8" name="Rectangle 197"/>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9" name="Rectangle 198"/>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0" name="Rectangle 199"/>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01" name="Rectangle 200"/>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02" name="Rectangle 201"/>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03" name="Rectangle 202"/>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04" name="Group 203"/>
          <p:cNvGrpSpPr/>
          <p:nvPr/>
        </p:nvGrpSpPr>
        <p:grpSpPr>
          <a:xfrm>
            <a:off x="2908300" y="1077976"/>
            <a:ext cx="603050" cy="2186212"/>
            <a:chOff x="3810000" y="1547588"/>
            <a:chExt cx="603050" cy="2186212"/>
          </a:xfrm>
        </p:grpSpPr>
        <p:sp>
          <p:nvSpPr>
            <p:cNvPr id="205" name="Rectangle 204"/>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6" name="Rectangle 205"/>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07" name="Group 206"/>
          <p:cNvGrpSpPr/>
          <p:nvPr/>
        </p:nvGrpSpPr>
        <p:grpSpPr>
          <a:xfrm>
            <a:off x="3594100" y="2013399"/>
            <a:ext cx="603050" cy="1250789"/>
            <a:chOff x="4495800" y="2483011"/>
            <a:chExt cx="603050" cy="1250789"/>
          </a:xfrm>
        </p:grpSpPr>
        <p:sp>
          <p:nvSpPr>
            <p:cNvPr id="208" name="Rectangle 207"/>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09" name="Rectangle 208"/>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0" name="Group 209"/>
          <p:cNvGrpSpPr/>
          <p:nvPr/>
        </p:nvGrpSpPr>
        <p:grpSpPr>
          <a:xfrm>
            <a:off x="4359294" y="2887980"/>
            <a:ext cx="457200" cy="376208"/>
            <a:chOff x="5260994" y="3357592"/>
            <a:chExt cx="457200" cy="376208"/>
          </a:xfrm>
        </p:grpSpPr>
        <p:sp>
          <p:nvSpPr>
            <p:cNvPr id="211" name="Rectangle 210"/>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12" name="Rectangle 211"/>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3" name="Group 212"/>
          <p:cNvGrpSpPr/>
          <p:nvPr/>
        </p:nvGrpSpPr>
        <p:grpSpPr>
          <a:xfrm>
            <a:off x="5041900" y="2954020"/>
            <a:ext cx="457200" cy="310167"/>
            <a:chOff x="5943600" y="3423632"/>
            <a:chExt cx="457200" cy="310167"/>
          </a:xfrm>
        </p:grpSpPr>
        <p:sp>
          <p:nvSpPr>
            <p:cNvPr id="214" name="Rectangle 213"/>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15" name="Rectangle 214"/>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6" name="Group 215"/>
          <p:cNvGrpSpPr/>
          <p:nvPr/>
        </p:nvGrpSpPr>
        <p:grpSpPr>
          <a:xfrm>
            <a:off x="5639245" y="2968317"/>
            <a:ext cx="603049" cy="2030245"/>
            <a:chOff x="5639245" y="2968317"/>
            <a:chExt cx="603049" cy="2030245"/>
          </a:xfrm>
        </p:grpSpPr>
        <p:sp>
          <p:nvSpPr>
            <p:cNvPr id="217" name="Rectangle 216"/>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218" name="Rectangle 217"/>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19" name="Straight Connector 218"/>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20" name="Rectangle 219"/>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21" name="Straight Connector 220"/>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22" name="Group 221"/>
            <p:cNvGrpSpPr/>
            <p:nvPr/>
          </p:nvGrpSpPr>
          <p:grpSpPr>
            <a:xfrm>
              <a:off x="5706580" y="4004753"/>
              <a:ext cx="459936" cy="144479"/>
              <a:chOff x="8850141" y="3136172"/>
              <a:chExt cx="459936" cy="202980"/>
            </a:xfrm>
          </p:grpSpPr>
          <p:cxnSp>
            <p:nvCxnSpPr>
              <p:cNvPr id="229" name="Straight Connector 228"/>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23" name="Group 222"/>
            <p:cNvGrpSpPr/>
            <p:nvPr/>
          </p:nvGrpSpPr>
          <p:grpSpPr>
            <a:xfrm>
              <a:off x="5706994" y="3637125"/>
              <a:ext cx="459936" cy="370373"/>
              <a:chOff x="8850141" y="3136172"/>
              <a:chExt cx="459936" cy="202980"/>
            </a:xfrm>
          </p:grpSpPr>
          <p:cxnSp>
            <p:nvCxnSpPr>
              <p:cNvPr id="227" name="Straight Connector 226"/>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24" name="Group 223"/>
            <p:cNvGrpSpPr/>
            <p:nvPr/>
          </p:nvGrpSpPr>
          <p:grpSpPr>
            <a:xfrm>
              <a:off x="5712263" y="3433032"/>
              <a:ext cx="459936" cy="200719"/>
              <a:chOff x="8850141" y="3136172"/>
              <a:chExt cx="459936" cy="202980"/>
            </a:xfrm>
          </p:grpSpPr>
          <p:cxnSp>
            <p:nvCxnSpPr>
              <p:cNvPr id="225" name="Straight Connector 224"/>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26" name="Straight Connector 225"/>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231" name="Group 230"/>
          <p:cNvGrpSpPr/>
          <p:nvPr/>
        </p:nvGrpSpPr>
        <p:grpSpPr>
          <a:xfrm>
            <a:off x="8042294" y="2903220"/>
            <a:ext cx="1053446" cy="360968"/>
            <a:chOff x="8042294" y="2903220"/>
            <a:chExt cx="1053446" cy="360968"/>
          </a:xfrm>
        </p:grpSpPr>
        <p:grpSp>
          <p:nvGrpSpPr>
            <p:cNvPr id="234" name="Group 233"/>
            <p:cNvGrpSpPr/>
            <p:nvPr/>
          </p:nvGrpSpPr>
          <p:grpSpPr>
            <a:xfrm>
              <a:off x="8042294" y="2903220"/>
              <a:ext cx="457200" cy="360968"/>
              <a:chOff x="5260994" y="3372832"/>
              <a:chExt cx="457200" cy="360968"/>
            </a:xfrm>
          </p:grpSpPr>
          <p:sp>
            <p:nvSpPr>
              <p:cNvPr id="238" name="Rectangle 237"/>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239" name="Rectangle 238"/>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35" name="Group 234"/>
            <p:cNvGrpSpPr/>
            <p:nvPr/>
          </p:nvGrpSpPr>
          <p:grpSpPr>
            <a:xfrm>
              <a:off x="8638540" y="2926080"/>
              <a:ext cx="457200" cy="338107"/>
              <a:chOff x="5943600" y="3395692"/>
              <a:chExt cx="457200" cy="338107"/>
            </a:xfrm>
          </p:grpSpPr>
          <p:sp>
            <p:nvSpPr>
              <p:cNvPr id="236" name="Rectangle 235"/>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37" name="Rectangle 236"/>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grpSp>
        <p:nvGrpSpPr>
          <p:cNvPr id="277" name="Group 276"/>
          <p:cNvGrpSpPr/>
          <p:nvPr/>
        </p:nvGrpSpPr>
        <p:grpSpPr>
          <a:xfrm>
            <a:off x="9859297" y="5843017"/>
            <a:ext cx="1486966" cy="292388"/>
            <a:chOff x="7080250" y="4138490"/>
            <a:chExt cx="1486966" cy="292388"/>
          </a:xfrm>
        </p:grpSpPr>
        <p:sp>
          <p:nvSpPr>
            <p:cNvPr id="278" name="Rectangle 277"/>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82 COBRAND</a:t>
              </a:r>
            </a:p>
          </p:txBody>
        </p:sp>
        <p:cxnSp>
          <p:nvCxnSpPr>
            <p:cNvPr id="279" name="Straight Arrow Connector 278"/>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13"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115"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grpSp>
        <p:nvGrpSpPr>
          <p:cNvPr id="112" name="Group 111"/>
          <p:cNvGrpSpPr/>
          <p:nvPr/>
        </p:nvGrpSpPr>
        <p:grpSpPr>
          <a:xfrm>
            <a:off x="6839451" y="3370105"/>
            <a:ext cx="2190451" cy="253916"/>
            <a:chOff x="2763923" y="5982564"/>
            <a:chExt cx="2190451" cy="253916"/>
          </a:xfrm>
        </p:grpSpPr>
        <p:sp>
          <p:nvSpPr>
            <p:cNvPr id="116" name="Rectangle 115"/>
            <p:cNvSpPr/>
            <p:nvPr/>
          </p:nvSpPr>
          <p:spPr>
            <a:xfrm>
              <a:off x="2763923" y="5982564"/>
              <a:ext cx="335349" cy="253916"/>
            </a:xfrm>
            <a:prstGeom prst="rect">
              <a:avLst/>
            </a:prstGeom>
          </p:spPr>
          <p:txBody>
            <a:bodyPr wrap="none">
              <a:spAutoFit/>
            </a:bodyPr>
            <a:lstStyle/>
            <a:p>
              <a:pPr algn="ctr"/>
              <a:r>
                <a:rPr lang="en-US" sz="1050" dirty="0">
                  <a:latin typeface="Century Gothic" panose="020B0502020202020204" pitchFamily="34" charset="0"/>
                </a:rPr>
                <a:t>43</a:t>
              </a:r>
              <a:endParaRPr lang="en-US" sz="1050" dirty="0"/>
            </a:p>
          </p:txBody>
        </p:sp>
        <p:sp>
          <p:nvSpPr>
            <p:cNvPr id="117" name="Rectangle 116"/>
            <p:cNvSpPr/>
            <p:nvPr/>
          </p:nvSpPr>
          <p:spPr>
            <a:xfrm>
              <a:off x="3384535" y="5982564"/>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8" name="Rectangle 117"/>
            <p:cNvSpPr/>
            <p:nvPr/>
          </p:nvSpPr>
          <p:spPr>
            <a:xfrm>
              <a:off x="4054941" y="5982564"/>
              <a:ext cx="260008" cy="253916"/>
            </a:xfrm>
            <a:prstGeom prst="rect">
              <a:avLst/>
            </a:prstGeom>
          </p:spPr>
          <p:txBody>
            <a:bodyPr wrap="none">
              <a:spAutoFit/>
            </a:bodyPr>
            <a:lstStyle/>
            <a:p>
              <a:pPr algn="ctr"/>
              <a:r>
                <a:rPr lang="en-US" sz="1050" dirty="0">
                  <a:latin typeface="Century Gothic" panose="020B0502020202020204" pitchFamily="34" charset="0"/>
                </a:rPr>
                <a:t>8</a:t>
              </a:r>
              <a:endParaRPr lang="en-US" sz="1050" dirty="0"/>
            </a:p>
          </p:txBody>
        </p:sp>
        <p:sp>
          <p:nvSpPr>
            <p:cNvPr id="119" name="Rectangle 118"/>
            <p:cNvSpPr/>
            <p:nvPr/>
          </p:nvSpPr>
          <p:spPr>
            <a:xfrm>
              <a:off x="4694366" y="5982564"/>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20" name="Group 119"/>
          <p:cNvGrpSpPr/>
          <p:nvPr/>
        </p:nvGrpSpPr>
        <p:grpSpPr>
          <a:xfrm>
            <a:off x="6746974" y="3594393"/>
            <a:ext cx="2353551" cy="1529985"/>
            <a:chOff x="2959942" y="3567174"/>
            <a:chExt cx="2353551" cy="1529985"/>
          </a:xfrm>
        </p:grpSpPr>
        <p:sp>
          <p:nvSpPr>
            <p:cNvPr id="124" name="Rectangle 123"/>
            <p:cNvSpPr/>
            <p:nvPr/>
          </p:nvSpPr>
          <p:spPr bwMode="auto">
            <a:xfrm>
              <a:off x="2992791" y="3567174"/>
              <a:ext cx="457200" cy="123513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5" name="Rectangle 124"/>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6" name="Rectangle 125"/>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7" name="Rectangle 126"/>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8" name="Rectangle 127"/>
            <p:cNvSpPr/>
            <p:nvPr/>
          </p:nvSpPr>
          <p:spPr>
            <a:xfrm>
              <a:off x="2959942" y="4843243"/>
              <a:ext cx="522900" cy="253916"/>
            </a:xfrm>
            <a:prstGeom prst="rect">
              <a:avLst/>
            </a:prstGeom>
          </p:spPr>
          <p:txBody>
            <a:bodyPr wrap="none">
              <a:spAutoFit/>
            </a:bodyPr>
            <a:lstStyle/>
            <a:p>
              <a:pPr algn="ctr"/>
              <a:r>
                <a:rPr lang="en-US" sz="1050" dirty="0">
                  <a:latin typeface="Century Gothic" panose="020B0502020202020204" pitchFamily="34" charset="0"/>
                </a:rPr>
                <a:t>1,386</a:t>
              </a:r>
              <a:endParaRPr lang="en-US" sz="1050" dirty="0"/>
            </a:p>
          </p:txBody>
        </p:sp>
        <p:sp>
          <p:nvSpPr>
            <p:cNvPr id="129" name="Rectangle 128"/>
            <p:cNvSpPr/>
            <p:nvPr/>
          </p:nvSpPr>
          <p:spPr>
            <a:xfrm>
              <a:off x="3668075" y="48432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30" name="Rectangle 129"/>
            <p:cNvSpPr/>
            <p:nvPr/>
          </p:nvSpPr>
          <p:spPr>
            <a:xfrm>
              <a:off x="4307958" y="4843243"/>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131" name="Rectangle 130"/>
            <p:cNvSpPr/>
            <p:nvPr/>
          </p:nvSpPr>
          <p:spPr>
            <a:xfrm>
              <a:off x="4950556" y="4843243"/>
              <a:ext cx="335349" cy="253916"/>
            </a:xfrm>
            <a:prstGeom prst="rect">
              <a:avLst/>
            </a:prstGeom>
          </p:spPr>
          <p:txBody>
            <a:bodyPr wrap="none">
              <a:spAutoFit/>
            </a:bodyPr>
            <a:lstStyle/>
            <a:p>
              <a:pPr algn="ctr"/>
              <a:r>
                <a:rPr lang="en-US" sz="1050" dirty="0">
                  <a:latin typeface="Century Gothic" panose="020B0502020202020204" pitchFamily="34" charset="0"/>
                </a:rPr>
                <a:t>20</a:t>
              </a:r>
              <a:endParaRPr lang="en-US" sz="1050" dirty="0"/>
            </a:p>
          </p:txBody>
        </p:sp>
      </p:grpSp>
      <p:grpSp>
        <p:nvGrpSpPr>
          <p:cNvPr id="132" name="Group 131"/>
          <p:cNvGrpSpPr/>
          <p:nvPr/>
        </p:nvGrpSpPr>
        <p:grpSpPr>
          <a:xfrm>
            <a:off x="9885612" y="5062924"/>
            <a:ext cx="1635492" cy="292388"/>
            <a:chOff x="7080250" y="4138490"/>
            <a:chExt cx="1635492" cy="292388"/>
          </a:xfrm>
        </p:grpSpPr>
        <p:sp>
          <p:nvSpPr>
            <p:cNvPr id="133" name="Rectangle 132"/>
            <p:cNvSpPr/>
            <p:nvPr/>
          </p:nvSpPr>
          <p:spPr>
            <a:xfrm>
              <a:off x="7267909" y="4138490"/>
              <a:ext cx="1447833" cy="292388"/>
            </a:xfrm>
            <a:prstGeom prst="rect">
              <a:avLst/>
            </a:prstGeom>
          </p:spPr>
          <p:txBody>
            <a:bodyPr wrap="none">
              <a:spAutoFit/>
            </a:bodyPr>
            <a:lstStyle/>
            <a:p>
              <a:pPr algn="ctr"/>
              <a:r>
                <a:rPr lang="en-US" sz="1300" dirty="0">
                  <a:latin typeface="Century Gothic" panose="020B0502020202020204" pitchFamily="34" charset="0"/>
                </a:rPr>
                <a:t>1,473 PUREPLAY</a:t>
              </a:r>
            </a:p>
          </p:txBody>
        </p:sp>
        <p:cxnSp>
          <p:nvCxnSpPr>
            <p:cNvPr id="134" name="Straight Arrow Connector 13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135" name="Straight Connector 134"/>
          <p:cNvCxnSpPr/>
          <p:nvPr/>
        </p:nvCxnSpPr>
        <p:spPr>
          <a:xfrm>
            <a:off x="9291188" y="45904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42" name="Rectangle 141"/>
          <p:cNvSpPr/>
          <p:nvPr/>
        </p:nvSpPr>
        <p:spPr bwMode="auto">
          <a:xfrm>
            <a:off x="9297216" y="3268575"/>
            <a:ext cx="457200" cy="1318549"/>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143" name="Group 142"/>
          <p:cNvGrpSpPr/>
          <p:nvPr/>
        </p:nvGrpSpPr>
        <p:grpSpPr>
          <a:xfrm>
            <a:off x="9871076" y="4299251"/>
            <a:ext cx="1704048" cy="292388"/>
            <a:chOff x="7080250" y="4250250"/>
            <a:chExt cx="1704048" cy="292388"/>
          </a:xfrm>
        </p:grpSpPr>
        <p:sp>
          <p:nvSpPr>
            <p:cNvPr id="144" name="Rectangle 143"/>
            <p:cNvSpPr/>
            <p:nvPr/>
          </p:nvSpPr>
          <p:spPr>
            <a:xfrm>
              <a:off x="7275551" y="4250250"/>
              <a:ext cx="1508747" cy="292388"/>
            </a:xfrm>
            <a:prstGeom prst="rect">
              <a:avLst/>
            </a:prstGeom>
          </p:spPr>
          <p:txBody>
            <a:bodyPr wrap="none">
              <a:spAutoFit/>
            </a:bodyPr>
            <a:lstStyle/>
            <a:p>
              <a:pPr algn="ctr"/>
              <a:r>
                <a:rPr lang="en-US" sz="1300" dirty="0">
                  <a:latin typeface="Century Gothic" panose="020B0502020202020204" pitchFamily="34" charset="0"/>
                </a:rPr>
                <a:t>301 INTERACTIVE</a:t>
              </a:r>
            </a:p>
          </p:txBody>
        </p:sp>
        <p:cxnSp>
          <p:nvCxnSpPr>
            <p:cNvPr id="145" name="Straight Arrow Connector 144"/>
            <p:cNvCxnSpPr/>
            <p:nvPr/>
          </p:nvCxnSpPr>
          <p:spPr bwMode="auto">
            <a:xfrm flipH="1">
              <a:off x="7080250" y="439644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46" name="Group 145"/>
          <p:cNvGrpSpPr/>
          <p:nvPr/>
        </p:nvGrpSpPr>
        <p:grpSpPr>
          <a:xfrm>
            <a:off x="9292079" y="4299731"/>
            <a:ext cx="459936" cy="283950"/>
            <a:chOff x="10381374" y="3157445"/>
            <a:chExt cx="459936" cy="228600"/>
          </a:xfrm>
        </p:grpSpPr>
        <p:cxnSp>
          <p:nvCxnSpPr>
            <p:cNvPr id="147" name="Straight Connector 146"/>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368" name="Group 367"/>
          <p:cNvGrpSpPr/>
          <p:nvPr/>
        </p:nvGrpSpPr>
        <p:grpSpPr>
          <a:xfrm>
            <a:off x="9298697" y="3756971"/>
            <a:ext cx="459936" cy="542280"/>
            <a:chOff x="10381374" y="3157445"/>
            <a:chExt cx="459936" cy="228600"/>
          </a:xfrm>
        </p:grpSpPr>
        <p:cxnSp>
          <p:nvCxnSpPr>
            <p:cNvPr id="369" name="Straight Connector 368"/>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370" name="Straight Connector 369"/>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sp>
        <p:nvSpPr>
          <p:cNvPr id="149" name="Rectangle 148"/>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407098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21"/>
                                        </p:tgtEl>
                                        <p:attrNameLst>
                                          <p:attrName>style.visibility</p:attrName>
                                        </p:attrNameLst>
                                      </p:cBhvr>
                                      <p:to>
                                        <p:strVal val="visible"/>
                                      </p:to>
                                    </p:set>
                                    <p:anim calcmode="lin" valueType="num">
                                      <p:cBhvr additive="base">
                                        <p:cTn id="7" dur="500" fill="hold"/>
                                        <p:tgtEl>
                                          <p:spTgt spid="121"/>
                                        </p:tgtEl>
                                        <p:attrNameLst>
                                          <p:attrName>ppt_x</p:attrName>
                                        </p:attrNameLst>
                                      </p:cBhvr>
                                      <p:tavLst>
                                        <p:tav tm="0">
                                          <p:val>
                                            <p:strVal val="1+#ppt_w/2"/>
                                          </p:val>
                                        </p:tav>
                                        <p:tav tm="100000">
                                          <p:val>
                                            <p:strVal val="#ppt_x"/>
                                          </p:val>
                                        </p:tav>
                                      </p:tavLst>
                                    </p:anim>
                                    <p:anim calcmode="lin" valueType="num">
                                      <p:cBhvr additive="base">
                                        <p:cTn id="8" dur="500" fill="hold"/>
                                        <p:tgtEl>
                                          <p:spTgt spid="121"/>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368"/>
                                        </p:tgtEl>
                                        <p:attrNameLst>
                                          <p:attrName>style.visibility</p:attrName>
                                        </p:attrNameLst>
                                      </p:cBhvr>
                                      <p:to>
                                        <p:strVal val="visible"/>
                                      </p:to>
                                    </p:set>
                                    <p:animEffect transition="in" filter="wipe(right)">
                                      <p:cBhvr>
                                        <p:cTn id="11" dur="1000"/>
                                        <p:tgtEl>
                                          <p:spTgt spid="3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4" name="Group 273"/>
          <p:cNvGrpSpPr/>
          <p:nvPr/>
        </p:nvGrpSpPr>
        <p:grpSpPr>
          <a:xfrm>
            <a:off x="9224274" y="2990410"/>
            <a:ext cx="603050" cy="3034470"/>
            <a:chOff x="9224274" y="2990410"/>
            <a:chExt cx="603050" cy="3034470"/>
          </a:xfrm>
        </p:grpSpPr>
        <p:sp>
          <p:nvSpPr>
            <p:cNvPr id="275" name="Rectangle 274"/>
            <p:cNvSpPr/>
            <p:nvPr/>
          </p:nvSpPr>
          <p:spPr bwMode="auto">
            <a:xfrm>
              <a:off x="9294450" y="3268574"/>
              <a:ext cx="462777" cy="2756306"/>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76" name="Rectangle 275"/>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grp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124" name="Group 123"/>
          <p:cNvGrpSpPr/>
          <p:nvPr/>
        </p:nvGrpSpPr>
        <p:grpSpPr>
          <a:xfrm>
            <a:off x="9859297" y="3457950"/>
            <a:ext cx="1342795" cy="292388"/>
            <a:chOff x="6254750" y="3459947"/>
            <a:chExt cx="1342795" cy="292388"/>
          </a:xfrm>
        </p:grpSpPr>
        <p:sp>
          <p:nvSpPr>
            <p:cNvPr id="125" name="Rectangle 124"/>
            <p:cNvSpPr/>
            <p:nvPr/>
          </p:nvSpPr>
          <p:spPr>
            <a:xfrm>
              <a:off x="6484740" y="3459947"/>
              <a:ext cx="1112805" cy="292388"/>
            </a:xfrm>
            <a:prstGeom prst="rect">
              <a:avLst/>
            </a:prstGeom>
          </p:spPr>
          <p:txBody>
            <a:bodyPr wrap="none">
              <a:spAutoFit/>
            </a:bodyPr>
            <a:lstStyle/>
            <a:p>
              <a:pPr algn="ctr"/>
              <a:r>
                <a:rPr lang="en-US" sz="1300" dirty="0">
                  <a:latin typeface="Century Gothic" panose="020B0502020202020204" pitchFamily="34" charset="0"/>
                </a:rPr>
                <a:t>366 SOCIAL</a:t>
              </a:r>
            </a:p>
          </p:txBody>
        </p:sp>
        <p:cxnSp>
          <p:nvCxnSpPr>
            <p:cNvPr id="126" name="Straight Arrow Connector 125"/>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40" name="TextBox 139"/>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1" name="TextBox 140"/>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2" name="TextBox 141"/>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3" name="TextBox 142"/>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4" name="TextBox 143"/>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5" name="Straight Connector 144"/>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52" name="Group 251"/>
          <p:cNvGrpSpPr/>
          <p:nvPr/>
        </p:nvGrpSpPr>
        <p:grpSpPr>
          <a:xfrm>
            <a:off x="6778525" y="3337485"/>
            <a:ext cx="2321400" cy="67137"/>
            <a:chOff x="2987674" y="3298477"/>
            <a:chExt cx="2321400" cy="67137"/>
          </a:xfrm>
        </p:grpSpPr>
        <p:sp>
          <p:nvSpPr>
            <p:cNvPr id="253" name="Rectangle 252"/>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4" name="Rectangle 253"/>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5" name="Rectangle 254"/>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7" name="Rectangle 256"/>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cxnSp>
        <p:nvCxnSpPr>
          <p:cNvPr id="278" name="Straight Connector 277"/>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92" name="Group 191"/>
          <p:cNvGrpSpPr/>
          <p:nvPr/>
        </p:nvGrpSpPr>
        <p:grpSpPr>
          <a:xfrm>
            <a:off x="2981072" y="3330228"/>
            <a:ext cx="2514282" cy="289188"/>
            <a:chOff x="2987674" y="3298478"/>
            <a:chExt cx="2514282" cy="289188"/>
          </a:xfrm>
        </p:grpSpPr>
        <p:sp>
          <p:nvSpPr>
            <p:cNvPr id="193" name="Rectangle 192"/>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4" name="Rectangle 193"/>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5" name="Rectangle 194"/>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6" name="Rectangle 19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97" name="Rectangle 196"/>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98" name="Rectangle 197"/>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99" name="Rectangle 198"/>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200" name="Rectangle 199"/>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201" name="Group 200"/>
          <p:cNvGrpSpPr/>
          <p:nvPr/>
        </p:nvGrpSpPr>
        <p:grpSpPr>
          <a:xfrm>
            <a:off x="2981225" y="3595622"/>
            <a:ext cx="2515969" cy="1015885"/>
            <a:chOff x="2992791" y="3567174"/>
            <a:chExt cx="2515969" cy="1015885"/>
          </a:xfrm>
        </p:grpSpPr>
        <p:sp>
          <p:nvSpPr>
            <p:cNvPr id="202" name="Rectangle 201"/>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3" name="Rectangle 202"/>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4" name="Rectangle 203"/>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5" name="Rectangle 204"/>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6" name="Rectangle 205"/>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07" name="Rectangle 206"/>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08" name="Rectangle 207"/>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09" name="Rectangle 208"/>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10" name="Group 209"/>
          <p:cNvGrpSpPr/>
          <p:nvPr/>
        </p:nvGrpSpPr>
        <p:grpSpPr>
          <a:xfrm>
            <a:off x="2908300" y="1077976"/>
            <a:ext cx="603050" cy="2186212"/>
            <a:chOff x="3810000" y="1547588"/>
            <a:chExt cx="603050" cy="2186212"/>
          </a:xfrm>
        </p:grpSpPr>
        <p:sp>
          <p:nvSpPr>
            <p:cNvPr id="211" name="Rectangle 210"/>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2" name="Rectangle 211"/>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13" name="Group 212"/>
          <p:cNvGrpSpPr/>
          <p:nvPr/>
        </p:nvGrpSpPr>
        <p:grpSpPr>
          <a:xfrm>
            <a:off x="3594100" y="2013399"/>
            <a:ext cx="603050" cy="1250789"/>
            <a:chOff x="4495800" y="2483011"/>
            <a:chExt cx="603050" cy="1250789"/>
          </a:xfrm>
        </p:grpSpPr>
        <p:sp>
          <p:nvSpPr>
            <p:cNvPr id="214" name="Rectangle 213"/>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15" name="Rectangle 214"/>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6" name="Group 215"/>
          <p:cNvGrpSpPr/>
          <p:nvPr/>
        </p:nvGrpSpPr>
        <p:grpSpPr>
          <a:xfrm>
            <a:off x="4359294" y="2887980"/>
            <a:ext cx="457200" cy="376208"/>
            <a:chOff x="5260994" y="3357592"/>
            <a:chExt cx="457200" cy="376208"/>
          </a:xfrm>
        </p:grpSpPr>
        <p:sp>
          <p:nvSpPr>
            <p:cNvPr id="217" name="Rectangle 216"/>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18" name="Rectangle 217"/>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19" name="Group 218"/>
          <p:cNvGrpSpPr/>
          <p:nvPr/>
        </p:nvGrpSpPr>
        <p:grpSpPr>
          <a:xfrm>
            <a:off x="5041900" y="2954020"/>
            <a:ext cx="457200" cy="310167"/>
            <a:chOff x="5943600" y="3423632"/>
            <a:chExt cx="457200" cy="310167"/>
          </a:xfrm>
        </p:grpSpPr>
        <p:sp>
          <p:nvSpPr>
            <p:cNvPr id="220" name="Rectangle 219"/>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21" name="Rectangle 220"/>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2" name="Group 221"/>
          <p:cNvGrpSpPr/>
          <p:nvPr/>
        </p:nvGrpSpPr>
        <p:grpSpPr>
          <a:xfrm>
            <a:off x="5639245" y="2968317"/>
            <a:ext cx="603049" cy="2030245"/>
            <a:chOff x="5639245" y="2968317"/>
            <a:chExt cx="603049" cy="2030245"/>
          </a:xfrm>
        </p:grpSpPr>
        <p:sp>
          <p:nvSpPr>
            <p:cNvPr id="223" name="Rectangle 222"/>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224" name="Rectangle 223"/>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25" name="Straight Connector 224"/>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26" name="Rectangle 225"/>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27" name="Straight Connector 226"/>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28" name="Group 227"/>
            <p:cNvGrpSpPr/>
            <p:nvPr/>
          </p:nvGrpSpPr>
          <p:grpSpPr>
            <a:xfrm>
              <a:off x="5706580" y="4004753"/>
              <a:ext cx="459936" cy="144479"/>
              <a:chOff x="8850141" y="3136172"/>
              <a:chExt cx="459936" cy="202980"/>
            </a:xfrm>
          </p:grpSpPr>
          <p:cxnSp>
            <p:nvCxnSpPr>
              <p:cNvPr id="235" name="Straight Connector 234"/>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29" name="Group 228"/>
            <p:cNvGrpSpPr/>
            <p:nvPr/>
          </p:nvGrpSpPr>
          <p:grpSpPr>
            <a:xfrm>
              <a:off x="5706994" y="3637125"/>
              <a:ext cx="459936" cy="370373"/>
              <a:chOff x="8850141" y="3136172"/>
              <a:chExt cx="459936" cy="202980"/>
            </a:xfrm>
          </p:grpSpPr>
          <p:cxnSp>
            <p:nvCxnSpPr>
              <p:cNvPr id="233" name="Straight Connector 232"/>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0" name="Group 229"/>
            <p:cNvGrpSpPr/>
            <p:nvPr/>
          </p:nvGrpSpPr>
          <p:grpSpPr>
            <a:xfrm>
              <a:off x="5712263" y="3433032"/>
              <a:ext cx="459936" cy="200719"/>
              <a:chOff x="8850141" y="3136172"/>
              <a:chExt cx="459936" cy="202980"/>
            </a:xfrm>
          </p:grpSpPr>
          <p:cxnSp>
            <p:nvCxnSpPr>
              <p:cNvPr id="231" name="Straight Connector 230"/>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237" name="Group 236"/>
          <p:cNvGrpSpPr/>
          <p:nvPr/>
        </p:nvGrpSpPr>
        <p:grpSpPr>
          <a:xfrm>
            <a:off x="8042294" y="2903220"/>
            <a:ext cx="1053446" cy="360968"/>
            <a:chOff x="8042294" y="2903220"/>
            <a:chExt cx="1053446" cy="360968"/>
          </a:xfrm>
        </p:grpSpPr>
        <p:grpSp>
          <p:nvGrpSpPr>
            <p:cNvPr id="240" name="Group 239"/>
            <p:cNvGrpSpPr/>
            <p:nvPr/>
          </p:nvGrpSpPr>
          <p:grpSpPr>
            <a:xfrm>
              <a:off x="8042294" y="2903220"/>
              <a:ext cx="457200" cy="360968"/>
              <a:chOff x="5260994" y="3372832"/>
              <a:chExt cx="457200" cy="360968"/>
            </a:xfrm>
          </p:grpSpPr>
          <p:sp>
            <p:nvSpPr>
              <p:cNvPr id="244" name="Rectangle 243"/>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251" name="Rectangle 250"/>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1" name="Group 240"/>
            <p:cNvGrpSpPr/>
            <p:nvPr/>
          </p:nvGrpSpPr>
          <p:grpSpPr>
            <a:xfrm>
              <a:off x="8638540" y="2926080"/>
              <a:ext cx="457200" cy="338107"/>
              <a:chOff x="5943600" y="3395692"/>
              <a:chExt cx="457200" cy="338107"/>
            </a:xfrm>
          </p:grpSpPr>
          <p:sp>
            <p:nvSpPr>
              <p:cNvPr id="242" name="Rectangle 241"/>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43" name="Rectangle 242"/>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grpSp>
        <p:nvGrpSpPr>
          <p:cNvPr id="288" name="Group 287"/>
          <p:cNvGrpSpPr/>
          <p:nvPr/>
        </p:nvGrpSpPr>
        <p:grpSpPr>
          <a:xfrm>
            <a:off x="9859297" y="5843017"/>
            <a:ext cx="1486966" cy="292388"/>
            <a:chOff x="7080250" y="4138490"/>
            <a:chExt cx="1486966" cy="292388"/>
          </a:xfrm>
        </p:grpSpPr>
        <p:sp>
          <p:nvSpPr>
            <p:cNvPr id="289" name="Rectangle 288"/>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82 COBRAND</a:t>
              </a:r>
            </a:p>
          </p:txBody>
        </p:sp>
        <p:cxnSp>
          <p:nvCxnSpPr>
            <p:cNvPr id="290" name="Straight Arrow Connector 28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350" name="Straight Connector 349"/>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8"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129"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grpSp>
        <p:nvGrpSpPr>
          <p:cNvPr id="127" name="Group 126"/>
          <p:cNvGrpSpPr/>
          <p:nvPr/>
        </p:nvGrpSpPr>
        <p:grpSpPr>
          <a:xfrm>
            <a:off x="6839451" y="3370105"/>
            <a:ext cx="2190451" cy="253916"/>
            <a:chOff x="2763923" y="5982564"/>
            <a:chExt cx="2190451" cy="253916"/>
          </a:xfrm>
        </p:grpSpPr>
        <p:sp>
          <p:nvSpPr>
            <p:cNvPr id="130" name="Rectangle 129"/>
            <p:cNvSpPr/>
            <p:nvPr/>
          </p:nvSpPr>
          <p:spPr>
            <a:xfrm>
              <a:off x="2763923" y="5982564"/>
              <a:ext cx="335349" cy="253916"/>
            </a:xfrm>
            <a:prstGeom prst="rect">
              <a:avLst/>
            </a:prstGeom>
          </p:spPr>
          <p:txBody>
            <a:bodyPr wrap="none">
              <a:spAutoFit/>
            </a:bodyPr>
            <a:lstStyle/>
            <a:p>
              <a:pPr algn="ctr"/>
              <a:r>
                <a:rPr lang="en-US" sz="1050" dirty="0">
                  <a:latin typeface="Century Gothic" panose="020B0502020202020204" pitchFamily="34" charset="0"/>
                </a:rPr>
                <a:t>43</a:t>
              </a:r>
              <a:endParaRPr lang="en-US" sz="1050" dirty="0"/>
            </a:p>
          </p:txBody>
        </p:sp>
        <p:sp>
          <p:nvSpPr>
            <p:cNvPr id="131" name="Rectangle 130"/>
            <p:cNvSpPr/>
            <p:nvPr/>
          </p:nvSpPr>
          <p:spPr>
            <a:xfrm>
              <a:off x="3384535" y="5982564"/>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32" name="Rectangle 131"/>
            <p:cNvSpPr/>
            <p:nvPr/>
          </p:nvSpPr>
          <p:spPr>
            <a:xfrm>
              <a:off x="4054941" y="5982564"/>
              <a:ext cx="260008" cy="253916"/>
            </a:xfrm>
            <a:prstGeom prst="rect">
              <a:avLst/>
            </a:prstGeom>
          </p:spPr>
          <p:txBody>
            <a:bodyPr wrap="none">
              <a:spAutoFit/>
            </a:bodyPr>
            <a:lstStyle/>
            <a:p>
              <a:pPr algn="ctr"/>
              <a:r>
                <a:rPr lang="en-US" sz="1050" dirty="0">
                  <a:latin typeface="Century Gothic" panose="020B0502020202020204" pitchFamily="34" charset="0"/>
                </a:rPr>
                <a:t>8</a:t>
              </a:r>
              <a:endParaRPr lang="en-US" sz="1050" dirty="0"/>
            </a:p>
          </p:txBody>
        </p:sp>
        <p:sp>
          <p:nvSpPr>
            <p:cNvPr id="133" name="Rectangle 132"/>
            <p:cNvSpPr/>
            <p:nvPr/>
          </p:nvSpPr>
          <p:spPr>
            <a:xfrm>
              <a:off x="4694366" y="5982564"/>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34" name="Group 133"/>
          <p:cNvGrpSpPr/>
          <p:nvPr/>
        </p:nvGrpSpPr>
        <p:grpSpPr>
          <a:xfrm>
            <a:off x="6746974" y="3594393"/>
            <a:ext cx="2353551" cy="1529985"/>
            <a:chOff x="2959942" y="3567174"/>
            <a:chExt cx="2353551" cy="1529985"/>
          </a:xfrm>
        </p:grpSpPr>
        <p:sp>
          <p:nvSpPr>
            <p:cNvPr id="135" name="Rectangle 134"/>
            <p:cNvSpPr/>
            <p:nvPr/>
          </p:nvSpPr>
          <p:spPr bwMode="auto">
            <a:xfrm>
              <a:off x="2992791" y="3567174"/>
              <a:ext cx="457200" cy="123513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6" name="Rectangle 135"/>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7" name="Rectangle 136"/>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8" name="Rectangle 137"/>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a:xfrm>
              <a:off x="2959942" y="4843243"/>
              <a:ext cx="522900" cy="253916"/>
            </a:xfrm>
            <a:prstGeom prst="rect">
              <a:avLst/>
            </a:prstGeom>
          </p:spPr>
          <p:txBody>
            <a:bodyPr wrap="none">
              <a:spAutoFit/>
            </a:bodyPr>
            <a:lstStyle/>
            <a:p>
              <a:pPr algn="ctr"/>
              <a:r>
                <a:rPr lang="en-US" sz="1050" dirty="0">
                  <a:latin typeface="Century Gothic" panose="020B0502020202020204" pitchFamily="34" charset="0"/>
                </a:rPr>
                <a:t>1,386</a:t>
              </a:r>
              <a:endParaRPr lang="en-US" sz="1050" dirty="0"/>
            </a:p>
          </p:txBody>
        </p:sp>
        <p:sp>
          <p:nvSpPr>
            <p:cNvPr id="146" name="Rectangle 145"/>
            <p:cNvSpPr/>
            <p:nvPr/>
          </p:nvSpPr>
          <p:spPr>
            <a:xfrm>
              <a:off x="3668075" y="48432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47" name="Rectangle 146"/>
            <p:cNvSpPr/>
            <p:nvPr/>
          </p:nvSpPr>
          <p:spPr>
            <a:xfrm>
              <a:off x="4307958" y="4843243"/>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148" name="Rectangle 147"/>
            <p:cNvSpPr/>
            <p:nvPr/>
          </p:nvSpPr>
          <p:spPr>
            <a:xfrm>
              <a:off x="4950556" y="4843243"/>
              <a:ext cx="335349" cy="253916"/>
            </a:xfrm>
            <a:prstGeom prst="rect">
              <a:avLst/>
            </a:prstGeom>
          </p:spPr>
          <p:txBody>
            <a:bodyPr wrap="none">
              <a:spAutoFit/>
            </a:bodyPr>
            <a:lstStyle/>
            <a:p>
              <a:pPr algn="ctr"/>
              <a:r>
                <a:rPr lang="en-US" sz="1050" dirty="0">
                  <a:latin typeface="Century Gothic" panose="020B0502020202020204" pitchFamily="34" charset="0"/>
                </a:rPr>
                <a:t>20</a:t>
              </a:r>
              <a:endParaRPr lang="en-US" sz="1050" dirty="0"/>
            </a:p>
          </p:txBody>
        </p:sp>
      </p:grpSp>
      <p:grpSp>
        <p:nvGrpSpPr>
          <p:cNvPr id="149" name="Group 148"/>
          <p:cNvGrpSpPr/>
          <p:nvPr/>
        </p:nvGrpSpPr>
        <p:grpSpPr>
          <a:xfrm>
            <a:off x="9885612" y="5062924"/>
            <a:ext cx="1635492" cy="292388"/>
            <a:chOff x="7080250" y="4138490"/>
            <a:chExt cx="1635492" cy="292388"/>
          </a:xfrm>
        </p:grpSpPr>
        <p:sp>
          <p:nvSpPr>
            <p:cNvPr id="150" name="Rectangle 149"/>
            <p:cNvSpPr/>
            <p:nvPr/>
          </p:nvSpPr>
          <p:spPr>
            <a:xfrm>
              <a:off x="7267909" y="4138490"/>
              <a:ext cx="1447833" cy="292388"/>
            </a:xfrm>
            <a:prstGeom prst="rect">
              <a:avLst/>
            </a:prstGeom>
          </p:spPr>
          <p:txBody>
            <a:bodyPr wrap="none">
              <a:spAutoFit/>
            </a:bodyPr>
            <a:lstStyle/>
            <a:p>
              <a:pPr algn="ctr"/>
              <a:r>
                <a:rPr lang="en-US" sz="1300" dirty="0">
                  <a:latin typeface="Century Gothic" panose="020B0502020202020204" pitchFamily="34" charset="0"/>
                </a:rPr>
                <a:t>1,473 PUREPLAY</a:t>
              </a:r>
            </a:p>
          </p:txBody>
        </p:sp>
        <p:cxnSp>
          <p:nvCxnSpPr>
            <p:cNvPr id="151" name="Straight Arrow Connector 15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152" name="Straight Connector 151"/>
          <p:cNvCxnSpPr/>
          <p:nvPr/>
        </p:nvCxnSpPr>
        <p:spPr>
          <a:xfrm>
            <a:off x="9291188" y="45904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53" name="Rectangle 152"/>
          <p:cNvSpPr/>
          <p:nvPr/>
        </p:nvSpPr>
        <p:spPr bwMode="auto">
          <a:xfrm>
            <a:off x="9297216" y="3268575"/>
            <a:ext cx="457200" cy="1318549"/>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154" name="Group 153"/>
          <p:cNvGrpSpPr/>
          <p:nvPr/>
        </p:nvGrpSpPr>
        <p:grpSpPr>
          <a:xfrm>
            <a:off x="9871076" y="4299251"/>
            <a:ext cx="1704048" cy="292388"/>
            <a:chOff x="7080250" y="4250250"/>
            <a:chExt cx="1704048" cy="292388"/>
          </a:xfrm>
        </p:grpSpPr>
        <p:sp>
          <p:nvSpPr>
            <p:cNvPr id="155" name="Rectangle 154"/>
            <p:cNvSpPr/>
            <p:nvPr/>
          </p:nvSpPr>
          <p:spPr>
            <a:xfrm>
              <a:off x="7275551" y="4250250"/>
              <a:ext cx="1508747" cy="292388"/>
            </a:xfrm>
            <a:prstGeom prst="rect">
              <a:avLst/>
            </a:prstGeom>
          </p:spPr>
          <p:txBody>
            <a:bodyPr wrap="none">
              <a:spAutoFit/>
            </a:bodyPr>
            <a:lstStyle/>
            <a:p>
              <a:pPr algn="ctr"/>
              <a:r>
                <a:rPr lang="en-US" sz="1300" dirty="0">
                  <a:latin typeface="Century Gothic" panose="020B0502020202020204" pitchFamily="34" charset="0"/>
                </a:rPr>
                <a:t>301 INTERACTIVE</a:t>
              </a:r>
            </a:p>
          </p:txBody>
        </p:sp>
        <p:cxnSp>
          <p:nvCxnSpPr>
            <p:cNvPr id="156" name="Straight Arrow Connector 155"/>
            <p:cNvCxnSpPr/>
            <p:nvPr/>
          </p:nvCxnSpPr>
          <p:spPr bwMode="auto">
            <a:xfrm flipH="1">
              <a:off x="7080250" y="439644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57" name="Group 156"/>
          <p:cNvGrpSpPr/>
          <p:nvPr/>
        </p:nvGrpSpPr>
        <p:grpSpPr>
          <a:xfrm>
            <a:off x="9292079" y="4299731"/>
            <a:ext cx="459936" cy="283950"/>
            <a:chOff x="10381374" y="3157445"/>
            <a:chExt cx="459936" cy="228600"/>
          </a:xfrm>
        </p:grpSpPr>
        <p:cxnSp>
          <p:nvCxnSpPr>
            <p:cNvPr id="158" name="Straight Connector 157"/>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431" name="Group 430"/>
          <p:cNvGrpSpPr/>
          <p:nvPr/>
        </p:nvGrpSpPr>
        <p:grpSpPr>
          <a:xfrm>
            <a:off x="9294004" y="3430980"/>
            <a:ext cx="459936" cy="329157"/>
            <a:chOff x="10381374" y="3157445"/>
            <a:chExt cx="459936" cy="228600"/>
          </a:xfrm>
        </p:grpSpPr>
        <p:cxnSp>
          <p:nvCxnSpPr>
            <p:cNvPr id="432" name="Straight Connector 431"/>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69" name="Group 268"/>
          <p:cNvGrpSpPr/>
          <p:nvPr/>
        </p:nvGrpSpPr>
        <p:grpSpPr>
          <a:xfrm>
            <a:off x="9298697" y="3756971"/>
            <a:ext cx="459936" cy="542280"/>
            <a:chOff x="10381374" y="3157445"/>
            <a:chExt cx="459936" cy="228600"/>
          </a:xfrm>
        </p:grpSpPr>
        <p:cxnSp>
          <p:nvCxnSpPr>
            <p:cNvPr id="277" name="Straight Connector 276"/>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93" name="Group 292"/>
          <p:cNvGrpSpPr/>
          <p:nvPr/>
        </p:nvGrpSpPr>
        <p:grpSpPr>
          <a:xfrm>
            <a:off x="9873990" y="3894916"/>
            <a:ext cx="1080339" cy="292388"/>
            <a:chOff x="7080250" y="4138490"/>
            <a:chExt cx="1080339" cy="292388"/>
          </a:xfrm>
        </p:grpSpPr>
        <p:sp>
          <p:nvSpPr>
            <p:cNvPr id="294" name="Rectangle 293"/>
            <p:cNvSpPr/>
            <p:nvPr/>
          </p:nvSpPr>
          <p:spPr>
            <a:xfrm>
              <a:off x="7318691" y="4138490"/>
              <a:ext cx="841898" cy="292388"/>
            </a:xfrm>
            <a:prstGeom prst="rect">
              <a:avLst/>
            </a:prstGeom>
          </p:spPr>
          <p:txBody>
            <a:bodyPr wrap="none">
              <a:spAutoFit/>
            </a:bodyPr>
            <a:lstStyle/>
            <a:p>
              <a:pPr algn="ctr"/>
              <a:r>
                <a:rPr lang="en-US" sz="1300" dirty="0">
                  <a:latin typeface="Century Gothic" panose="020B0502020202020204" pitchFamily="34" charset="0"/>
                </a:rPr>
                <a:t>614 TEXT</a:t>
              </a:r>
            </a:p>
          </p:txBody>
        </p:sp>
        <p:cxnSp>
          <p:nvCxnSpPr>
            <p:cNvPr id="295" name="Straight Arrow Connector 294"/>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21" name="Rectangle 120"/>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5707812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24"/>
                                        </p:tgtEl>
                                        <p:attrNameLst>
                                          <p:attrName>style.visibility</p:attrName>
                                        </p:attrNameLst>
                                      </p:cBhvr>
                                      <p:to>
                                        <p:strVal val="visible"/>
                                      </p:to>
                                    </p:set>
                                    <p:anim calcmode="lin" valueType="num">
                                      <p:cBhvr additive="base">
                                        <p:cTn id="7" dur="500" fill="hold"/>
                                        <p:tgtEl>
                                          <p:spTgt spid="124"/>
                                        </p:tgtEl>
                                        <p:attrNameLst>
                                          <p:attrName>ppt_x</p:attrName>
                                        </p:attrNameLst>
                                      </p:cBhvr>
                                      <p:tavLst>
                                        <p:tav tm="0">
                                          <p:val>
                                            <p:strVal val="1+#ppt_w/2"/>
                                          </p:val>
                                        </p:tav>
                                        <p:tav tm="100000">
                                          <p:val>
                                            <p:strVal val="#ppt_x"/>
                                          </p:val>
                                        </p:tav>
                                      </p:tavLst>
                                    </p:anim>
                                    <p:anim calcmode="lin" valueType="num">
                                      <p:cBhvr additive="base">
                                        <p:cTn id="8" dur="500" fill="hold"/>
                                        <p:tgtEl>
                                          <p:spTgt spid="124"/>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431"/>
                                        </p:tgtEl>
                                        <p:attrNameLst>
                                          <p:attrName>style.visibility</p:attrName>
                                        </p:attrNameLst>
                                      </p:cBhvr>
                                      <p:to>
                                        <p:strVal val="visible"/>
                                      </p:to>
                                    </p:set>
                                    <p:animEffect transition="in" filter="wipe(right)">
                                      <p:cBhvr>
                                        <p:cTn id="11" dur="1000"/>
                                        <p:tgtEl>
                                          <p:spTgt spid="4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8" name="Group 277"/>
          <p:cNvGrpSpPr/>
          <p:nvPr/>
        </p:nvGrpSpPr>
        <p:grpSpPr>
          <a:xfrm>
            <a:off x="9224274" y="2990410"/>
            <a:ext cx="603050" cy="3034470"/>
            <a:chOff x="9224274" y="2990410"/>
            <a:chExt cx="603050" cy="3034470"/>
          </a:xfrm>
        </p:grpSpPr>
        <p:sp>
          <p:nvSpPr>
            <p:cNvPr id="279" name="Rectangle 278"/>
            <p:cNvSpPr/>
            <p:nvPr/>
          </p:nvSpPr>
          <p:spPr bwMode="auto">
            <a:xfrm>
              <a:off x="9294450" y="3268574"/>
              <a:ext cx="462777" cy="2756306"/>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80" name="Rectangle 279"/>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3,060</a:t>
              </a:r>
            </a:p>
          </p:txBody>
        </p:sp>
      </p:grp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cxnSp>
        <p:nvCxnSpPr>
          <p:cNvPr id="98" name="Straight Connector 97"/>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grpSp>
        <p:nvGrpSpPr>
          <p:cNvPr id="127" name="Group 126"/>
          <p:cNvGrpSpPr/>
          <p:nvPr/>
        </p:nvGrpSpPr>
        <p:grpSpPr>
          <a:xfrm>
            <a:off x="9852395" y="3224723"/>
            <a:ext cx="1326889" cy="292388"/>
            <a:chOff x="6254750" y="3459947"/>
            <a:chExt cx="1326889" cy="292388"/>
          </a:xfrm>
        </p:grpSpPr>
        <p:sp>
          <p:nvSpPr>
            <p:cNvPr id="128" name="Rectangle 127"/>
            <p:cNvSpPr/>
            <p:nvPr/>
          </p:nvSpPr>
          <p:spPr>
            <a:xfrm>
              <a:off x="6475246" y="3459947"/>
              <a:ext cx="1106393" cy="292388"/>
            </a:xfrm>
            <a:prstGeom prst="rect">
              <a:avLst/>
            </a:prstGeom>
          </p:spPr>
          <p:txBody>
            <a:bodyPr wrap="none">
              <a:spAutoFit/>
            </a:bodyPr>
            <a:lstStyle/>
            <a:p>
              <a:pPr algn="ctr"/>
              <a:r>
                <a:rPr lang="en-US" sz="1300" dirty="0">
                  <a:latin typeface="Century Gothic" panose="020B0502020202020204" pitchFamily="34" charset="0"/>
                </a:rPr>
                <a:t>224 GAMES</a:t>
              </a:r>
            </a:p>
          </p:txBody>
        </p:sp>
        <p:cxnSp>
          <p:nvCxnSpPr>
            <p:cNvPr id="129" name="Straight Arrow Connector 128"/>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44" name="TextBox 143"/>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5" name="TextBox 144"/>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6" name="TextBox 145"/>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7" name="TextBox 146"/>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8" name="TextBox 14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9" name="Straight Connector 14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55" name="Group 254"/>
          <p:cNvGrpSpPr/>
          <p:nvPr/>
        </p:nvGrpSpPr>
        <p:grpSpPr>
          <a:xfrm>
            <a:off x="6778525" y="3337485"/>
            <a:ext cx="2321400" cy="67137"/>
            <a:chOff x="2987674" y="3298477"/>
            <a:chExt cx="2321400" cy="67137"/>
          </a:xfrm>
        </p:grpSpPr>
        <p:sp>
          <p:nvSpPr>
            <p:cNvPr id="256" name="Rectangle 255"/>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7" name="Rectangle 256"/>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8" name="Rectangle 257"/>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0" name="Rectangle 259"/>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cxnSp>
        <p:nvCxnSpPr>
          <p:cNvPr id="306" name="Straight Connector 305"/>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98" name="Group 197"/>
          <p:cNvGrpSpPr/>
          <p:nvPr/>
        </p:nvGrpSpPr>
        <p:grpSpPr>
          <a:xfrm>
            <a:off x="2981072" y="3330228"/>
            <a:ext cx="2514282" cy="289188"/>
            <a:chOff x="2987674" y="3298478"/>
            <a:chExt cx="2514282" cy="289188"/>
          </a:xfrm>
        </p:grpSpPr>
        <p:sp>
          <p:nvSpPr>
            <p:cNvPr id="199" name="Rectangle 19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0" name="Rectangle 19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1" name="Rectangle 20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2" name="Rectangle 20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03" name="Rectangle 202"/>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4" name="Rectangle 203"/>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05" name="Rectangle 204"/>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206" name="Rectangle 205"/>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207" name="Group 206"/>
          <p:cNvGrpSpPr/>
          <p:nvPr/>
        </p:nvGrpSpPr>
        <p:grpSpPr>
          <a:xfrm>
            <a:off x="2981225" y="3595622"/>
            <a:ext cx="2515969" cy="1015885"/>
            <a:chOff x="2992791" y="3567174"/>
            <a:chExt cx="2515969" cy="1015885"/>
          </a:xfrm>
        </p:grpSpPr>
        <p:sp>
          <p:nvSpPr>
            <p:cNvPr id="208" name="Rectangle 207"/>
            <p:cNvSpPr/>
            <p:nvPr/>
          </p:nvSpPr>
          <p:spPr bwMode="auto">
            <a:xfrm>
              <a:off x="2992791" y="3567174"/>
              <a:ext cx="457200" cy="70570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9" name="Rectangle 208"/>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0" name="Rectangle 209"/>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1" name="Rectangle 210"/>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2" name="Rectangle 211"/>
            <p:cNvSpPr/>
            <p:nvPr/>
          </p:nvSpPr>
          <p:spPr>
            <a:xfrm>
              <a:off x="3016049" y="4323403"/>
              <a:ext cx="410690" cy="253916"/>
            </a:xfrm>
            <a:prstGeom prst="rect">
              <a:avLst/>
            </a:prstGeom>
          </p:spPr>
          <p:txBody>
            <a:bodyPr wrap="none">
              <a:spAutoFit/>
            </a:bodyPr>
            <a:lstStyle/>
            <a:p>
              <a:pPr algn="ctr"/>
              <a:r>
                <a:rPr lang="en-US" sz="1050" dirty="0">
                  <a:latin typeface="Century Gothic" panose="020B0502020202020204" pitchFamily="34" charset="0"/>
                </a:rPr>
                <a:t>788</a:t>
              </a:r>
              <a:endParaRPr lang="en-US" sz="1050" dirty="0"/>
            </a:p>
          </p:txBody>
        </p:sp>
        <p:sp>
          <p:nvSpPr>
            <p:cNvPr id="213" name="Rectangle 212"/>
            <p:cNvSpPr/>
            <p:nvPr/>
          </p:nvSpPr>
          <p:spPr>
            <a:xfrm>
              <a:off x="3734754" y="43291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14" name="Rectangle 213"/>
            <p:cNvSpPr/>
            <p:nvPr/>
          </p:nvSpPr>
          <p:spPr>
            <a:xfrm>
              <a:off x="4422260" y="4329143"/>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215" name="Rectangle 214"/>
            <p:cNvSpPr/>
            <p:nvPr/>
          </p:nvSpPr>
          <p:spPr>
            <a:xfrm>
              <a:off x="5112486" y="432226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216" name="Group 215"/>
          <p:cNvGrpSpPr/>
          <p:nvPr/>
        </p:nvGrpSpPr>
        <p:grpSpPr>
          <a:xfrm>
            <a:off x="2908300" y="1077976"/>
            <a:ext cx="603050" cy="2186212"/>
            <a:chOff x="3810000" y="1547588"/>
            <a:chExt cx="603050" cy="2186212"/>
          </a:xfrm>
        </p:grpSpPr>
        <p:sp>
          <p:nvSpPr>
            <p:cNvPr id="217" name="Rectangle 216"/>
            <p:cNvSpPr/>
            <p:nvPr/>
          </p:nvSpPr>
          <p:spPr bwMode="auto">
            <a:xfrm>
              <a:off x="3882925" y="1913686"/>
              <a:ext cx="457200" cy="182011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8" name="Rectangle 217"/>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19" name="Group 218"/>
          <p:cNvGrpSpPr/>
          <p:nvPr/>
        </p:nvGrpSpPr>
        <p:grpSpPr>
          <a:xfrm>
            <a:off x="3594100" y="2013399"/>
            <a:ext cx="603050" cy="1250789"/>
            <a:chOff x="4495800" y="2483011"/>
            <a:chExt cx="603050" cy="1250789"/>
          </a:xfrm>
        </p:grpSpPr>
        <p:sp>
          <p:nvSpPr>
            <p:cNvPr id="220" name="Rectangle 219"/>
            <p:cNvSpPr/>
            <p:nvPr/>
          </p:nvSpPr>
          <p:spPr>
            <a:xfrm>
              <a:off x="4495800" y="2483011"/>
              <a:ext cx="603050" cy="292388"/>
            </a:xfrm>
            <a:prstGeom prst="rect">
              <a:avLst/>
            </a:prstGeom>
          </p:spPr>
          <p:txBody>
            <a:bodyPr wrap="none">
              <a:spAutoFit/>
            </a:bodyPr>
            <a:lstStyle/>
            <a:p>
              <a:pPr algn="ctr"/>
              <a:r>
                <a:rPr lang="en-US" sz="1300" dirty="0">
                  <a:latin typeface="Century Gothic" panose="020B0502020202020204" pitchFamily="34" charset="0"/>
                </a:rPr>
                <a:t>1,031</a:t>
              </a:r>
              <a:endParaRPr lang="en-US" sz="1300" dirty="0"/>
            </a:p>
          </p:txBody>
        </p:sp>
        <p:sp>
          <p:nvSpPr>
            <p:cNvPr id="221" name="Rectangle 220"/>
            <p:cNvSpPr/>
            <p:nvPr/>
          </p:nvSpPr>
          <p:spPr bwMode="auto">
            <a:xfrm>
              <a:off x="4568725" y="2807982"/>
              <a:ext cx="457200" cy="925818"/>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2" name="Group 221"/>
          <p:cNvGrpSpPr/>
          <p:nvPr/>
        </p:nvGrpSpPr>
        <p:grpSpPr>
          <a:xfrm>
            <a:off x="4359294" y="2887980"/>
            <a:ext cx="457200" cy="376208"/>
            <a:chOff x="5260994" y="3357592"/>
            <a:chExt cx="457200" cy="376208"/>
          </a:xfrm>
        </p:grpSpPr>
        <p:sp>
          <p:nvSpPr>
            <p:cNvPr id="223" name="Rectangle 222"/>
            <p:cNvSpPr/>
            <p:nvPr/>
          </p:nvSpPr>
          <p:spPr>
            <a:xfrm>
              <a:off x="5304287" y="3357592"/>
              <a:ext cx="370614" cy="292388"/>
            </a:xfrm>
            <a:prstGeom prst="rect">
              <a:avLst/>
            </a:prstGeom>
          </p:spPr>
          <p:txBody>
            <a:bodyPr wrap="none">
              <a:spAutoFit/>
            </a:bodyPr>
            <a:lstStyle/>
            <a:p>
              <a:pPr algn="ctr"/>
              <a:r>
                <a:rPr lang="en-US" sz="1300" dirty="0">
                  <a:latin typeface="Century Gothic" panose="020B0502020202020204" pitchFamily="34" charset="0"/>
                </a:rPr>
                <a:t>71</a:t>
              </a:r>
              <a:endParaRPr lang="en-US" sz="1300" dirty="0"/>
            </a:p>
          </p:txBody>
        </p:sp>
        <p:sp>
          <p:nvSpPr>
            <p:cNvPr id="224" name="Rectangle 223"/>
            <p:cNvSpPr/>
            <p:nvPr/>
          </p:nvSpPr>
          <p:spPr bwMode="auto">
            <a:xfrm>
              <a:off x="5260994" y="3668107"/>
              <a:ext cx="457200" cy="65693"/>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5" name="Group 224"/>
          <p:cNvGrpSpPr/>
          <p:nvPr/>
        </p:nvGrpSpPr>
        <p:grpSpPr>
          <a:xfrm>
            <a:off x="5041900" y="2954020"/>
            <a:ext cx="457200" cy="310167"/>
            <a:chOff x="5943600" y="3423632"/>
            <a:chExt cx="457200" cy="310167"/>
          </a:xfrm>
        </p:grpSpPr>
        <p:sp>
          <p:nvSpPr>
            <p:cNvPr id="226" name="Rectangle 225"/>
            <p:cNvSpPr/>
            <p:nvPr/>
          </p:nvSpPr>
          <p:spPr>
            <a:xfrm>
              <a:off x="5986893" y="3423632"/>
              <a:ext cx="370614" cy="292388"/>
            </a:xfrm>
            <a:prstGeom prst="rect">
              <a:avLst/>
            </a:prstGeom>
          </p:spPr>
          <p:txBody>
            <a:bodyPr wrap="none">
              <a:spAutoFit/>
            </a:bodyPr>
            <a:lstStyle/>
            <a:p>
              <a:pPr algn="ctr"/>
              <a:r>
                <a:rPr lang="en-US" sz="1300" dirty="0">
                  <a:latin typeface="Century Gothic" panose="020B0502020202020204" pitchFamily="34" charset="0"/>
                </a:rPr>
                <a:t>22</a:t>
              </a:r>
              <a:endParaRPr lang="en-US" sz="1300" dirty="0"/>
            </a:p>
          </p:txBody>
        </p:sp>
        <p:sp>
          <p:nvSpPr>
            <p:cNvPr id="227" name="Rectangle 226"/>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8" name="Group 227"/>
          <p:cNvGrpSpPr/>
          <p:nvPr/>
        </p:nvGrpSpPr>
        <p:grpSpPr>
          <a:xfrm>
            <a:off x="5639245" y="2968317"/>
            <a:ext cx="603049" cy="2030245"/>
            <a:chOff x="5639245" y="2968317"/>
            <a:chExt cx="603049" cy="2030245"/>
          </a:xfrm>
        </p:grpSpPr>
        <p:sp>
          <p:nvSpPr>
            <p:cNvPr id="229" name="Rectangle 228"/>
            <p:cNvSpPr/>
            <p:nvPr/>
          </p:nvSpPr>
          <p:spPr>
            <a:xfrm>
              <a:off x="5639245" y="2968317"/>
              <a:ext cx="603049"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1,890</a:t>
              </a:r>
            </a:p>
          </p:txBody>
        </p:sp>
        <p:sp>
          <p:nvSpPr>
            <p:cNvPr id="230" name="Rectangle 229"/>
            <p:cNvSpPr/>
            <p:nvPr/>
          </p:nvSpPr>
          <p:spPr bwMode="auto">
            <a:xfrm>
              <a:off x="5709421" y="3264075"/>
              <a:ext cx="462777" cy="1734487"/>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1" name="Straight Connector 230"/>
            <p:cNvCxnSpPr/>
            <p:nvPr/>
          </p:nvCxnSpPr>
          <p:spPr>
            <a:xfrm>
              <a:off x="5709421" y="4940305"/>
              <a:ext cx="458904"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32" name="Rectangle 231"/>
            <p:cNvSpPr/>
            <p:nvPr/>
          </p:nvSpPr>
          <p:spPr bwMode="auto">
            <a:xfrm>
              <a:off x="5709065" y="3265019"/>
              <a:ext cx="458053" cy="8818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3" name="Straight Connector 232"/>
            <p:cNvCxnSpPr/>
            <p:nvPr/>
          </p:nvCxnSpPr>
          <p:spPr>
            <a:xfrm>
              <a:off x="5709421" y="41503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34" name="Group 233"/>
            <p:cNvGrpSpPr/>
            <p:nvPr/>
          </p:nvGrpSpPr>
          <p:grpSpPr>
            <a:xfrm>
              <a:off x="5706580" y="4004753"/>
              <a:ext cx="459936" cy="144479"/>
              <a:chOff x="8850141" y="3136172"/>
              <a:chExt cx="459936" cy="202980"/>
            </a:xfrm>
          </p:grpSpPr>
          <p:cxnSp>
            <p:nvCxnSpPr>
              <p:cNvPr id="241" name="Straight Connector 240"/>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5" name="Group 234"/>
            <p:cNvGrpSpPr/>
            <p:nvPr/>
          </p:nvGrpSpPr>
          <p:grpSpPr>
            <a:xfrm>
              <a:off x="5706994" y="3637125"/>
              <a:ext cx="459936" cy="370373"/>
              <a:chOff x="8850141" y="3136172"/>
              <a:chExt cx="459936" cy="202980"/>
            </a:xfrm>
          </p:grpSpPr>
          <p:cxnSp>
            <p:nvCxnSpPr>
              <p:cNvPr id="239" name="Straight Connector 238"/>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36" name="Group 235"/>
            <p:cNvGrpSpPr/>
            <p:nvPr/>
          </p:nvGrpSpPr>
          <p:grpSpPr>
            <a:xfrm>
              <a:off x="5712263" y="3433032"/>
              <a:ext cx="459936" cy="200719"/>
              <a:chOff x="8850141" y="3136172"/>
              <a:chExt cx="459936" cy="202980"/>
            </a:xfrm>
          </p:grpSpPr>
          <p:cxnSp>
            <p:nvCxnSpPr>
              <p:cNvPr id="237" name="Straight Connector 236"/>
              <p:cNvCxnSpPr/>
              <p:nvPr/>
            </p:nvCxnSpPr>
            <p:spPr>
              <a:xfrm>
                <a:off x="8850141" y="313617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8850141" y="3339152"/>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243" name="Group 242"/>
          <p:cNvGrpSpPr/>
          <p:nvPr/>
        </p:nvGrpSpPr>
        <p:grpSpPr>
          <a:xfrm>
            <a:off x="8042294" y="2903220"/>
            <a:ext cx="1053446" cy="360968"/>
            <a:chOff x="8042294" y="2903220"/>
            <a:chExt cx="1053446" cy="360968"/>
          </a:xfrm>
        </p:grpSpPr>
        <p:grpSp>
          <p:nvGrpSpPr>
            <p:cNvPr id="246" name="Group 245"/>
            <p:cNvGrpSpPr/>
            <p:nvPr/>
          </p:nvGrpSpPr>
          <p:grpSpPr>
            <a:xfrm>
              <a:off x="8042294" y="2903220"/>
              <a:ext cx="457200" cy="360968"/>
              <a:chOff x="5260994" y="3372832"/>
              <a:chExt cx="457200" cy="360968"/>
            </a:xfrm>
          </p:grpSpPr>
          <p:sp>
            <p:nvSpPr>
              <p:cNvPr id="272" name="Rectangle 271"/>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47</a:t>
                </a:r>
                <a:endParaRPr lang="en-US" sz="1300" dirty="0"/>
              </a:p>
            </p:txBody>
          </p:sp>
          <p:sp>
            <p:nvSpPr>
              <p:cNvPr id="273" name="Rectangle 272"/>
              <p:cNvSpPr/>
              <p:nvPr/>
            </p:nvSpPr>
            <p:spPr bwMode="auto">
              <a:xfrm>
                <a:off x="5260994" y="3665220"/>
                <a:ext cx="457200" cy="6858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7" name="Group 246"/>
            <p:cNvGrpSpPr/>
            <p:nvPr/>
          </p:nvGrpSpPr>
          <p:grpSpPr>
            <a:xfrm>
              <a:off x="8638540" y="2926080"/>
              <a:ext cx="457200" cy="338107"/>
              <a:chOff x="5943600" y="3395692"/>
              <a:chExt cx="457200" cy="338107"/>
            </a:xfrm>
          </p:grpSpPr>
          <p:sp>
            <p:nvSpPr>
              <p:cNvPr id="254" name="Rectangle 253"/>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71" name="Rectangle 270"/>
              <p:cNvSpPr/>
              <p:nvPr/>
            </p:nvSpPr>
            <p:spPr bwMode="auto">
              <a:xfrm>
                <a:off x="5943600" y="3688080"/>
                <a:ext cx="457200" cy="45719"/>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grpSp>
        <p:nvGrpSpPr>
          <p:cNvPr id="292" name="Group 291"/>
          <p:cNvGrpSpPr/>
          <p:nvPr/>
        </p:nvGrpSpPr>
        <p:grpSpPr>
          <a:xfrm>
            <a:off x="9859297" y="5843017"/>
            <a:ext cx="1486966" cy="292388"/>
            <a:chOff x="7080250" y="4138490"/>
            <a:chExt cx="1486966" cy="292388"/>
          </a:xfrm>
        </p:grpSpPr>
        <p:sp>
          <p:nvSpPr>
            <p:cNvPr id="293" name="Rectangle 292"/>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82 COBRAND</a:t>
              </a:r>
            </a:p>
          </p:txBody>
        </p:sp>
        <p:cxnSp>
          <p:nvCxnSpPr>
            <p:cNvPr id="294" name="Straight Arrow Connector 29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25"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126"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grpSp>
        <p:nvGrpSpPr>
          <p:cNvPr id="124" name="Group 123"/>
          <p:cNvGrpSpPr/>
          <p:nvPr/>
        </p:nvGrpSpPr>
        <p:grpSpPr>
          <a:xfrm>
            <a:off x="6839451" y="3370105"/>
            <a:ext cx="2190451" cy="253916"/>
            <a:chOff x="2763923" y="5982564"/>
            <a:chExt cx="2190451" cy="253916"/>
          </a:xfrm>
        </p:grpSpPr>
        <p:sp>
          <p:nvSpPr>
            <p:cNvPr id="130" name="Rectangle 129"/>
            <p:cNvSpPr/>
            <p:nvPr/>
          </p:nvSpPr>
          <p:spPr>
            <a:xfrm>
              <a:off x="2763923" y="5982564"/>
              <a:ext cx="335349" cy="253916"/>
            </a:xfrm>
            <a:prstGeom prst="rect">
              <a:avLst/>
            </a:prstGeom>
          </p:spPr>
          <p:txBody>
            <a:bodyPr wrap="none">
              <a:spAutoFit/>
            </a:bodyPr>
            <a:lstStyle/>
            <a:p>
              <a:pPr algn="ctr"/>
              <a:r>
                <a:rPr lang="en-US" sz="1050" dirty="0">
                  <a:latin typeface="Century Gothic" panose="020B0502020202020204" pitchFamily="34" charset="0"/>
                </a:rPr>
                <a:t>43</a:t>
              </a:r>
              <a:endParaRPr lang="en-US" sz="1050" dirty="0"/>
            </a:p>
          </p:txBody>
        </p:sp>
        <p:sp>
          <p:nvSpPr>
            <p:cNvPr id="131" name="Rectangle 130"/>
            <p:cNvSpPr/>
            <p:nvPr/>
          </p:nvSpPr>
          <p:spPr>
            <a:xfrm>
              <a:off x="3384535" y="5982564"/>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32" name="Rectangle 131"/>
            <p:cNvSpPr/>
            <p:nvPr/>
          </p:nvSpPr>
          <p:spPr>
            <a:xfrm>
              <a:off x="4054941" y="5982564"/>
              <a:ext cx="260008" cy="253916"/>
            </a:xfrm>
            <a:prstGeom prst="rect">
              <a:avLst/>
            </a:prstGeom>
          </p:spPr>
          <p:txBody>
            <a:bodyPr wrap="none">
              <a:spAutoFit/>
            </a:bodyPr>
            <a:lstStyle/>
            <a:p>
              <a:pPr algn="ctr"/>
              <a:r>
                <a:rPr lang="en-US" sz="1050" dirty="0">
                  <a:latin typeface="Century Gothic" panose="020B0502020202020204" pitchFamily="34" charset="0"/>
                </a:rPr>
                <a:t>8</a:t>
              </a:r>
              <a:endParaRPr lang="en-US" sz="1050" dirty="0"/>
            </a:p>
          </p:txBody>
        </p:sp>
        <p:sp>
          <p:nvSpPr>
            <p:cNvPr id="133" name="Rectangle 132"/>
            <p:cNvSpPr/>
            <p:nvPr/>
          </p:nvSpPr>
          <p:spPr>
            <a:xfrm>
              <a:off x="4694366" y="5982564"/>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34" name="Group 133"/>
          <p:cNvGrpSpPr/>
          <p:nvPr/>
        </p:nvGrpSpPr>
        <p:grpSpPr>
          <a:xfrm>
            <a:off x="6746974" y="3594393"/>
            <a:ext cx="2353551" cy="1529985"/>
            <a:chOff x="2959942" y="3567174"/>
            <a:chExt cx="2353551" cy="1529985"/>
          </a:xfrm>
        </p:grpSpPr>
        <p:sp>
          <p:nvSpPr>
            <p:cNvPr id="135" name="Rectangle 134"/>
            <p:cNvSpPr/>
            <p:nvPr/>
          </p:nvSpPr>
          <p:spPr bwMode="auto">
            <a:xfrm>
              <a:off x="2992791" y="3567174"/>
              <a:ext cx="457200" cy="123513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6" name="Rectangle 135"/>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7" name="Rectangle 136"/>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8" name="Rectangle 137"/>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a:xfrm>
              <a:off x="2959942" y="4843243"/>
              <a:ext cx="522900" cy="253916"/>
            </a:xfrm>
            <a:prstGeom prst="rect">
              <a:avLst/>
            </a:prstGeom>
          </p:spPr>
          <p:txBody>
            <a:bodyPr wrap="none">
              <a:spAutoFit/>
            </a:bodyPr>
            <a:lstStyle/>
            <a:p>
              <a:pPr algn="ctr"/>
              <a:r>
                <a:rPr lang="en-US" sz="1050" dirty="0">
                  <a:latin typeface="Century Gothic" panose="020B0502020202020204" pitchFamily="34" charset="0"/>
                </a:rPr>
                <a:t>1,386</a:t>
              </a:r>
              <a:endParaRPr lang="en-US" sz="1050" dirty="0"/>
            </a:p>
          </p:txBody>
        </p:sp>
        <p:sp>
          <p:nvSpPr>
            <p:cNvPr id="140" name="Rectangle 139"/>
            <p:cNvSpPr/>
            <p:nvPr/>
          </p:nvSpPr>
          <p:spPr>
            <a:xfrm>
              <a:off x="3668075" y="4843243"/>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41" name="Rectangle 140"/>
            <p:cNvSpPr/>
            <p:nvPr/>
          </p:nvSpPr>
          <p:spPr>
            <a:xfrm>
              <a:off x="4307958" y="4843243"/>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142" name="Rectangle 141"/>
            <p:cNvSpPr/>
            <p:nvPr/>
          </p:nvSpPr>
          <p:spPr>
            <a:xfrm>
              <a:off x="4950556" y="4843243"/>
              <a:ext cx="335349" cy="253916"/>
            </a:xfrm>
            <a:prstGeom prst="rect">
              <a:avLst/>
            </a:prstGeom>
          </p:spPr>
          <p:txBody>
            <a:bodyPr wrap="none">
              <a:spAutoFit/>
            </a:bodyPr>
            <a:lstStyle/>
            <a:p>
              <a:pPr algn="ctr"/>
              <a:r>
                <a:rPr lang="en-US" sz="1050" dirty="0">
                  <a:latin typeface="Century Gothic" panose="020B0502020202020204" pitchFamily="34" charset="0"/>
                </a:rPr>
                <a:t>20</a:t>
              </a:r>
              <a:endParaRPr lang="en-US" sz="1050" dirty="0"/>
            </a:p>
          </p:txBody>
        </p:sp>
      </p:grpSp>
      <p:grpSp>
        <p:nvGrpSpPr>
          <p:cNvPr id="143" name="Group 142"/>
          <p:cNvGrpSpPr/>
          <p:nvPr/>
        </p:nvGrpSpPr>
        <p:grpSpPr>
          <a:xfrm>
            <a:off x="9885612" y="5062924"/>
            <a:ext cx="1635492" cy="292388"/>
            <a:chOff x="7080250" y="4138490"/>
            <a:chExt cx="1635492" cy="292388"/>
          </a:xfrm>
        </p:grpSpPr>
        <p:sp>
          <p:nvSpPr>
            <p:cNvPr id="150" name="Rectangle 149"/>
            <p:cNvSpPr/>
            <p:nvPr/>
          </p:nvSpPr>
          <p:spPr>
            <a:xfrm>
              <a:off x="7267909" y="4138490"/>
              <a:ext cx="1447833" cy="292388"/>
            </a:xfrm>
            <a:prstGeom prst="rect">
              <a:avLst/>
            </a:prstGeom>
          </p:spPr>
          <p:txBody>
            <a:bodyPr wrap="none">
              <a:spAutoFit/>
            </a:bodyPr>
            <a:lstStyle/>
            <a:p>
              <a:pPr algn="ctr"/>
              <a:r>
                <a:rPr lang="en-US" sz="1300" dirty="0">
                  <a:latin typeface="Century Gothic" panose="020B0502020202020204" pitchFamily="34" charset="0"/>
                </a:rPr>
                <a:t>1,473 PUREPLAY</a:t>
              </a:r>
            </a:p>
          </p:txBody>
        </p:sp>
        <p:cxnSp>
          <p:nvCxnSpPr>
            <p:cNvPr id="151" name="Straight Arrow Connector 15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152" name="Straight Connector 151"/>
          <p:cNvCxnSpPr/>
          <p:nvPr/>
        </p:nvCxnSpPr>
        <p:spPr>
          <a:xfrm>
            <a:off x="9291188" y="4590434"/>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53" name="Rectangle 152"/>
          <p:cNvSpPr/>
          <p:nvPr/>
        </p:nvSpPr>
        <p:spPr bwMode="auto">
          <a:xfrm>
            <a:off x="9297216" y="3268575"/>
            <a:ext cx="457200" cy="1318549"/>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154" name="Group 153"/>
          <p:cNvGrpSpPr/>
          <p:nvPr/>
        </p:nvGrpSpPr>
        <p:grpSpPr>
          <a:xfrm>
            <a:off x="9871076" y="4299251"/>
            <a:ext cx="1704048" cy="292388"/>
            <a:chOff x="7080250" y="4250250"/>
            <a:chExt cx="1704048" cy="292388"/>
          </a:xfrm>
        </p:grpSpPr>
        <p:sp>
          <p:nvSpPr>
            <p:cNvPr id="155" name="Rectangle 154"/>
            <p:cNvSpPr/>
            <p:nvPr/>
          </p:nvSpPr>
          <p:spPr>
            <a:xfrm>
              <a:off x="7275551" y="4250250"/>
              <a:ext cx="1508747" cy="292388"/>
            </a:xfrm>
            <a:prstGeom prst="rect">
              <a:avLst/>
            </a:prstGeom>
          </p:spPr>
          <p:txBody>
            <a:bodyPr wrap="none">
              <a:spAutoFit/>
            </a:bodyPr>
            <a:lstStyle/>
            <a:p>
              <a:pPr algn="ctr"/>
              <a:r>
                <a:rPr lang="en-US" sz="1300" dirty="0">
                  <a:latin typeface="Century Gothic" panose="020B0502020202020204" pitchFamily="34" charset="0"/>
                </a:rPr>
                <a:t>301 INTERACTIVE</a:t>
              </a:r>
            </a:p>
          </p:txBody>
        </p:sp>
        <p:cxnSp>
          <p:nvCxnSpPr>
            <p:cNvPr id="156" name="Straight Arrow Connector 155"/>
            <p:cNvCxnSpPr/>
            <p:nvPr/>
          </p:nvCxnSpPr>
          <p:spPr bwMode="auto">
            <a:xfrm flipH="1">
              <a:off x="7080250" y="439644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57" name="Group 156"/>
          <p:cNvGrpSpPr/>
          <p:nvPr/>
        </p:nvGrpSpPr>
        <p:grpSpPr>
          <a:xfrm>
            <a:off x="9292079" y="4299731"/>
            <a:ext cx="459936" cy="283950"/>
            <a:chOff x="10381374" y="3157445"/>
            <a:chExt cx="459936" cy="228600"/>
          </a:xfrm>
        </p:grpSpPr>
        <p:cxnSp>
          <p:nvCxnSpPr>
            <p:cNvPr id="158" name="Straight Connector 157"/>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0" name="Group 159"/>
          <p:cNvGrpSpPr/>
          <p:nvPr/>
        </p:nvGrpSpPr>
        <p:grpSpPr>
          <a:xfrm>
            <a:off x="9873990" y="3894916"/>
            <a:ext cx="1080339" cy="292388"/>
            <a:chOff x="7080250" y="4138490"/>
            <a:chExt cx="1080339" cy="292388"/>
          </a:xfrm>
        </p:grpSpPr>
        <p:sp>
          <p:nvSpPr>
            <p:cNvPr id="161" name="Rectangle 160"/>
            <p:cNvSpPr/>
            <p:nvPr/>
          </p:nvSpPr>
          <p:spPr>
            <a:xfrm>
              <a:off x="7318691" y="4138490"/>
              <a:ext cx="841898" cy="292388"/>
            </a:xfrm>
            <a:prstGeom prst="rect">
              <a:avLst/>
            </a:prstGeom>
          </p:spPr>
          <p:txBody>
            <a:bodyPr wrap="none">
              <a:spAutoFit/>
            </a:bodyPr>
            <a:lstStyle/>
            <a:p>
              <a:pPr algn="ctr"/>
              <a:r>
                <a:rPr lang="en-US" sz="1300" dirty="0">
                  <a:latin typeface="Century Gothic" panose="020B0502020202020204" pitchFamily="34" charset="0"/>
                </a:rPr>
                <a:t>614 TEXT</a:t>
              </a:r>
            </a:p>
          </p:txBody>
        </p:sp>
        <p:cxnSp>
          <p:nvCxnSpPr>
            <p:cNvPr id="162" name="Straight Arrow Connector 161"/>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63" name="Group 162"/>
          <p:cNvGrpSpPr/>
          <p:nvPr/>
        </p:nvGrpSpPr>
        <p:grpSpPr>
          <a:xfrm>
            <a:off x="9298697" y="3756971"/>
            <a:ext cx="459936" cy="542280"/>
            <a:chOff x="10381374" y="3157445"/>
            <a:chExt cx="459936" cy="228600"/>
          </a:xfrm>
        </p:grpSpPr>
        <p:cxnSp>
          <p:nvCxnSpPr>
            <p:cNvPr id="164" name="Straight Connector 163"/>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9294004" y="3430980"/>
            <a:ext cx="459936" cy="329157"/>
            <a:chOff x="10381374" y="3157445"/>
            <a:chExt cx="459936" cy="228600"/>
          </a:xfrm>
        </p:grpSpPr>
        <p:cxnSp>
          <p:nvCxnSpPr>
            <p:cNvPr id="167" name="Straight Connector 166"/>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9859297" y="3457950"/>
            <a:ext cx="1342795" cy="292388"/>
            <a:chOff x="6254750" y="3459947"/>
            <a:chExt cx="1342795" cy="292388"/>
          </a:xfrm>
        </p:grpSpPr>
        <p:sp>
          <p:nvSpPr>
            <p:cNvPr id="170" name="Rectangle 169"/>
            <p:cNvSpPr/>
            <p:nvPr/>
          </p:nvSpPr>
          <p:spPr>
            <a:xfrm>
              <a:off x="6484740" y="3459947"/>
              <a:ext cx="1112805" cy="292388"/>
            </a:xfrm>
            <a:prstGeom prst="rect">
              <a:avLst/>
            </a:prstGeom>
          </p:spPr>
          <p:txBody>
            <a:bodyPr wrap="none">
              <a:spAutoFit/>
            </a:bodyPr>
            <a:lstStyle/>
            <a:p>
              <a:pPr algn="ctr"/>
              <a:r>
                <a:rPr lang="en-US" sz="1300" dirty="0">
                  <a:latin typeface="Century Gothic" panose="020B0502020202020204" pitchFamily="34" charset="0"/>
                </a:rPr>
                <a:t>366 SOCIAL</a:t>
              </a:r>
            </a:p>
          </p:txBody>
        </p:sp>
        <p:cxnSp>
          <p:nvCxnSpPr>
            <p:cNvPr id="171" name="Straight Arrow Connector 170"/>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72" name="Rectangle 171"/>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305317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27"/>
                                        </p:tgtEl>
                                        <p:attrNameLst>
                                          <p:attrName>style.visibility</p:attrName>
                                        </p:attrNameLst>
                                      </p:cBhvr>
                                      <p:to>
                                        <p:strVal val="visible"/>
                                      </p:to>
                                    </p:set>
                                    <p:anim calcmode="lin" valueType="num">
                                      <p:cBhvr additive="base">
                                        <p:cTn id="7" dur="500" fill="hold"/>
                                        <p:tgtEl>
                                          <p:spTgt spid="127"/>
                                        </p:tgtEl>
                                        <p:attrNameLst>
                                          <p:attrName>ppt_x</p:attrName>
                                        </p:attrNameLst>
                                      </p:cBhvr>
                                      <p:tavLst>
                                        <p:tav tm="0">
                                          <p:val>
                                            <p:strVal val="1+#ppt_w/2"/>
                                          </p:val>
                                        </p:tav>
                                        <p:tav tm="100000">
                                          <p:val>
                                            <p:strVal val="#ppt_x"/>
                                          </p:val>
                                        </p:tav>
                                      </p:tavLst>
                                    </p:anim>
                                    <p:anim calcmode="lin" valueType="num">
                                      <p:cBhvr additive="base">
                                        <p:cTn id="8" dur="500" fill="hold"/>
                                        <p:tgtEl>
                                          <p:spTgt spid="1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cxnSp>
        <p:nvCxnSpPr>
          <p:cNvPr id="98" name="Straight Connector 97"/>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44" name="TextBox 143"/>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5" name="TextBox 144"/>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6" name="TextBox 145"/>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7" name="TextBox 146"/>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8" name="TextBox 14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9" name="Straight Connector 14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12" name="Rectangle 211"/>
          <p:cNvSpPr/>
          <p:nvPr/>
        </p:nvSpPr>
        <p:spPr>
          <a:xfrm>
            <a:off x="3004480" y="4045072"/>
            <a:ext cx="410690" cy="253916"/>
          </a:xfrm>
          <a:prstGeom prst="rect">
            <a:avLst/>
          </a:prstGeom>
        </p:spPr>
        <p:txBody>
          <a:bodyPr wrap="none">
            <a:spAutoFit/>
          </a:bodyPr>
          <a:lstStyle/>
          <a:p>
            <a:pPr algn="ctr"/>
            <a:r>
              <a:rPr lang="en-US" sz="1050" dirty="0">
                <a:latin typeface="Century Gothic" panose="020B0502020202020204" pitchFamily="34" charset="0"/>
              </a:rPr>
              <a:t>810</a:t>
            </a:r>
            <a:endParaRPr lang="en-US" sz="1050" dirty="0"/>
          </a:p>
        </p:txBody>
      </p:sp>
      <p:sp>
        <p:nvSpPr>
          <p:cNvPr id="213" name="Rectangle 212"/>
          <p:cNvSpPr/>
          <p:nvPr/>
        </p:nvSpPr>
        <p:spPr>
          <a:xfrm>
            <a:off x="3742726" y="3317247"/>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60</a:t>
            </a:r>
            <a:endParaRPr lang="en-US" sz="1050" dirty="0">
              <a:solidFill>
                <a:srgbClr val="AFAFAF"/>
              </a:solidFill>
            </a:endParaRPr>
          </a:p>
        </p:txBody>
      </p:sp>
      <p:sp>
        <p:nvSpPr>
          <p:cNvPr id="214" name="Rectangle 213"/>
          <p:cNvSpPr/>
          <p:nvPr/>
        </p:nvSpPr>
        <p:spPr>
          <a:xfrm>
            <a:off x="4430232" y="3317247"/>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35</a:t>
            </a:r>
            <a:endParaRPr lang="en-US" sz="1050" dirty="0">
              <a:solidFill>
                <a:srgbClr val="AFAFAF"/>
              </a:solidFill>
            </a:endParaRPr>
          </a:p>
        </p:txBody>
      </p:sp>
      <p:sp>
        <p:nvSpPr>
          <p:cNvPr id="215" name="Rectangle 214"/>
          <p:cNvSpPr/>
          <p:nvPr/>
        </p:nvSpPr>
        <p:spPr>
          <a:xfrm>
            <a:off x="5120458" y="3310364"/>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20</a:t>
            </a:r>
            <a:endParaRPr lang="en-US" sz="1050" dirty="0">
              <a:solidFill>
                <a:srgbClr val="AFAFAF"/>
              </a:solidFill>
            </a:endParaRPr>
          </a:p>
        </p:txBody>
      </p:sp>
      <p:grpSp>
        <p:nvGrpSpPr>
          <p:cNvPr id="216" name="Group 215"/>
          <p:cNvGrpSpPr/>
          <p:nvPr/>
        </p:nvGrpSpPr>
        <p:grpSpPr>
          <a:xfrm>
            <a:off x="2908300" y="1077976"/>
            <a:ext cx="603050" cy="2950464"/>
            <a:chOff x="3810000" y="1547588"/>
            <a:chExt cx="603050" cy="2950464"/>
          </a:xfrm>
        </p:grpSpPr>
        <p:sp>
          <p:nvSpPr>
            <p:cNvPr id="217" name="Rectangle 216"/>
            <p:cNvSpPr/>
            <p:nvPr/>
          </p:nvSpPr>
          <p:spPr bwMode="auto">
            <a:xfrm>
              <a:off x="3882925" y="1913686"/>
              <a:ext cx="457200" cy="258436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8" name="Rectangle 217"/>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19" name="Group 218"/>
          <p:cNvGrpSpPr/>
          <p:nvPr/>
        </p:nvGrpSpPr>
        <p:grpSpPr>
          <a:xfrm>
            <a:off x="3594100" y="2013399"/>
            <a:ext cx="603049" cy="1319982"/>
            <a:chOff x="4495800" y="2483011"/>
            <a:chExt cx="603049" cy="1250789"/>
          </a:xfrm>
        </p:grpSpPr>
        <p:sp>
          <p:nvSpPr>
            <p:cNvPr id="220" name="Rectangle 219"/>
            <p:cNvSpPr/>
            <p:nvPr/>
          </p:nvSpPr>
          <p:spPr>
            <a:xfrm>
              <a:off x="4495800" y="2483011"/>
              <a:ext cx="603049" cy="277061"/>
            </a:xfrm>
            <a:prstGeom prst="rect">
              <a:avLst/>
            </a:prstGeom>
          </p:spPr>
          <p:txBody>
            <a:bodyPr wrap="none">
              <a:spAutoFit/>
            </a:bodyPr>
            <a:lstStyle/>
            <a:p>
              <a:pPr algn="ctr"/>
              <a:r>
                <a:rPr lang="en-US" sz="1300" dirty="0">
                  <a:solidFill>
                    <a:srgbClr val="AFAFAF"/>
                  </a:solidFill>
                  <a:latin typeface="Century Gothic" panose="020B0502020202020204" pitchFamily="34" charset="0"/>
                </a:rPr>
                <a:t>1,031</a:t>
              </a:r>
              <a:endParaRPr lang="en-US" sz="1300" dirty="0">
                <a:solidFill>
                  <a:srgbClr val="AFAFAF"/>
                </a:solidFill>
              </a:endParaRPr>
            </a:p>
          </p:txBody>
        </p:sp>
        <p:sp>
          <p:nvSpPr>
            <p:cNvPr id="221" name="Rectangle 220"/>
            <p:cNvSpPr/>
            <p:nvPr/>
          </p:nvSpPr>
          <p:spPr bwMode="auto">
            <a:xfrm>
              <a:off x="4568725" y="2807982"/>
              <a:ext cx="457200" cy="925818"/>
            </a:xfrm>
            <a:prstGeom prst="rect">
              <a:avLst/>
            </a:prstGeom>
            <a:solidFill>
              <a:srgbClr val="A7E8FF"/>
            </a:solidFill>
            <a:ln w="9525" cap="flat" cmpd="sng" algn="ctr">
              <a:solidFill>
                <a:srgbClr val="A7E8FF"/>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2" name="Group 221"/>
          <p:cNvGrpSpPr/>
          <p:nvPr/>
        </p:nvGrpSpPr>
        <p:grpSpPr>
          <a:xfrm>
            <a:off x="4359294" y="2887995"/>
            <a:ext cx="457200" cy="400478"/>
            <a:chOff x="5260994" y="3357592"/>
            <a:chExt cx="457200" cy="401685"/>
          </a:xfrm>
        </p:grpSpPr>
        <p:sp>
          <p:nvSpPr>
            <p:cNvPr id="223" name="Rectangle 222"/>
            <p:cNvSpPr/>
            <p:nvPr/>
          </p:nvSpPr>
          <p:spPr>
            <a:xfrm>
              <a:off x="5304287" y="335759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71</a:t>
              </a:r>
              <a:endParaRPr lang="en-US" sz="1300" dirty="0">
                <a:solidFill>
                  <a:srgbClr val="AFAFAF"/>
                </a:solidFill>
              </a:endParaRPr>
            </a:p>
          </p:txBody>
        </p:sp>
        <p:sp>
          <p:nvSpPr>
            <p:cNvPr id="224" name="Rectangle 223"/>
            <p:cNvSpPr/>
            <p:nvPr/>
          </p:nvSpPr>
          <p:spPr bwMode="auto">
            <a:xfrm>
              <a:off x="5260994" y="3648899"/>
              <a:ext cx="457200" cy="110378"/>
            </a:xfrm>
            <a:prstGeom prst="rect">
              <a:avLst/>
            </a:prstGeom>
            <a:solidFill>
              <a:srgbClr val="E2CFF1"/>
            </a:solidFill>
            <a:ln w="9525" cap="flat" cmpd="sng" algn="ctr">
              <a:solidFill>
                <a:srgbClr val="E2CFF1"/>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5" name="Group 224"/>
          <p:cNvGrpSpPr/>
          <p:nvPr/>
        </p:nvGrpSpPr>
        <p:grpSpPr>
          <a:xfrm>
            <a:off x="5041900" y="2954020"/>
            <a:ext cx="457200" cy="350808"/>
            <a:chOff x="5943600" y="3423632"/>
            <a:chExt cx="457200" cy="350808"/>
          </a:xfrm>
        </p:grpSpPr>
        <p:sp>
          <p:nvSpPr>
            <p:cNvPr id="226" name="Rectangle 225"/>
            <p:cNvSpPr/>
            <p:nvPr/>
          </p:nvSpPr>
          <p:spPr>
            <a:xfrm>
              <a:off x="5986893" y="342363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22</a:t>
              </a:r>
              <a:endParaRPr lang="en-US" sz="1300" dirty="0">
                <a:solidFill>
                  <a:srgbClr val="AFAFAF"/>
                </a:solidFill>
              </a:endParaRPr>
            </a:p>
          </p:txBody>
        </p:sp>
        <p:sp>
          <p:nvSpPr>
            <p:cNvPr id="227" name="Rectangle 226"/>
            <p:cNvSpPr/>
            <p:nvPr/>
          </p:nvSpPr>
          <p:spPr bwMode="auto">
            <a:xfrm>
              <a:off x="5943600" y="3688680"/>
              <a:ext cx="457200" cy="85760"/>
            </a:xfrm>
            <a:prstGeom prst="rect">
              <a:avLst/>
            </a:prstGeom>
            <a:solidFill>
              <a:srgbClr val="FFE2B7"/>
            </a:solidFill>
            <a:ln w="9525" cap="flat" cmpd="sng" algn="ctr">
              <a:solidFill>
                <a:srgbClr val="FFE2B7"/>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3" name="Group 242"/>
          <p:cNvGrpSpPr/>
          <p:nvPr/>
        </p:nvGrpSpPr>
        <p:grpSpPr>
          <a:xfrm>
            <a:off x="6778525" y="2903220"/>
            <a:ext cx="2317215" cy="1661266"/>
            <a:chOff x="6778525" y="2903220"/>
            <a:chExt cx="2317215" cy="1661266"/>
          </a:xfrm>
        </p:grpSpPr>
        <p:sp>
          <p:nvSpPr>
            <p:cNvPr id="276" name="Rectangle 275"/>
            <p:cNvSpPr/>
            <p:nvPr/>
          </p:nvSpPr>
          <p:spPr bwMode="auto">
            <a:xfrm>
              <a:off x="6778525" y="3264188"/>
              <a:ext cx="457200" cy="130029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75" name="Rectangle 274"/>
            <p:cNvSpPr/>
            <p:nvPr/>
          </p:nvSpPr>
          <p:spPr bwMode="auto">
            <a:xfrm>
              <a:off x="7400825" y="3264188"/>
              <a:ext cx="457200" cy="69192"/>
            </a:xfrm>
            <a:prstGeom prst="rect">
              <a:avLst/>
            </a:prstGeom>
            <a:solidFill>
              <a:srgbClr val="A7E8FF"/>
            </a:solidFill>
            <a:ln w="9525" cap="flat" cmpd="sng" algn="ctr">
              <a:solidFill>
                <a:srgbClr val="A7E8FF"/>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246" name="Group 245"/>
            <p:cNvGrpSpPr/>
            <p:nvPr/>
          </p:nvGrpSpPr>
          <p:grpSpPr>
            <a:xfrm>
              <a:off x="8042294" y="2903220"/>
              <a:ext cx="457200" cy="401608"/>
              <a:chOff x="5260994" y="3372832"/>
              <a:chExt cx="457200" cy="401608"/>
            </a:xfrm>
          </p:grpSpPr>
          <p:sp>
            <p:nvSpPr>
              <p:cNvPr id="272" name="Rectangle 271"/>
              <p:cNvSpPr/>
              <p:nvPr/>
            </p:nvSpPr>
            <p:spPr>
              <a:xfrm>
                <a:off x="5304287" y="337283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47</a:t>
                </a:r>
                <a:endParaRPr lang="en-US" sz="1300" dirty="0">
                  <a:solidFill>
                    <a:srgbClr val="AFAFAF"/>
                  </a:solidFill>
                </a:endParaRPr>
              </a:p>
            </p:txBody>
          </p:sp>
          <p:sp>
            <p:nvSpPr>
              <p:cNvPr id="273" name="Rectangle 272"/>
              <p:cNvSpPr/>
              <p:nvPr/>
            </p:nvSpPr>
            <p:spPr bwMode="auto">
              <a:xfrm>
                <a:off x="5260994" y="3665220"/>
                <a:ext cx="457200" cy="109220"/>
              </a:xfrm>
              <a:prstGeom prst="rect">
                <a:avLst/>
              </a:prstGeom>
              <a:solidFill>
                <a:srgbClr val="E2CFF1"/>
              </a:solidFill>
              <a:ln w="9525" cap="flat" cmpd="sng" algn="ctr">
                <a:solidFill>
                  <a:srgbClr val="E2CFF1"/>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7" name="Group 246"/>
            <p:cNvGrpSpPr/>
            <p:nvPr/>
          </p:nvGrpSpPr>
          <p:grpSpPr>
            <a:xfrm>
              <a:off x="8638540" y="2926080"/>
              <a:ext cx="457200" cy="378748"/>
              <a:chOff x="5943600" y="3395692"/>
              <a:chExt cx="457200" cy="378748"/>
            </a:xfrm>
          </p:grpSpPr>
          <p:sp>
            <p:nvSpPr>
              <p:cNvPr id="254" name="Rectangle 253"/>
              <p:cNvSpPr/>
              <p:nvPr/>
            </p:nvSpPr>
            <p:spPr>
              <a:xfrm>
                <a:off x="5986893" y="339569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20</a:t>
                </a:r>
                <a:endParaRPr lang="en-US" sz="1300" dirty="0">
                  <a:solidFill>
                    <a:srgbClr val="AFAFAF"/>
                  </a:solidFill>
                </a:endParaRPr>
              </a:p>
            </p:txBody>
          </p:sp>
          <p:sp>
            <p:nvSpPr>
              <p:cNvPr id="271" name="Rectangle 270"/>
              <p:cNvSpPr/>
              <p:nvPr/>
            </p:nvSpPr>
            <p:spPr bwMode="auto">
              <a:xfrm>
                <a:off x="5943600" y="3688080"/>
                <a:ext cx="457200" cy="86360"/>
              </a:xfrm>
              <a:prstGeom prst="rect">
                <a:avLst/>
              </a:prstGeom>
              <a:solidFill>
                <a:srgbClr val="FFE2B7"/>
              </a:solidFill>
              <a:ln w="9525" cap="flat" cmpd="sng" algn="ctr">
                <a:solidFill>
                  <a:srgbClr val="FFE2B7"/>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sp>
        <p:nvSpPr>
          <p:cNvPr id="288" name="Rectangle 287"/>
          <p:cNvSpPr/>
          <p:nvPr/>
        </p:nvSpPr>
        <p:spPr>
          <a:xfrm>
            <a:off x="6743305" y="4594624"/>
            <a:ext cx="522900" cy="253916"/>
          </a:xfrm>
          <a:prstGeom prst="rect">
            <a:avLst/>
          </a:prstGeom>
        </p:spPr>
        <p:txBody>
          <a:bodyPr wrap="none">
            <a:spAutoFit/>
          </a:bodyPr>
          <a:lstStyle/>
          <a:p>
            <a:pPr algn="ctr"/>
            <a:r>
              <a:rPr lang="en-US" sz="1050" dirty="0">
                <a:latin typeface="Century Gothic" panose="020B0502020202020204" pitchFamily="34" charset="0"/>
              </a:rPr>
              <a:t>1,429</a:t>
            </a:r>
            <a:endParaRPr lang="en-US" sz="1050" dirty="0"/>
          </a:p>
        </p:txBody>
      </p:sp>
      <p:sp>
        <p:nvSpPr>
          <p:cNvPr id="289" name="Rectangle 288"/>
          <p:cNvSpPr/>
          <p:nvPr/>
        </p:nvSpPr>
        <p:spPr>
          <a:xfrm>
            <a:off x="7457656" y="3381480"/>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60</a:t>
            </a:r>
            <a:endParaRPr lang="en-US" sz="1050" dirty="0">
              <a:solidFill>
                <a:srgbClr val="AFAFAF"/>
              </a:solidFill>
            </a:endParaRPr>
          </a:p>
        </p:txBody>
      </p:sp>
      <p:sp>
        <p:nvSpPr>
          <p:cNvPr id="290" name="Rectangle 289"/>
          <p:cNvSpPr/>
          <p:nvPr/>
        </p:nvSpPr>
        <p:spPr>
          <a:xfrm>
            <a:off x="8097539" y="3381480"/>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45</a:t>
            </a:r>
            <a:endParaRPr lang="en-US" sz="1050" dirty="0">
              <a:solidFill>
                <a:srgbClr val="AFAFAF"/>
              </a:solidFill>
            </a:endParaRPr>
          </a:p>
        </p:txBody>
      </p:sp>
      <p:sp>
        <p:nvSpPr>
          <p:cNvPr id="291" name="Rectangle 290"/>
          <p:cNvSpPr/>
          <p:nvPr/>
        </p:nvSpPr>
        <p:spPr>
          <a:xfrm>
            <a:off x="8740137" y="3381480"/>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21</a:t>
            </a:r>
            <a:endParaRPr lang="en-US" sz="1050" dirty="0">
              <a:solidFill>
                <a:srgbClr val="AFAFAF"/>
              </a:solidFill>
            </a:endParaRPr>
          </a:p>
        </p:txBody>
      </p:sp>
      <p:grpSp>
        <p:nvGrpSpPr>
          <p:cNvPr id="177" name="Group 176"/>
          <p:cNvGrpSpPr/>
          <p:nvPr/>
        </p:nvGrpSpPr>
        <p:grpSpPr>
          <a:xfrm>
            <a:off x="2857810" y="4901001"/>
            <a:ext cx="704039" cy="338554"/>
            <a:chOff x="2857810" y="5029200"/>
            <a:chExt cx="704039" cy="338554"/>
          </a:xfrm>
        </p:grpSpPr>
        <p:sp>
          <p:nvSpPr>
            <p:cNvPr id="178" name="Rectangle 177"/>
            <p:cNvSpPr/>
            <p:nvPr/>
          </p:nvSpPr>
          <p:spPr>
            <a:xfrm>
              <a:off x="2857810" y="5029200"/>
              <a:ext cx="704039" cy="338554"/>
            </a:xfrm>
            <a:prstGeom prst="rect">
              <a:avLst/>
            </a:prstGeom>
          </p:spPr>
          <p:txBody>
            <a:bodyPr wrap="none">
              <a:spAutoFit/>
            </a:bodyPr>
            <a:lstStyle/>
            <a:p>
              <a:pPr algn="ctr"/>
              <a:r>
                <a:rPr lang="en-US" sz="1600" b="1" dirty="0">
                  <a:latin typeface="Century Gothic" panose="020B0502020202020204" pitchFamily="34" charset="0"/>
                </a:rPr>
                <a:t>2,850</a:t>
              </a:r>
              <a:endParaRPr lang="en-US" sz="1600" b="1" dirty="0"/>
            </a:p>
          </p:txBody>
        </p:sp>
        <p:cxnSp>
          <p:nvCxnSpPr>
            <p:cNvPr id="179" name="Straight Connector 178"/>
            <p:cNvCxnSpPr/>
            <p:nvPr/>
          </p:nvCxnSpPr>
          <p:spPr bwMode="auto">
            <a:xfrm>
              <a:off x="2895600" y="5029200"/>
              <a:ext cx="609600" cy="0"/>
            </a:xfrm>
            <a:prstGeom prst="line">
              <a:avLst/>
            </a:prstGeom>
            <a:solidFill>
              <a:schemeClr val="accent1"/>
            </a:solidFill>
            <a:ln w="3175" cap="flat" cmpd="sng" algn="ctr">
              <a:solidFill>
                <a:schemeClr val="tx1"/>
              </a:solidFill>
              <a:prstDash val="solid"/>
              <a:round/>
              <a:headEnd type="none" w="med" len="med"/>
              <a:tailEnd type="none" w="med" len="med"/>
            </a:ln>
            <a:effectLst/>
          </p:spPr>
        </p:cxnSp>
      </p:grpSp>
      <p:sp>
        <p:nvSpPr>
          <p:cNvPr id="186" name="TextBox 185"/>
          <p:cNvSpPr txBox="1"/>
          <p:nvPr/>
        </p:nvSpPr>
        <p:spPr>
          <a:xfrm>
            <a:off x="3968916" y="5428233"/>
            <a:ext cx="4155983"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Young or Old.</a:t>
            </a:r>
          </a:p>
          <a:p>
            <a:r>
              <a:rPr lang="en-US" sz="1600" dirty="0">
                <a:solidFill>
                  <a:srgbClr val="C00000"/>
                </a:solidFill>
                <a:latin typeface="Century Gothic" panose="020B0502020202020204" pitchFamily="34" charset="0"/>
                <a:cs typeface="Courier New" pitchFamily="49" charset="0"/>
              </a:rPr>
              <a:t>Similar levels of TV/Video consumption.</a:t>
            </a:r>
          </a:p>
        </p:txBody>
      </p:sp>
      <p:sp>
        <p:nvSpPr>
          <p:cNvPr id="95"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96"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sp>
        <p:nvSpPr>
          <p:cNvPr id="53" name="Rectangle 52"/>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3712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77"/>
                                        </p:tgtEl>
                                        <p:attrNameLst>
                                          <p:attrName>style.visibility</p:attrName>
                                        </p:attrNameLst>
                                      </p:cBhvr>
                                      <p:to>
                                        <p:strVal val="visible"/>
                                      </p:to>
                                    </p:set>
                                    <p:animEffect transition="in" filter="wipe(up)">
                                      <p:cBhvr>
                                        <p:cTn id="7" dur="1000"/>
                                        <p:tgtEl>
                                          <p:spTgt spid="177"/>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86"/>
                                        </p:tgtEl>
                                        <p:attrNameLst>
                                          <p:attrName>style.visibility</p:attrName>
                                        </p:attrNameLst>
                                      </p:cBhvr>
                                      <p:to>
                                        <p:strVal val="visible"/>
                                      </p:to>
                                    </p:set>
                                    <p:animEffect transition="in" filter="fade">
                                      <p:cBhvr>
                                        <p:cTn id="11" dur="1000"/>
                                        <p:tgtEl>
                                          <p:spTgt spid="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cxnSp>
        <p:nvCxnSpPr>
          <p:cNvPr id="98" name="Straight Connector 97"/>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44" name="TextBox 143"/>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5" name="TextBox 144"/>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6" name="TextBox 145"/>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7" name="TextBox 146"/>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8" name="TextBox 14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9" name="Straight Connector 14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12" name="Rectangle 211"/>
          <p:cNvSpPr/>
          <p:nvPr/>
        </p:nvSpPr>
        <p:spPr>
          <a:xfrm>
            <a:off x="3004480" y="4045072"/>
            <a:ext cx="410690" cy="253916"/>
          </a:xfrm>
          <a:prstGeom prst="rect">
            <a:avLst/>
          </a:prstGeom>
        </p:spPr>
        <p:txBody>
          <a:bodyPr wrap="none">
            <a:spAutoFit/>
          </a:bodyPr>
          <a:lstStyle/>
          <a:p>
            <a:pPr algn="ctr"/>
            <a:r>
              <a:rPr lang="en-US" sz="1050" dirty="0">
                <a:latin typeface="Century Gothic" panose="020B0502020202020204" pitchFamily="34" charset="0"/>
              </a:rPr>
              <a:t>810</a:t>
            </a:r>
            <a:endParaRPr lang="en-US" sz="1050" dirty="0"/>
          </a:p>
        </p:txBody>
      </p:sp>
      <p:sp>
        <p:nvSpPr>
          <p:cNvPr id="213" name="Rectangle 212"/>
          <p:cNvSpPr/>
          <p:nvPr/>
        </p:nvSpPr>
        <p:spPr>
          <a:xfrm>
            <a:off x="3742726" y="3317247"/>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60</a:t>
            </a:r>
            <a:endParaRPr lang="en-US" sz="1050" dirty="0">
              <a:solidFill>
                <a:srgbClr val="AFAFAF"/>
              </a:solidFill>
            </a:endParaRPr>
          </a:p>
        </p:txBody>
      </p:sp>
      <p:sp>
        <p:nvSpPr>
          <p:cNvPr id="214" name="Rectangle 213"/>
          <p:cNvSpPr/>
          <p:nvPr/>
        </p:nvSpPr>
        <p:spPr>
          <a:xfrm>
            <a:off x="4430232" y="3317247"/>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35</a:t>
            </a:r>
            <a:endParaRPr lang="en-US" sz="1050" dirty="0">
              <a:solidFill>
                <a:srgbClr val="AFAFAF"/>
              </a:solidFill>
            </a:endParaRPr>
          </a:p>
        </p:txBody>
      </p:sp>
      <p:sp>
        <p:nvSpPr>
          <p:cNvPr id="215" name="Rectangle 214"/>
          <p:cNvSpPr/>
          <p:nvPr/>
        </p:nvSpPr>
        <p:spPr>
          <a:xfrm>
            <a:off x="5120458" y="3310364"/>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20</a:t>
            </a:r>
            <a:endParaRPr lang="en-US" sz="1050" dirty="0">
              <a:solidFill>
                <a:srgbClr val="AFAFAF"/>
              </a:solidFill>
            </a:endParaRPr>
          </a:p>
        </p:txBody>
      </p:sp>
      <p:grpSp>
        <p:nvGrpSpPr>
          <p:cNvPr id="216" name="Group 215"/>
          <p:cNvGrpSpPr/>
          <p:nvPr/>
        </p:nvGrpSpPr>
        <p:grpSpPr>
          <a:xfrm>
            <a:off x="2908300" y="1077976"/>
            <a:ext cx="603050" cy="2950464"/>
            <a:chOff x="3810000" y="1547588"/>
            <a:chExt cx="603050" cy="2950464"/>
          </a:xfrm>
        </p:grpSpPr>
        <p:sp>
          <p:nvSpPr>
            <p:cNvPr id="217" name="Rectangle 216"/>
            <p:cNvSpPr/>
            <p:nvPr/>
          </p:nvSpPr>
          <p:spPr bwMode="auto">
            <a:xfrm>
              <a:off x="3882925" y="1913686"/>
              <a:ext cx="457200" cy="258436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8" name="Rectangle 217"/>
            <p:cNvSpPr/>
            <p:nvPr/>
          </p:nvSpPr>
          <p:spPr>
            <a:xfrm>
              <a:off x="3810000" y="1547588"/>
              <a:ext cx="603050" cy="292388"/>
            </a:xfrm>
            <a:prstGeom prst="rect">
              <a:avLst/>
            </a:prstGeom>
          </p:spPr>
          <p:txBody>
            <a:bodyPr wrap="none">
              <a:spAutoFit/>
            </a:bodyPr>
            <a:lstStyle/>
            <a:p>
              <a:pPr algn="ctr"/>
              <a:r>
                <a:rPr lang="en-US" sz="1300" dirty="0">
                  <a:latin typeface="Century Gothic" panose="020B0502020202020204" pitchFamily="34" charset="0"/>
                </a:rPr>
                <a:t>2,040</a:t>
              </a:r>
              <a:endParaRPr lang="en-US" sz="1300" dirty="0"/>
            </a:p>
          </p:txBody>
        </p:sp>
      </p:grpSp>
      <p:grpSp>
        <p:nvGrpSpPr>
          <p:cNvPr id="219" name="Group 218"/>
          <p:cNvGrpSpPr/>
          <p:nvPr/>
        </p:nvGrpSpPr>
        <p:grpSpPr>
          <a:xfrm>
            <a:off x="3594100" y="2013399"/>
            <a:ext cx="603049" cy="1319982"/>
            <a:chOff x="4495800" y="2483011"/>
            <a:chExt cx="603049" cy="1250789"/>
          </a:xfrm>
        </p:grpSpPr>
        <p:sp>
          <p:nvSpPr>
            <p:cNvPr id="220" name="Rectangle 219"/>
            <p:cNvSpPr/>
            <p:nvPr/>
          </p:nvSpPr>
          <p:spPr>
            <a:xfrm>
              <a:off x="4495800" y="2483011"/>
              <a:ext cx="603049" cy="277061"/>
            </a:xfrm>
            <a:prstGeom prst="rect">
              <a:avLst/>
            </a:prstGeom>
          </p:spPr>
          <p:txBody>
            <a:bodyPr wrap="none">
              <a:spAutoFit/>
            </a:bodyPr>
            <a:lstStyle/>
            <a:p>
              <a:pPr algn="ctr"/>
              <a:r>
                <a:rPr lang="en-US" sz="1300" dirty="0">
                  <a:solidFill>
                    <a:srgbClr val="AFAFAF"/>
                  </a:solidFill>
                  <a:latin typeface="Century Gothic" panose="020B0502020202020204" pitchFamily="34" charset="0"/>
                </a:rPr>
                <a:t>1,031</a:t>
              </a:r>
              <a:endParaRPr lang="en-US" sz="1300" dirty="0">
                <a:solidFill>
                  <a:srgbClr val="AFAFAF"/>
                </a:solidFill>
              </a:endParaRPr>
            </a:p>
          </p:txBody>
        </p:sp>
        <p:sp>
          <p:nvSpPr>
            <p:cNvPr id="221" name="Rectangle 220"/>
            <p:cNvSpPr/>
            <p:nvPr/>
          </p:nvSpPr>
          <p:spPr bwMode="auto">
            <a:xfrm>
              <a:off x="4568725" y="2807982"/>
              <a:ext cx="457200" cy="925818"/>
            </a:xfrm>
            <a:prstGeom prst="rect">
              <a:avLst/>
            </a:prstGeom>
            <a:solidFill>
              <a:srgbClr val="A7E8FF"/>
            </a:solidFill>
            <a:ln w="9525" cap="flat" cmpd="sng" algn="ctr">
              <a:solidFill>
                <a:srgbClr val="A7E8FF"/>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2" name="Group 221"/>
          <p:cNvGrpSpPr/>
          <p:nvPr/>
        </p:nvGrpSpPr>
        <p:grpSpPr>
          <a:xfrm>
            <a:off x="4359294" y="2887995"/>
            <a:ext cx="457200" cy="400478"/>
            <a:chOff x="5260994" y="3357592"/>
            <a:chExt cx="457200" cy="401685"/>
          </a:xfrm>
        </p:grpSpPr>
        <p:sp>
          <p:nvSpPr>
            <p:cNvPr id="223" name="Rectangle 222"/>
            <p:cNvSpPr/>
            <p:nvPr/>
          </p:nvSpPr>
          <p:spPr>
            <a:xfrm>
              <a:off x="5304287" y="335759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71</a:t>
              </a:r>
              <a:endParaRPr lang="en-US" sz="1300" dirty="0">
                <a:solidFill>
                  <a:srgbClr val="AFAFAF"/>
                </a:solidFill>
              </a:endParaRPr>
            </a:p>
          </p:txBody>
        </p:sp>
        <p:sp>
          <p:nvSpPr>
            <p:cNvPr id="224" name="Rectangle 223"/>
            <p:cNvSpPr/>
            <p:nvPr/>
          </p:nvSpPr>
          <p:spPr bwMode="auto">
            <a:xfrm>
              <a:off x="5260994" y="3648899"/>
              <a:ext cx="457200" cy="110378"/>
            </a:xfrm>
            <a:prstGeom prst="rect">
              <a:avLst/>
            </a:prstGeom>
            <a:solidFill>
              <a:srgbClr val="E2CFF1"/>
            </a:solidFill>
            <a:ln w="9525" cap="flat" cmpd="sng" algn="ctr">
              <a:solidFill>
                <a:srgbClr val="E2CFF1"/>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25" name="Group 224"/>
          <p:cNvGrpSpPr/>
          <p:nvPr/>
        </p:nvGrpSpPr>
        <p:grpSpPr>
          <a:xfrm>
            <a:off x="5041900" y="2954020"/>
            <a:ext cx="457200" cy="350808"/>
            <a:chOff x="5943600" y="3423632"/>
            <a:chExt cx="457200" cy="350808"/>
          </a:xfrm>
        </p:grpSpPr>
        <p:sp>
          <p:nvSpPr>
            <p:cNvPr id="226" name="Rectangle 225"/>
            <p:cNvSpPr/>
            <p:nvPr/>
          </p:nvSpPr>
          <p:spPr>
            <a:xfrm>
              <a:off x="5986893" y="342363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22</a:t>
              </a:r>
              <a:endParaRPr lang="en-US" sz="1300" dirty="0">
                <a:solidFill>
                  <a:srgbClr val="AFAFAF"/>
                </a:solidFill>
              </a:endParaRPr>
            </a:p>
          </p:txBody>
        </p:sp>
        <p:sp>
          <p:nvSpPr>
            <p:cNvPr id="227" name="Rectangle 226"/>
            <p:cNvSpPr/>
            <p:nvPr/>
          </p:nvSpPr>
          <p:spPr bwMode="auto">
            <a:xfrm>
              <a:off x="5943600" y="3688680"/>
              <a:ext cx="457200" cy="85760"/>
            </a:xfrm>
            <a:prstGeom prst="rect">
              <a:avLst/>
            </a:prstGeom>
            <a:solidFill>
              <a:srgbClr val="FFE2B7"/>
            </a:solidFill>
            <a:ln w="9525" cap="flat" cmpd="sng" algn="ctr">
              <a:solidFill>
                <a:srgbClr val="FFE2B7"/>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73" name="Rectangle 172"/>
          <p:cNvSpPr/>
          <p:nvPr/>
        </p:nvSpPr>
        <p:spPr>
          <a:xfrm>
            <a:off x="4170793" y="4130317"/>
            <a:ext cx="463588" cy="292388"/>
          </a:xfrm>
          <a:prstGeom prst="rect">
            <a:avLst/>
          </a:prstGeom>
        </p:spPr>
        <p:txBody>
          <a:bodyPr wrap="square">
            <a:spAutoFit/>
          </a:bodyPr>
          <a:lstStyle/>
          <a:p>
            <a:pPr algn="ctr"/>
            <a:r>
              <a:rPr lang="en-US" sz="1300" dirty="0">
                <a:solidFill>
                  <a:schemeClr val="bg1">
                    <a:lumMod val="65000"/>
                  </a:schemeClr>
                </a:solidFill>
                <a:latin typeface="Century Gothic" panose="020B0502020202020204" pitchFamily="34" charset="0"/>
              </a:rPr>
              <a:t>184</a:t>
            </a:r>
            <a:endParaRPr lang="en-US" sz="1300" dirty="0">
              <a:solidFill>
                <a:schemeClr val="bg1">
                  <a:lumMod val="65000"/>
                </a:schemeClr>
              </a:solidFill>
            </a:endParaRPr>
          </a:p>
        </p:txBody>
      </p:sp>
      <p:grpSp>
        <p:nvGrpSpPr>
          <p:cNvPr id="177" name="Group 176"/>
          <p:cNvGrpSpPr/>
          <p:nvPr/>
        </p:nvGrpSpPr>
        <p:grpSpPr>
          <a:xfrm>
            <a:off x="2857810" y="4901002"/>
            <a:ext cx="704039" cy="338554"/>
            <a:chOff x="2857810" y="5029200"/>
            <a:chExt cx="704039" cy="338554"/>
          </a:xfrm>
        </p:grpSpPr>
        <p:sp>
          <p:nvSpPr>
            <p:cNvPr id="178" name="Rectangle 177"/>
            <p:cNvSpPr/>
            <p:nvPr/>
          </p:nvSpPr>
          <p:spPr>
            <a:xfrm>
              <a:off x="2857810" y="5029200"/>
              <a:ext cx="704039" cy="338554"/>
            </a:xfrm>
            <a:prstGeom prst="rect">
              <a:avLst/>
            </a:prstGeom>
          </p:spPr>
          <p:txBody>
            <a:bodyPr wrap="none">
              <a:spAutoFit/>
            </a:bodyPr>
            <a:lstStyle/>
            <a:p>
              <a:pPr algn="ctr"/>
              <a:r>
                <a:rPr lang="en-US" sz="1600" b="1" dirty="0">
                  <a:latin typeface="Century Gothic" panose="020B0502020202020204" pitchFamily="34" charset="0"/>
                </a:rPr>
                <a:t>2,850</a:t>
              </a:r>
              <a:endParaRPr lang="en-US" sz="1600" b="1" dirty="0"/>
            </a:p>
          </p:txBody>
        </p:sp>
        <p:cxnSp>
          <p:nvCxnSpPr>
            <p:cNvPr id="179" name="Straight Connector 178"/>
            <p:cNvCxnSpPr/>
            <p:nvPr/>
          </p:nvCxnSpPr>
          <p:spPr bwMode="auto">
            <a:xfrm>
              <a:off x="2895600" y="5029200"/>
              <a:ext cx="609600" cy="0"/>
            </a:xfrm>
            <a:prstGeom prst="line">
              <a:avLst/>
            </a:prstGeom>
            <a:solidFill>
              <a:schemeClr val="accent1"/>
            </a:solidFill>
            <a:ln w="3175" cap="flat" cmpd="sng" algn="ctr">
              <a:solidFill>
                <a:schemeClr val="tx1"/>
              </a:solidFill>
              <a:prstDash val="solid"/>
              <a:round/>
              <a:headEnd type="none" w="med" len="med"/>
              <a:tailEnd type="none" w="med" len="med"/>
            </a:ln>
            <a:effectLst/>
          </p:spPr>
        </p:cxnSp>
      </p:grpSp>
      <p:sp>
        <p:nvSpPr>
          <p:cNvPr id="186" name="TextBox 185"/>
          <p:cNvSpPr txBox="1"/>
          <p:nvPr/>
        </p:nvSpPr>
        <p:spPr>
          <a:xfrm>
            <a:off x="3968916" y="5428233"/>
            <a:ext cx="4155983"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Young or Old.</a:t>
            </a:r>
          </a:p>
          <a:p>
            <a:r>
              <a:rPr lang="en-US" sz="1600" dirty="0">
                <a:solidFill>
                  <a:srgbClr val="C00000"/>
                </a:solidFill>
                <a:latin typeface="Century Gothic" panose="020B0502020202020204" pitchFamily="34" charset="0"/>
                <a:cs typeface="Courier New" pitchFamily="49" charset="0"/>
              </a:rPr>
              <a:t>Very different channels of consumption.</a:t>
            </a:r>
          </a:p>
        </p:txBody>
      </p:sp>
      <p:grpSp>
        <p:nvGrpSpPr>
          <p:cNvPr id="94" name="Group 93"/>
          <p:cNvGrpSpPr/>
          <p:nvPr/>
        </p:nvGrpSpPr>
        <p:grpSpPr>
          <a:xfrm>
            <a:off x="2275430" y="3276600"/>
            <a:ext cx="591829" cy="751840"/>
            <a:chOff x="2275430" y="3276600"/>
            <a:chExt cx="591829" cy="793000"/>
          </a:xfrm>
        </p:grpSpPr>
        <p:sp>
          <p:nvSpPr>
            <p:cNvPr id="95" name="Rectangle 94"/>
            <p:cNvSpPr/>
            <p:nvPr/>
          </p:nvSpPr>
          <p:spPr>
            <a:xfrm>
              <a:off x="2275430" y="3518708"/>
              <a:ext cx="591829" cy="338554"/>
            </a:xfrm>
            <a:prstGeom prst="rect">
              <a:avLst/>
            </a:prstGeom>
          </p:spPr>
          <p:txBody>
            <a:bodyPr wrap="none">
              <a:spAutoFit/>
            </a:bodyPr>
            <a:lstStyle/>
            <a:p>
              <a:pPr algn="r"/>
              <a:r>
                <a:rPr lang="en-US" sz="1600" b="1" dirty="0">
                  <a:latin typeface="Century Gothic" panose="020B0502020202020204" pitchFamily="34" charset="0"/>
                </a:rPr>
                <a:t>28%</a:t>
              </a:r>
              <a:endParaRPr lang="en-US" sz="1600" b="1" dirty="0"/>
            </a:p>
          </p:txBody>
        </p:sp>
        <p:cxnSp>
          <p:nvCxnSpPr>
            <p:cNvPr id="96" name="Straight Arrow Connector 95"/>
            <p:cNvCxnSpPr/>
            <p:nvPr/>
          </p:nvCxnSpPr>
          <p:spPr bwMode="auto">
            <a:xfrm>
              <a:off x="2819400" y="3276600"/>
              <a:ext cx="0" cy="793000"/>
            </a:xfrm>
            <a:prstGeom prst="straightConnector1">
              <a:avLst/>
            </a:prstGeom>
            <a:solidFill>
              <a:schemeClr val="accent1"/>
            </a:solidFill>
            <a:ln w="3175" cap="flat" cmpd="sng" algn="ctr">
              <a:solidFill>
                <a:schemeClr val="tx1">
                  <a:lumMod val="75000"/>
                  <a:lumOff val="25000"/>
                </a:schemeClr>
              </a:solidFill>
              <a:prstDash val="solid"/>
              <a:round/>
              <a:headEnd type="triangle" w="med" len="med"/>
              <a:tailEnd type="triangle" w="med" len="med"/>
            </a:ln>
            <a:effectLst/>
          </p:spPr>
        </p:cxnSp>
      </p:grpSp>
      <p:grpSp>
        <p:nvGrpSpPr>
          <p:cNvPr id="97" name="Group 96"/>
          <p:cNvGrpSpPr/>
          <p:nvPr/>
        </p:nvGrpSpPr>
        <p:grpSpPr>
          <a:xfrm>
            <a:off x="6096000" y="3276600"/>
            <a:ext cx="591829" cy="1516306"/>
            <a:chOff x="6096000" y="3276600"/>
            <a:chExt cx="591829" cy="1314893"/>
          </a:xfrm>
        </p:grpSpPr>
        <p:sp>
          <p:nvSpPr>
            <p:cNvPr id="99" name="Rectangle 98"/>
            <p:cNvSpPr/>
            <p:nvPr/>
          </p:nvSpPr>
          <p:spPr>
            <a:xfrm>
              <a:off x="6096000" y="3739402"/>
              <a:ext cx="591829" cy="293583"/>
            </a:xfrm>
            <a:prstGeom prst="rect">
              <a:avLst/>
            </a:prstGeom>
          </p:spPr>
          <p:txBody>
            <a:bodyPr wrap="none">
              <a:spAutoFit/>
            </a:bodyPr>
            <a:lstStyle/>
            <a:p>
              <a:pPr algn="r"/>
              <a:r>
                <a:rPr lang="en-US" sz="1600" b="1" dirty="0">
                  <a:latin typeface="Century Gothic" panose="020B0502020202020204" pitchFamily="34" charset="0"/>
                </a:rPr>
                <a:t>53%</a:t>
              </a:r>
              <a:endParaRPr lang="en-US" sz="1600" b="1" dirty="0"/>
            </a:p>
          </p:txBody>
        </p:sp>
        <p:cxnSp>
          <p:nvCxnSpPr>
            <p:cNvPr id="100" name="Straight Arrow Connector 99"/>
            <p:cNvCxnSpPr/>
            <p:nvPr/>
          </p:nvCxnSpPr>
          <p:spPr bwMode="auto">
            <a:xfrm>
              <a:off x="6638925" y="3276600"/>
              <a:ext cx="0" cy="1314893"/>
            </a:xfrm>
            <a:prstGeom prst="straightConnector1">
              <a:avLst/>
            </a:prstGeom>
            <a:solidFill>
              <a:schemeClr val="accent1"/>
            </a:solidFill>
            <a:ln w="3175" cap="flat" cmpd="sng" algn="ctr">
              <a:solidFill>
                <a:schemeClr val="tx1">
                  <a:lumMod val="75000"/>
                  <a:lumOff val="25000"/>
                </a:schemeClr>
              </a:solidFill>
              <a:prstDash val="solid"/>
              <a:round/>
              <a:headEnd type="triangle" w="med" len="med"/>
              <a:tailEnd type="triangle" w="med" len="med"/>
            </a:ln>
            <a:effectLst/>
          </p:spPr>
        </p:cxnSp>
      </p:grpSp>
      <p:sp>
        <p:nvSpPr>
          <p:cNvPr id="102" name="Rectangle 262"/>
          <p:cNvSpPr>
            <a:spLocks noChangeArrowheads="1"/>
          </p:cNvSpPr>
          <p:nvPr/>
        </p:nvSpPr>
        <p:spPr bwMode="auto">
          <a:xfrm>
            <a:off x="7162799" y="975322"/>
            <a:ext cx="2594427"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18-34</a:t>
            </a:r>
            <a:r>
              <a:rPr lang="en-US" sz="1600" dirty="0">
                <a:solidFill>
                  <a:srgbClr val="FF0000"/>
                </a:solidFill>
                <a:latin typeface="Century Gothic" panose="020B0502020202020204" pitchFamily="34" charset="0"/>
              </a:rPr>
              <a:t>*</a:t>
            </a:r>
          </a:p>
        </p:txBody>
      </p:sp>
      <p:sp>
        <p:nvSpPr>
          <p:cNvPr id="103" name="Rectangle 262"/>
          <p:cNvSpPr>
            <a:spLocks noChangeArrowheads="1"/>
          </p:cNvSpPr>
          <p:nvPr/>
        </p:nvSpPr>
        <p:spPr bwMode="auto">
          <a:xfrm>
            <a:off x="3594100" y="975322"/>
            <a:ext cx="251968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FRENCH ADULTS 18+</a:t>
            </a:r>
          </a:p>
        </p:txBody>
      </p:sp>
      <p:grpSp>
        <p:nvGrpSpPr>
          <p:cNvPr id="61" name="Group 60"/>
          <p:cNvGrpSpPr/>
          <p:nvPr/>
        </p:nvGrpSpPr>
        <p:grpSpPr>
          <a:xfrm>
            <a:off x="6778525" y="2903220"/>
            <a:ext cx="2317215" cy="1661266"/>
            <a:chOff x="6778525" y="2903220"/>
            <a:chExt cx="2317215" cy="1661266"/>
          </a:xfrm>
        </p:grpSpPr>
        <p:sp>
          <p:nvSpPr>
            <p:cNvPr id="72" name="Rectangle 71"/>
            <p:cNvSpPr/>
            <p:nvPr/>
          </p:nvSpPr>
          <p:spPr bwMode="auto">
            <a:xfrm>
              <a:off x="6778525" y="3276600"/>
              <a:ext cx="457200" cy="128788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1" name="Rectangle 70"/>
            <p:cNvSpPr/>
            <p:nvPr/>
          </p:nvSpPr>
          <p:spPr bwMode="auto">
            <a:xfrm>
              <a:off x="7400825" y="3264188"/>
              <a:ext cx="457200" cy="69192"/>
            </a:xfrm>
            <a:prstGeom prst="rect">
              <a:avLst/>
            </a:prstGeom>
            <a:solidFill>
              <a:srgbClr val="A7E8FF"/>
            </a:solidFill>
            <a:ln w="9525" cap="flat" cmpd="sng" algn="ctr">
              <a:solidFill>
                <a:srgbClr val="A7E8FF"/>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64" name="Group 63"/>
            <p:cNvGrpSpPr/>
            <p:nvPr/>
          </p:nvGrpSpPr>
          <p:grpSpPr>
            <a:xfrm>
              <a:off x="8042294" y="2903220"/>
              <a:ext cx="457200" cy="401608"/>
              <a:chOff x="5260994" y="3372832"/>
              <a:chExt cx="457200" cy="401608"/>
            </a:xfrm>
          </p:grpSpPr>
          <p:sp>
            <p:nvSpPr>
              <p:cNvPr id="68" name="Rectangle 67"/>
              <p:cNvSpPr/>
              <p:nvPr/>
            </p:nvSpPr>
            <p:spPr>
              <a:xfrm>
                <a:off x="5304287" y="337283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47</a:t>
                </a:r>
                <a:endParaRPr lang="en-US" sz="1300" dirty="0">
                  <a:solidFill>
                    <a:srgbClr val="AFAFAF"/>
                  </a:solidFill>
                </a:endParaRPr>
              </a:p>
            </p:txBody>
          </p:sp>
          <p:sp>
            <p:nvSpPr>
              <p:cNvPr id="69" name="Rectangle 68"/>
              <p:cNvSpPr/>
              <p:nvPr/>
            </p:nvSpPr>
            <p:spPr bwMode="auto">
              <a:xfrm>
                <a:off x="5260994" y="3665220"/>
                <a:ext cx="457200" cy="109220"/>
              </a:xfrm>
              <a:prstGeom prst="rect">
                <a:avLst/>
              </a:prstGeom>
              <a:solidFill>
                <a:srgbClr val="E2CFF1"/>
              </a:solidFill>
              <a:ln w="9525" cap="flat" cmpd="sng" algn="ctr">
                <a:solidFill>
                  <a:srgbClr val="E2CFF1"/>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65" name="Group 64"/>
            <p:cNvGrpSpPr/>
            <p:nvPr/>
          </p:nvGrpSpPr>
          <p:grpSpPr>
            <a:xfrm>
              <a:off x="8638540" y="2926080"/>
              <a:ext cx="457200" cy="378748"/>
              <a:chOff x="5943600" y="3395692"/>
              <a:chExt cx="457200" cy="378748"/>
            </a:xfrm>
          </p:grpSpPr>
          <p:sp>
            <p:nvSpPr>
              <p:cNvPr id="66" name="Rectangle 65"/>
              <p:cNvSpPr/>
              <p:nvPr/>
            </p:nvSpPr>
            <p:spPr>
              <a:xfrm>
                <a:off x="5986893" y="3395692"/>
                <a:ext cx="370614" cy="292388"/>
              </a:xfrm>
              <a:prstGeom prst="rect">
                <a:avLst/>
              </a:prstGeom>
            </p:spPr>
            <p:txBody>
              <a:bodyPr wrap="none">
                <a:spAutoFit/>
              </a:bodyPr>
              <a:lstStyle/>
              <a:p>
                <a:pPr algn="ctr"/>
                <a:r>
                  <a:rPr lang="en-US" sz="1300" dirty="0">
                    <a:solidFill>
                      <a:srgbClr val="AFAFAF"/>
                    </a:solidFill>
                    <a:latin typeface="Century Gothic" panose="020B0502020202020204" pitchFamily="34" charset="0"/>
                  </a:rPr>
                  <a:t>20</a:t>
                </a:r>
                <a:endParaRPr lang="en-US" sz="1300" dirty="0">
                  <a:solidFill>
                    <a:srgbClr val="AFAFAF"/>
                  </a:solidFill>
                </a:endParaRPr>
              </a:p>
            </p:txBody>
          </p:sp>
          <p:sp>
            <p:nvSpPr>
              <p:cNvPr id="67" name="Rectangle 66"/>
              <p:cNvSpPr/>
              <p:nvPr/>
            </p:nvSpPr>
            <p:spPr bwMode="auto">
              <a:xfrm>
                <a:off x="5943600" y="3688080"/>
                <a:ext cx="457200" cy="86360"/>
              </a:xfrm>
              <a:prstGeom prst="rect">
                <a:avLst/>
              </a:prstGeom>
              <a:solidFill>
                <a:srgbClr val="FFE2B7"/>
              </a:solidFill>
              <a:ln w="9525" cap="flat" cmpd="sng" algn="ctr">
                <a:solidFill>
                  <a:srgbClr val="FFE2B7"/>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sp>
        <p:nvSpPr>
          <p:cNvPr id="74" name="Rectangle 73"/>
          <p:cNvSpPr/>
          <p:nvPr/>
        </p:nvSpPr>
        <p:spPr>
          <a:xfrm>
            <a:off x="6743305" y="4594624"/>
            <a:ext cx="522900" cy="253916"/>
          </a:xfrm>
          <a:prstGeom prst="rect">
            <a:avLst/>
          </a:prstGeom>
        </p:spPr>
        <p:txBody>
          <a:bodyPr wrap="none">
            <a:spAutoFit/>
          </a:bodyPr>
          <a:lstStyle/>
          <a:p>
            <a:pPr algn="ctr"/>
            <a:r>
              <a:rPr lang="en-US" sz="1050" dirty="0">
                <a:latin typeface="Century Gothic" panose="020B0502020202020204" pitchFamily="34" charset="0"/>
              </a:rPr>
              <a:t>1,429</a:t>
            </a:r>
            <a:endParaRPr lang="en-US" sz="1050" dirty="0"/>
          </a:p>
        </p:txBody>
      </p:sp>
      <p:sp>
        <p:nvSpPr>
          <p:cNvPr id="75" name="Rectangle 74"/>
          <p:cNvSpPr/>
          <p:nvPr/>
        </p:nvSpPr>
        <p:spPr>
          <a:xfrm>
            <a:off x="7457656" y="3381480"/>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60</a:t>
            </a:r>
            <a:endParaRPr lang="en-US" sz="1050" dirty="0">
              <a:solidFill>
                <a:srgbClr val="AFAFAF"/>
              </a:solidFill>
            </a:endParaRPr>
          </a:p>
        </p:txBody>
      </p:sp>
      <p:sp>
        <p:nvSpPr>
          <p:cNvPr id="76" name="Rectangle 75"/>
          <p:cNvSpPr/>
          <p:nvPr/>
        </p:nvSpPr>
        <p:spPr>
          <a:xfrm>
            <a:off x="8097539" y="3381480"/>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45</a:t>
            </a:r>
            <a:endParaRPr lang="en-US" sz="1050" dirty="0">
              <a:solidFill>
                <a:srgbClr val="AFAFAF"/>
              </a:solidFill>
            </a:endParaRPr>
          </a:p>
        </p:txBody>
      </p:sp>
      <p:sp>
        <p:nvSpPr>
          <p:cNvPr id="77" name="Rectangle 76"/>
          <p:cNvSpPr/>
          <p:nvPr/>
        </p:nvSpPr>
        <p:spPr>
          <a:xfrm>
            <a:off x="8740137" y="3381480"/>
            <a:ext cx="335349" cy="253916"/>
          </a:xfrm>
          <a:prstGeom prst="rect">
            <a:avLst/>
          </a:prstGeom>
        </p:spPr>
        <p:txBody>
          <a:bodyPr wrap="none">
            <a:spAutoFit/>
          </a:bodyPr>
          <a:lstStyle/>
          <a:p>
            <a:pPr algn="ctr"/>
            <a:r>
              <a:rPr lang="en-US" sz="1050" dirty="0">
                <a:solidFill>
                  <a:srgbClr val="AFAFAF"/>
                </a:solidFill>
                <a:latin typeface="Century Gothic" panose="020B0502020202020204" pitchFamily="34" charset="0"/>
              </a:rPr>
              <a:t>21</a:t>
            </a:r>
            <a:endParaRPr lang="en-US" sz="1050" dirty="0">
              <a:solidFill>
                <a:srgbClr val="AFAFAF"/>
              </a:solidFill>
            </a:endParaRPr>
          </a:p>
        </p:txBody>
      </p:sp>
      <p:sp>
        <p:nvSpPr>
          <p:cNvPr id="60" name="Rectangle 59"/>
          <p:cNvSpPr/>
          <p:nvPr/>
        </p:nvSpPr>
        <p:spPr>
          <a:xfrm>
            <a:off x="6892109" y="6116334"/>
            <a:ext cx="30964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3048033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wipe(up)">
                                      <p:cBhvr>
                                        <p:cTn id="7" dur="1000"/>
                                        <p:tgtEl>
                                          <p:spTgt spid="94"/>
                                        </p:tgtEl>
                                      </p:cBhvr>
                                    </p:animEffect>
                                  </p:childTnLst>
                                </p:cTn>
                              </p:par>
                              <p:par>
                                <p:cTn id="8" presetID="22" presetClass="entr" presetSubtype="1" fill="hold" nodeType="withEffect">
                                  <p:stCondLst>
                                    <p:cond delay="0"/>
                                  </p:stCondLst>
                                  <p:childTnLst>
                                    <p:set>
                                      <p:cBhvr>
                                        <p:cTn id="9" dur="1" fill="hold">
                                          <p:stCondLst>
                                            <p:cond delay="0"/>
                                          </p:stCondLst>
                                        </p:cTn>
                                        <p:tgtEl>
                                          <p:spTgt spid="97"/>
                                        </p:tgtEl>
                                        <p:attrNameLst>
                                          <p:attrName>style.visibility</p:attrName>
                                        </p:attrNameLst>
                                      </p:cBhvr>
                                      <p:to>
                                        <p:strVal val="visible"/>
                                      </p:to>
                                    </p:set>
                                    <p:animEffect transition="in" filter="wipe(up)">
                                      <p:cBhvr>
                                        <p:cTn id="10" dur="1000"/>
                                        <p:tgtEl>
                                          <p:spTgt spid="97"/>
                                        </p:tgtEl>
                                      </p:cBhvr>
                                    </p:animEffect>
                                  </p:childTnLst>
                                </p:cTn>
                              </p:par>
                            </p:childTnLst>
                          </p:cTn>
                        </p:par>
                        <p:par>
                          <p:cTn id="11" fill="hold">
                            <p:stCondLst>
                              <p:cond delay="1000"/>
                            </p:stCondLst>
                            <p:childTnLst>
                              <p:par>
                                <p:cTn id="12" presetID="10" presetClass="entr" presetSubtype="0" fill="hold" grpId="0" nodeType="afterEffect">
                                  <p:stCondLst>
                                    <p:cond delay="0"/>
                                  </p:stCondLst>
                                  <p:childTnLst>
                                    <p:set>
                                      <p:cBhvr>
                                        <p:cTn id="13" dur="1" fill="hold">
                                          <p:stCondLst>
                                            <p:cond delay="0"/>
                                          </p:stCondLst>
                                        </p:cTn>
                                        <p:tgtEl>
                                          <p:spTgt spid="186"/>
                                        </p:tgtEl>
                                        <p:attrNameLst>
                                          <p:attrName>style.visibility</p:attrName>
                                        </p:attrNameLst>
                                      </p:cBhvr>
                                      <p:to>
                                        <p:strVal val="visible"/>
                                      </p:to>
                                    </p:set>
                                    <p:animEffect transition="in" filter="fade">
                                      <p:cBhvr>
                                        <p:cTn id="14" dur="1000"/>
                                        <p:tgtEl>
                                          <p:spTgt spid="1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94492" y="2321073"/>
            <a:ext cx="10270866" cy="1205771"/>
            <a:chOff x="394492" y="2237943"/>
            <a:chExt cx="10270866" cy="1205771"/>
          </a:xfrm>
        </p:grpSpPr>
        <p:grpSp>
          <p:nvGrpSpPr>
            <p:cNvPr id="301" name="Group 300"/>
            <p:cNvGrpSpPr/>
            <p:nvPr/>
          </p:nvGrpSpPr>
          <p:grpSpPr>
            <a:xfrm>
              <a:off x="754987" y="2237943"/>
              <a:ext cx="9910371" cy="1205771"/>
              <a:chOff x="-11669486" y="-1545133"/>
              <a:chExt cx="2993572" cy="4438942"/>
            </a:xfrm>
          </p:grpSpPr>
          <p:cxnSp>
            <p:nvCxnSpPr>
              <p:cNvPr id="321" name="Straight Connector 320"/>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39" name="TextBox 33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40" name="TextBox 33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6865269" y="-210544"/>
            <a:ext cx="3832626" cy="3442400"/>
            <a:chOff x="5863216" y="38625"/>
            <a:chExt cx="4487801" cy="4030869"/>
          </a:xfrm>
        </p:grpSpPr>
        <p:cxnSp>
          <p:nvCxnSpPr>
            <p:cNvPr id="227" name="Straight Connector 226"/>
            <p:cNvCxnSpPr/>
            <p:nvPr/>
          </p:nvCxnSpPr>
          <p:spPr>
            <a:xfrm flipH="1">
              <a:off x="8224496" y="2834004"/>
              <a:ext cx="428061" cy="1012325"/>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8722931" y="2919790"/>
              <a:ext cx="1195655" cy="1149704"/>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rot="287655">
              <a:off x="5863216" y="38625"/>
              <a:ext cx="4487801" cy="2767189"/>
              <a:chOff x="5331196" y="434426"/>
              <a:chExt cx="4487801" cy="2767189"/>
            </a:xfrm>
          </p:grpSpPr>
          <p:grpSp>
            <p:nvGrpSpPr>
              <p:cNvPr id="229" name="Group 228"/>
              <p:cNvGrpSpPr/>
              <p:nvPr/>
            </p:nvGrpSpPr>
            <p:grpSpPr>
              <a:xfrm>
                <a:off x="5331196" y="434426"/>
                <a:ext cx="4487801" cy="2767189"/>
                <a:chOff x="6296627" y="1378368"/>
                <a:chExt cx="2519022" cy="1650539"/>
              </a:xfrm>
            </p:grpSpPr>
            <p:pic>
              <p:nvPicPr>
                <p:cNvPr id="232" name="Picture 231"/>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34" name="Rectangle 233"/>
                <p:cNvSpPr/>
                <p:nvPr/>
              </p:nvSpPr>
              <p:spPr>
                <a:xfrm>
                  <a:off x="6337482"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0" name="TextBox 229"/>
              <p:cNvSpPr txBox="1"/>
              <p:nvPr/>
            </p:nvSpPr>
            <p:spPr>
              <a:xfrm>
                <a:off x="5810548" y="2832283"/>
                <a:ext cx="3529096" cy="369332"/>
              </a:xfrm>
              <a:prstGeom prst="rect">
                <a:avLst/>
              </a:prstGeom>
              <a:noFill/>
            </p:spPr>
            <p:txBody>
              <a:bodyPr wrap="square" rtlCol="0">
                <a:spAutoFit/>
              </a:bodyPr>
              <a:lstStyle/>
              <a:p>
                <a:pPr algn="ctr"/>
                <a:r>
                  <a:rPr lang="en-US" i="1" dirty="0">
                    <a:solidFill>
                      <a:srgbClr val="0070C0"/>
                    </a:solidFill>
                  </a:rPr>
                  <a:t>Encore #3</a:t>
                </a:r>
              </a:p>
            </p:txBody>
          </p:sp>
          <p:pic>
            <p:nvPicPr>
              <p:cNvPr id="231" name="Picture 230"/>
              <p:cNvPicPr>
                <a:picLocks noChangeAspect="1"/>
              </p:cNvPicPr>
              <p:nvPr/>
            </p:nvPicPr>
            <p:blipFill rotWithShape="1">
              <a:blip r:embed="rId3"/>
              <a:srcRect l="2286" t="17085" r="38857" b="32171"/>
              <a:stretch/>
            </p:blipFill>
            <p:spPr>
              <a:xfrm>
                <a:off x="5510919" y="571218"/>
                <a:ext cx="4128355" cy="2224503"/>
              </a:xfrm>
              <a:prstGeom prst="rect">
                <a:avLst/>
              </a:prstGeom>
            </p:spPr>
          </p:pic>
        </p:grp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134" name="Isosceles Triangle 133"/>
          <p:cNvSpPr/>
          <p:nvPr/>
        </p:nvSpPr>
        <p:spPr>
          <a:xfrm>
            <a:off x="8755982"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5" name="TextBox 244"/>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46" name="TextBox 245"/>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47" name="Picture 246"/>
          <p:cNvPicPr>
            <a:picLocks noChangeAspect="1"/>
          </p:cNvPicPr>
          <p:nvPr/>
        </p:nvPicPr>
        <p:blipFill>
          <a:blip r:embed="rId4"/>
          <a:stretch>
            <a:fillRect/>
          </a:stretch>
        </p:blipFill>
        <p:spPr>
          <a:xfrm>
            <a:off x="19250" y="0"/>
            <a:ext cx="1690410" cy="390930"/>
          </a:xfrm>
          <a:prstGeom prst="rect">
            <a:avLst/>
          </a:prstGeom>
        </p:spPr>
      </p:pic>
      <p:sp>
        <p:nvSpPr>
          <p:cNvPr id="22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29" name="Freeform 328"/>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329"/>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330"/>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331"/>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332"/>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33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33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335"/>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336"/>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337"/>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1"/>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TextBox 242"/>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2995707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75E-6 -3.33333E-6 L 0.12123 -3.33333E-6 " pathEditMode="relative" rAng="0" ptsTypes="AA" p14:bounceEnd="46000">
                                          <p:cBhvr>
                                            <p:cTn id="6" dur="1000" fill="hold"/>
                                            <p:tgtEl>
                                              <p:spTgt spid="134"/>
                                            </p:tgtEl>
                                            <p:attrNameLst>
                                              <p:attrName>ppt_x</p:attrName>
                                              <p:attrName>ppt_y</p:attrName>
                                            </p:attrNameLst>
                                          </p:cBhvr>
                                          <p:rCtr x="6055"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1000"/>
                                            <p:tgtEl>
                                              <p:spTgt spid="24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1000"/>
                                      </p:stCondLst>
                                      <p:childTnLst>
                                        <p:set>
                                          <p:cBhvr>
                                            <p:cTn id="16" dur="1" fill="hold">
                                              <p:stCondLst>
                                                <p:cond delay="0"/>
                                              </p:stCondLst>
                                            </p:cTn>
                                            <p:tgtEl>
                                              <p:spTgt spid="22"/>
                                            </p:tgtEl>
                                            <p:attrNameLst>
                                              <p:attrName>style.visibility</p:attrName>
                                            </p:attrNameLst>
                                          </p:cBhvr>
                                          <p:to>
                                            <p:strVal val="visible"/>
                                          </p:to>
                                        </p:set>
                                        <p:animEffect transition="in" filter="wipe(up)">
                                          <p:cBhvr>
                                            <p:cTn id="1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75E-6 -3.33333E-6 L 0.12123 -3.33333E-6 " pathEditMode="relative" rAng="0" ptsTypes="AA">
                                          <p:cBhvr>
                                            <p:cTn id="6" dur="1000" fill="hold"/>
                                            <p:tgtEl>
                                              <p:spTgt spid="134"/>
                                            </p:tgtEl>
                                            <p:attrNameLst>
                                              <p:attrName>ppt_x</p:attrName>
                                              <p:attrName>ppt_y</p:attrName>
                                            </p:attrNameLst>
                                          </p:cBhvr>
                                          <p:rCtr x="6055"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1000"/>
                                            <p:tgtEl>
                                              <p:spTgt spid="24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1000"/>
                                      </p:stCondLst>
                                      <p:childTnLst>
                                        <p:set>
                                          <p:cBhvr>
                                            <p:cTn id="16" dur="1" fill="hold">
                                              <p:stCondLst>
                                                <p:cond delay="0"/>
                                              </p:stCondLst>
                                            </p:cTn>
                                            <p:tgtEl>
                                              <p:spTgt spid="22"/>
                                            </p:tgtEl>
                                            <p:attrNameLst>
                                              <p:attrName>style.visibility</p:attrName>
                                            </p:attrNameLst>
                                          </p:cBhvr>
                                          <p:to>
                                            <p:strVal val="visible"/>
                                          </p:to>
                                        </p:set>
                                        <p:animEffect transition="in" filter="wipe(up)">
                                          <p:cBhvr>
                                            <p:cTn id="1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 grpId="0" animBg="1"/>
        </p:bldLst>
      </p:timing>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382315" y="2130725"/>
            <a:ext cx="11389143"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658603" y="349518"/>
            <a:ext cx="2882520" cy="990015"/>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USAGE INDEX</a:t>
            </a:r>
          </a:p>
          <a:p>
            <a:pPr algn="ctr">
              <a:lnSpc>
                <a:spcPts val="3500"/>
              </a:lnSpc>
            </a:pPr>
            <a:r>
              <a:rPr lang="en-US"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1200" dirty="0">
                <a:solidFill>
                  <a:schemeClr val="tx1">
                    <a:lumMod val="50000"/>
                    <a:lumOff val="50000"/>
                  </a:schemeClr>
                </a:solidFill>
                <a:latin typeface="Century Gothic" panose="020B0502020202020204" pitchFamily="34" charset="0"/>
                <a:cs typeface="Arial" panose="020B0604020202020204" pitchFamily="34" charset="0"/>
              </a:rPr>
              <a:t>vs</a:t>
            </a:r>
            <a:r>
              <a:rPr lang="en-US"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9" name="Group 8"/>
          <p:cNvGrpSpPr/>
          <p:nvPr/>
        </p:nvGrpSpPr>
        <p:grpSpPr>
          <a:xfrm>
            <a:off x="8530546" y="3246818"/>
            <a:ext cx="810228" cy="587541"/>
            <a:chOff x="8530546" y="3246818"/>
            <a:chExt cx="810228" cy="587541"/>
          </a:xfrm>
        </p:grpSpPr>
        <p:sp>
          <p:nvSpPr>
            <p:cNvPr id="89" name="Rectangle 88"/>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TextBox 235"/>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16" name="Group 15"/>
          <p:cNvGrpSpPr/>
          <p:nvPr/>
        </p:nvGrpSpPr>
        <p:grpSpPr>
          <a:xfrm>
            <a:off x="8530546" y="3902118"/>
            <a:ext cx="810228" cy="587541"/>
            <a:chOff x="8530546" y="4529253"/>
            <a:chExt cx="810228" cy="587541"/>
          </a:xfrm>
        </p:grpSpPr>
        <p:sp>
          <p:nvSpPr>
            <p:cNvPr id="176" name="Rectangle 175"/>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TextBox 237"/>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2" name="Group 1"/>
          <p:cNvGrpSpPr/>
          <p:nvPr/>
        </p:nvGrpSpPr>
        <p:grpSpPr>
          <a:xfrm>
            <a:off x="7720318" y="3246818"/>
            <a:ext cx="810228" cy="587541"/>
            <a:chOff x="7720318" y="3246818"/>
            <a:chExt cx="810228" cy="587541"/>
          </a:xfrm>
        </p:grpSpPr>
        <p:sp>
          <p:nvSpPr>
            <p:cNvPr id="86" name="Rectangle 85"/>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6" name="Group 5"/>
          <p:cNvGrpSpPr/>
          <p:nvPr/>
        </p:nvGrpSpPr>
        <p:grpSpPr>
          <a:xfrm>
            <a:off x="7720318" y="3902118"/>
            <a:ext cx="810228" cy="587541"/>
            <a:chOff x="7720318" y="3895410"/>
            <a:chExt cx="810228" cy="587541"/>
          </a:xfrm>
        </p:grpSpPr>
        <p:sp>
          <p:nvSpPr>
            <p:cNvPr id="162" name="Rectangle 161"/>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TextBox 24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grpSp>
        <p:nvGrpSpPr>
          <p:cNvPr id="13" name="Group 12"/>
          <p:cNvGrpSpPr/>
          <p:nvPr/>
        </p:nvGrpSpPr>
        <p:grpSpPr>
          <a:xfrm>
            <a:off x="10961230" y="3246818"/>
            <a:ext cx="810228" cy="587541"/>
            <a:chOff x="10961230" y="3246818"/>
            <a:chExt cx="810228" cy="587541"/>
          </a:xfrm>
        </p:grpSpPr>
        <p:sp>
          <p:nvSpPr>
            <p:cNvPr id="60" name="Rectangle 59"/>
            <p:cNvSpPr/>
            <p:nvPr/>
          </p:nvSpPr>
          <p:spPr>
            <a:xfrm>
              <a:off x="1096123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TextBox 60"/>
            <p:cNvSpPr txBox="1"/>
            <p:nvPr/>
          </p:nvSpPr>
          <p:spPr>
            <a:xfrm>
              <a:off x="11144969" y="3355922"/>
              <a:ext cx="44275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TV</a:t>
              </a:r>
            </a:p>
          </p:txBody>
        </p:sp>
      </p:grpSp>
      <p:grpSp>
        <p:nvGrpSpPr>
          <p:cNvPr id="19" name="Group 18"/>
          <p:cNvGrpSpPr/>
          <p:nvPr/>
        </p:nvGrpSpPr>
        <p:grpSpPr>
          <a:xfrm>
            <a:off x="9340774" y="3246818"/>
            <a:ext cx="810228" cy="587541"/>
            <a:chOff x="9340774" y="3246818"/>
            <a:chExt cx="810228" cy="587541"/>
          </a:xfrm>
        </p:grpSpPr>
        <p:sp>
          <p:nvSpPr>
            <p:cNvPr id="63" name="Rectangle 62"/>
            <p:cNvSpPr/>
            <p:nvPr/>
          </p:nvSpPr>
          <p:spPr>
            <a:xfrm>
              <a:off x="9340774"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9462797" y="3355922"/>
              <a:ext cx="566182"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R</a:t>
              </a:r>
              <a:r>
                <a:rPr lang="en-US" sz="1400" dirty="0">
                  <a:solidFill>
                    <a:srgbClr val="C00000"/>
                  </a:solidFill>
                  <a:latin typeface="Century Gothic" panose="020B0502020202020204" pitchFamily="34" charset="0"/>
                  <a:cs typeface="Arial" panose="020B0604020202020204" pitchFamily="34" charset="0"/>
                </a:rPr>
                <a:t>ad</a:t>
              </a:r>
            </a:p>
          </p:txBody>
        </p:sp>
      </p:grpSp>
      <p:grpSp>
        <p:nvGrpSpPr>
          <p:cNvPr id="24" name="Group 23"/>
          <p:cNvGrpSpPr/>
          <p:nvPr/>
        </p:nvGrpSpPr>
        <p:grpSpPr>
          <a:xfrm>
            <a:off x="7690056" y="4557418"/>
            <a:ext cx="870751" cy="587541"/>
            <a:chOff x="7710173" y="4529253"/>
            <a:chExt cx="870751" cy="587541"/>
          </a:xfrm>
        </p:grpSpPr>
        <p:sp>
          <p:nvSpPr>
            <p:cNvPr id="66" name="Rectangle 65"/>
            <p:cNvSpPr/>
            <p:nvPr/>
          </p:nvSpPr>
          <p:spPr>
            <a:xfrm>
              <a:off x="7740434"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TextBox 66"/>
            <p:cNvSpPr txBox="1"/>
            <p:nvPr/>
          </p:nvSpPr>
          <p:spPr>
            <a:xfrm>
              <a:off x="7710173" y="4638357"/>
              <a:ext cx="870751"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a:t>
              </a:r>
              <a:r>
                <a:rPr lang="en-US" sz="1400" dirty="0" err="1">
                  <a:solidFill>
                    <a:srgbClr val="C00000"/>
                  </a:solidFill>
                  <a:latin typeface="Century Gothic" panose="020B0502020202020204" pitchFamily="34" charset="0"/>
                  <a:cs typeface="Arial" panose="020B0604020202020204" pitchFamily="34" charset="0"/>
                </a:rPr>
                <a:t>ewspr</a:t>
              </a:r>
              <a:endParaRPr lang="en-US" sz="1000" dirty="0">
                <a:solidFill>
                  <a:srgbClr val="C00000"/>
                </a:solidFill>
                <a:latin typeface="Century Gothic" panose="020B0502020202020204" pitchFamily="34" charset="0"/>
                <a:cs typeface="Arial" panose="020B0604020202020204" pitchFamily="34" charset="0"/>
              </a:endParaRPr>
            </a:p>
          </p:txBody>
        </p:sp>
      </p:grpSp>
      <p:grpSp>
        <p:nvGrpSpPr>
          <p:cNvPr id="27" name="Group 26"/>
          <p:cNvGrpSpPr/>
          <p:nvPr/>
        </p:nvGrpSpPr>
        <p:grpSpPr>
          <a:xfrm>
            <a:off x="10151002" y="3246818"/>
            <a:ext cx="810228" cy="587541"/>
            <a:chOff x="10151002" y="3246818"/>
            <a:chExt cx="810228" cy="587541"/>
          </a:xfrm>
        </p:grpSpPr>
        <p:sp>
          <p:nvSpPr>
            <p:cNvPr id="69" name="Rectangle 68"/>
            <p:cNvSpPr/>
            <p:nvPr/>
          </p:nvSpPr>
          <p:spPr>
            <a:xfrm>
              <a:off x="1015100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extBox 69"/>
            <p:cNvSpPr txBox="1"/>
            <p:nvPr/>
          </p:nvSpPr>
          <p:spPr>
            <a:xfrm>
              <a:off x="10237760" y="3355922"/>
              <a:ext cx="6367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M</a:t>
              </a:r>
              <a:r>
                <a:rPr lang="en-US" sz="1400" dirty="0">
                  <a:solidFill>
                    <a:srgbClr val="C00000"/>
                  </a:solidFill>
                  <a:latin typeface="Century Gothic" panose="020B0502020202020204" pitchFamily="34" charset="0"/>
                  <a:cs typeface="Arial" panose="020B0604020202020204" pitchFamily="34" charset="0"/>
                </a:rPr>
                <a:t>ag</a:t>
              </a:r>
            </a:p>
          </p:txBody>
        </p:sp>
      </p:grpSp>
      <p:grpSp>
        <p:nvGrpSpPr>
          <p:cNvPr id="30" name="Group 29"/>
          <p:cNvGrpSpPr/>
          <p:nvPr/>
        </p:nvGrpSpPr>
        <p:grpSpPr>
          <a:xfrm>
            <a:off x="7686849" y="5212717"/>
            <a:ext cx="877163" cy="587541"/>
            <a:chOff x="7686851" y="5173515"/>
            <a:chExt cx="877163" cy="587541"/>
          </a:xfrm>
        </p:grpSpPr>
        <p:sp>
          <p:nvSpPr>
            <p:cNvPr id="72" name="Rectangle 71"/>
            <p:cNvSpPr/>
            <p:nvPr/>
          </p:nvSpPr>
          <p:spPr>
            <a:xfrm>
              <a:off x="7720318" y="5173515"/>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p:cNvSpPr txBox="1"/>
            <p:nvPr/>
          </p:nvSpPr>
          <p:spPr>
            <a:xfrm>
              <a:off x="7686851" y="5282619"/>
              <a:ext cx="87716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a:t>
              </a:r>
            </a:p>
          </p:txBody>
        </p:sp>
      </p:grpSp>
      <p:grpSp>
        <p:nvGrpSpPr>
          <p:cNvPr id="224" name="Group 223"/>
          <p:cNvGrpSpPr/>
          <p:nvPr/>
        </p:nvGrpSpPr>
        <p:grpSpPr>
          <a:xfrm>
            <a:off x="6851776" y="3899031"/>
            <a:ext cx="926856" cy="587541"/>
            <a:chOff x="6851776" y="3816670"/>
            <a:chExt cx="926856" cy="587541"/>
          </a:xfrm>
        </p:grpSpPr>
        <p:sp>
          <p:nvSpPr>
            <p:cNvPr id="75" name="Rectangle 74"/>
            <p:cNvSpPr/>
            <p:nvPr/>
          </p:nvSpPr>
          <p:spPr>
            <a:xfrm>
              <a:off x="6910090" y="3816670"/>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6851776" y="3818053"/>
              <a:ext cx="926856" cy="584775"/>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 </a:t>
              </a:r>
            </a:p>
            <a:p>
              <a:pPr algn="ctr"/>
              <a:r>
                <a:rPr lang="en-US" sz="1400" b="1" dirty="0">
                  <a:solidFill>
                    <a:srgbClr val="C00000"/>
                  </a:solidFill>
                  <a:latin typeface="Century Gothic" panose="020B0502020202020204" pitchFamily="34" charset="0"/>
                  <a:cs typeface="Arial" panose="020B0604020202020204" pitchFamily="34" charset="0"/>
                </a:rPr>
                <a:t>UE</a:t>
              </a:r>
              <a:endParaRPr lang="en-US" b="1" dirty="0">
                <a:solidFill>
                  <a:srgbClr val="C00000"/>
                </a:solidFill>
                <a:latin typeface="Century Gothic" panose="020B0502020202020204" pitchFamily="34" charset="0"/>
                <a:cs typeface="Arial" panose="020B0604020202020204" pitchFamily="34" charset="0"/>
              </a:endParaRPr>
            </a:p>
          </p:txBody>
        </p:sp>
      </p:grpSp>
      <p:grpSp>
        <p:nvGrpSpPr>
          <p:cNvPr id="225" name="Group 224"/>
          <p:cNvGrpSpPr/>
          <p:nvPr/>
        </p:nvGrpSpPr>
        <p:grpSpPr>
          <a:xfrm>
            <a:off x="432118" y="3909292"/>
            <a:ext cx="810228" cy="587541"/>
            <a:chOff x="432118" y="3909292"/>
            <a:chExt cx="810228" cy="587541"/>
          </a:xfrm>
        </p:grpSpPr>
        <p:sp>
          <p:nvSpPr>
            <p:cNvPr id="78" name="Rectangle 77"/>
            <p:cNvSpPr/>
            <p:nvPr/>
          </p:nvSpPr>
          <p:spPr>
            <a:xfrm>
              <a:off x="432118" y="3909292"/>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TextBox 78"/>
            <p:cNvSpPr txBox="1"/>
            <p:nvPr/>
          </p:nvSpPr>
          <p:spPr>
            <a:xfrm>
              <a:off x="480703" y="4018396"/>
              <a:ext cx="713657"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CC</a:t>
              </a:r>
              <a:r>
                <a:rPr lang="en-US" sz="1400" dirty="0" err="1">
                  <a:solidFill>
                    <a:srgbClr val="C00000"/>
                  </a:solidFill>
                  <a:latin typeface="Century Gothic" panose="020B0502020202020204" pitchFamily="34" charset="0"/>
                  <a:cs typeface="Arial" panose="020B0604020202020204" pitchFamily="34" charset="0"/>
                </a:rPr>
                <a:t>ut</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81" name="Group 80"/>
          <p:cNvGrpSpPr/>
          <p:nvPr/>
        </p:nvGrpSpPr>
        <p:grpSpPr>
          <a:xfrm>
            <a:off x="2048722" y="3217423"/>
            <a:ext cx="810228" cy="646331"/>
            <a:chOff x="2048722" y="3217423"/>
            <a:chExt cx="810228" cy="646331"/>
          </a:xfrm>
        </p:grpSpPr>
        <p:sp>
          <p:nvSpPr>
            <p:cNvPr id="83" name="Rectangle 82"/>
            <p:cNvSpPr/>
            <p:nvPr/>
          </p:nvSpPr>
          <p:spPr>
            <a:xfrm>
              <a:off x="204872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TextBox 84"/>
            <p:cNvSpPr txBox="1"/>
            <p:nvPr/>
          </p:nvSpPr>
          <p:spPr>
            <a:xfrm>
              <a:off x="2179620" y="3217423"/>
              <a:ext cx="623889" cy="646331"/>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NF</a:t>
              </a:r>
              <a:r>
                <a:rPr lang="en-US" sz="1400" dirty="0" err="1">
                  <a:solidFill>
                    <a:srgbClr val="C00000"/>
                  </a:solidFill>
                  <a:latin typeface="Century Gothic" panose="020B0502020202020204" pitchFamily="34" charset="0"/>
                  <a:cs typeface="Arial" panose="020B0604020202020204" pitchFamily="34" charset="0"/>
                </a:rPr>
                <a:t>lix</a:t>
              </a:r>
              <a:endParaRPr lang="en-US" sz="1400" dirty="0">
                <a:solidFill>
                  <a:srgbClr val="C00000"/>
                </a:solidFill>
                <a:latin typeface="Century Gothic" panose="020B0502020202020204" pitchFamily="34" charset="0"/>
                <a:cs typeface="Arial" panose="020B0604020202020204" pitchFamily="34" charset="0"/>
              </a:endParaRPr>
            </a:p>
            <a:p>
              <a:pPr algn="ctr"/>
              <a:r>
                <a:rPr lang="en-US" b="1" dirty="0">
                  <a:solidFill>
                    <a:srgbClr val="C00000"/>
                  </a:solidFill>
                  <a:latin typeface="Century Gothic" panose="020B0502020202020204" pitchFamily="34" charset="0"/>
                  <a:cs typeface="Arial" panose="020B0604020202020204" pitchFamily="34" charset="0"/>
                </a:rPr>
                <a:t>S</a:t>
              </a:r>
              <a:r>
                <a:rPr lang="en-US" sz="1400" dirty="0">
                  <a:solidFill>
                    <a:srgbClr val="C00000"/>
                  </a:solidFill>
                  <a:latin typeface="Century Gothic" panose="020B0502020202020204" pitchFamily="34" charset="0"/>
                  <a:cs typeface="Arial" panose="020B0604020202020204" pitchFamily="34" charset="0"/>
                </a:rPr>
                <a:t>ub</a:t>
              </a:r>
            </a:p>
          </p:txBody>
        </p:sp>
      </p:grpSp>
      <p:grpSp>
        <p:nvGrpSpPr>
          <p:cNvPr id="87" name="Group 86"/>
          <p:cNvGrpSpPr/>
          <p:nvPr/>
        </p:nvGrpSpPr>
        <p:grpSpPr>
          <a:xfrm>
            <a:off x="7684857" y="5868015"/>
            <a:ext cx="869148" cy="587541"/>
            <a:chOff x="8501086" y="5015571"/>
            <a:chExt cx="869148" cy="587541"/>
          </a:xfrm>
        </p:grpSpPr>
        <p:sp>
          <p:nvSpPr>
            <p:cNvPr id="88" name="Rectangle 87"/>
            <p:cNvSpPr/>
            <p:nvPr/>
          </p:nvSpPr>
          <p:spPr>
            <a:xfrm>
              <a:off x="8530546" y="5015571"/>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TextBox 89"/>
            <p:cNvSpPr txBox="1"/>
            <p:nvPr/>
          </p:nvSpPr>
          <p:spPr>
            <a:xfrm>
              <a:off x="8501086" y="5124675"/>
              <a:ext cx="869148"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AB</a:t>
              </a:r>
              <a:r>
                <a:rPr lang="en-US" sz="1400" dirty="0" err="1">
                  <a:solidFill>
                    <a:srgbClr val="C00000"/>
                  </a:solidFill>
                  <a:latin typeface="Century Gothic" panose="020B0502020202020204" pitchFamily="34" charset="0"/>
                  <a:cs typeface="Arial" panose="020B0604020202020204" pitchFamily="34" charset="0"/>
                </a:rPr>
                <a:t>lock</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91" name="Group 90"/>
          <p:cNvGrpSpPr/>
          <p:nvPr/>
        </p:nvGrpSpPr>
        <p:grpSpPr>
          <a:xfrm>
            <a:off x="8511352" y="4557406"/>
            <a:ext cx="849913" cy="587541"/>
            <a:chOff x="412575" y="3909292"/>
            <a:chExt cx="849913" cy="587541"/>
          </a:xfrm>
        </p:grpSpPr>
        <p:sp>
          <p:nvSpPr>
            <p:cNvPr id="92" name="Rectangle 91"/>
            <p:cNvSpPr/>
            <p:nvPr/>
          </p:nvSpPr>
          <p:spPr>
            <a:xfrm>
              <a:off x="432118" y="3909292"/>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Box 92"/>
            <p:cNvSpPr txBox="1"/>
            <p:nvPr/>
          </p:nvSpPr>
          <p:spPr>
            <a:xfrm>
              <a:off x="412575" y="4018396"/>
              <a:ext cx="8499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V</a:t>
              </a:r>
              <a:r>
                <a:rPr lang="en-US" dirty="0">
                  <a:solidFill>
                    <a:srgbClr val="C00000"/>
                  </a:solidFill>
                  <a:latin typeface="Century Gothic" panose="020B0502020202020204" pitchFamily="34" charset="0"/>
                  <a:cs typeface="Arial" panose="020B0604020202020204" pitchFamily="34" charset="0"/>
                </a:rPr>
                <a:t>ideo</a:t>
              </a:r>
              <a:endParaRPr lang="en-US" sz="1400" dirty="0">
                <a:solidFill>
                  <a:srgbClr val="C00000"/>
                </a:solidFill>
                <a:latin typeface="Century Gothic" panose="020B0502020202020204" pitchFamily="34" charset="0"/>
                <a:cs typeface="Arial" panose="020B0604020202020204" pitchFamily="34" charset="0"/>
              </a:endParaRPr>
            </a:p>
          </p:txBody>
        </p:sp>
      </p:grpSp>
    </p:spTree>
    <p:extLst>
      <p:ext uri="{BB962C8B-B14F-4D97-AF65-F5344CB8AC3E}">
        <p14:creationId xmlns:p14="http://schemas.microsoft.com/office/powerpoint/2010/main" val="20050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500"/>
                                  </p:stCondLst>
                                  <p:childTnLst>
                                    <p:set>
                                      <p:cBhvr>
                                        <p:cTn id="6" dur="1" fill="hold">
                                          <p:stCondLst>
                                            <p:cond delay="0"/>
                                          </p:stCondLst>
                                        </p:cTn>
                                        <p:tgtEl>
                                          <p:spTgt spid="91"/>
                                        </p:tgtEl>
                                        <p:attrNameLst>
                                          <p:attrName>style.visibility</p:attrName>
                                        </p:attrNameLst>
                                      </p:cBhvr>
                                      <p:to>
                                        <p:strVal val="visible"/>
                                      </p:to>
                                    </p:set>
                                    <p:animEffect transition="in" filter="fade">
                                      <p:cBhvr>
                                        <p:cTn id="7" dur="1000"/>
                                        <p:tgtEl>
                                          <p:spTgt spid="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 name="TextBox 2"/>
          <p:cNvSpPr txBox="1"/>
          <p:nvPr/>
        </p:nvSpPr>
        <p:spPr>
          <a:xfrm>
            <a:off x="4602995" y="2944291"/>
            <a:ext cx="7497565" cy="584775"/>
          </a:xfrm>
          <a:prstGeom prst="rect">
            <a:avLst/>
          </a:prstGeom>
          <a:noFill/>
        </p:spPr>
        <p:txBody>
          <a:bodyPr wrap="none" rtlCol="0">
            <a:spAutoFit/>
          </a:bodyPr>
          <a:lstStyle/>
          <a:p>
            <a:r>
              <a:rPr lang="en-US" sz="3200" dirty="0">
                <a:solidFill>
                  <a:srgbClr val="667F1F"/>
                </a:solidFill>
                <a:latin typeface="Century Gothic" panose="020B0502020202020204" pitchFamily="34" charset="0"/>
                <a:cs typeface="Arial" panose="020B0604020202020204" pitchFamily="34" charset="0"/>
              </a:rPr>
              <a:t>The way to an 18-34 year old’s heart.</a:t>
            </a:r>
          </a:p>
        </p:txBody>
      </p:sp>
      <p:sp>
        <p:nvSpPr>
          <p:cNvPr id="5" name="TextBox 4"/>
          <p:cNvSpPr txBox="1"/>
          <p:nvPr/>
        </p:nvSpPr>
        <p:spPr>
          <a:xfrm>
            <a:off x="1190306" y="2944292"/>
            <a:ext cx="3280065" cy="584775"/>
          </a:xfrm>
          <a:prstGeom prst="rect">
            <a:avLst/>
          </a:prstGeom>
          <a:noFill/>
        </p:spPr>
        <p:txBody>
          <a:bodyPr wrap="none" rtlCol="0">
            <a:spAutoFit/>
          </a:bodyPr>
          <a:lstStyle/>
          <a:p>
            <a:pPr algn="r"/>
            <a:r>
              <a:rPr lang="en-US" sz="3200" b="1" dirty="0">
                <a:solidFill>
                  <a:srgbClr val="667F1F"/>
                </a:solidFill>
                <a:latin typeface="Century Gothic" panose="020B0502020202020204" pitchFamily="34" charset="0"/>
                <a:cs typeface="Arial" panose="020B0604020202020204" pitchFamily="34" charset="0"/>
              </a:rPr>
              <a:t>INTERNET VIDEO</a:t>
            </a:r>
          </a:p>
        </p:txBody>
      </p:sp>
    </p:spTree>
    <p:extLst>
      <p:ext uri="{BB962C8B-B14F-4D97-AF65-F5344CB8AC3E}">
        <p14:creationId xmlns:p14="http://schemas.microsoft.com/office/powerpoint/2010/main" val="2795206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3376263" y="5499229"/>
            <a:ext cx="5455920" cy="923330"/>
          </a:xfrm>
          <a:prstGeom prst="rect">
            <a:avLst/>
          </a:prstGeom>
        </p:spPr>
        <p:txBody>
          <a:bodyPr wrap="square">
            <a:spAutoFit/>
          </a:bodyPr>
          <a:lstStyle/>
          <a:p>
            <a:pPr algn="ctr"/>
            <a:r>
              <a:rPr lang="en-US" b="1" dirty="0" err="1">
                <a:solidFill>
                  <a:srgbClr val="00B050"/>
                </a:solidFill>
                <a:latin typeface="Century Gothic" panose="020B0502020202020204" pitchFamily="34" charset="0"/>
              </a:rPr>
              <a:t>Isapo-Muxika</a:t>
            </a:r>
            <a:endParaRPr lang="en-US" dirty="0">
              <a:solidFill>
                <a:srgbClr val="00B050"/>
              </a:solidFill>
              <a:latin typeface="Century Gothic" panose="020B0502020202020204" pitchFamily="34" charset="0"/>
            </a:endParaRPr>
          </a:p>
          <a:p>
            <a:pPr algn="ctr"/>
            <a:r>
              <a:rPr lang="en-US" dirty="0">
                <a:solidFill>
                  <a:srgbClr val="00B050"/>
                </a:solidFill>
                <a:latin typeface="Century Gothic" panose="020B0502020202020204" pitchFamily="34" charset="0"/>
              </a:rPr>
              <a:t>Crowfoot negotiated Treaty Seven on behalf of the Blackfoot Nations.</a:t>
            </a:r>
          </a:p>
        </p:txBody>
      </p:sp>
      <p:sp>
        <p:nvSpPr>
          <p:cNvPr id="2" name="Rectangle 1"/>
          <p:cNvSpPr/>
          <p:nvPr/>
        </p:nvSpPr>
        <p:spPr>
          <a:xfrm>
            <a:off x="6726336"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pic>
        <p:nvPicPr>
          <p:cNvPr id="3" name="Picture 2"/>
          <p:cNvPicPr>
            <a:picLocks noChangeAspect="1"/>
          </p:cNvPicPr>
          <p:nvPr/>
        </p:nvPicPr>
        <p:blipFill rotWithShape="1">
          <a:blip r:embed="rId3"/>
          <a:srcRect l="2954" t="6010" r="3054" b="22397"/>
          <a:stretch/>
        </p:blipFill>
        <p:spPr>
          <a:xfrm>
            <a:off x="4488436" y="1894392"/>
            <a:ext cx="3231573" cy="3252355"/>
          </a:xfrm>
          <a:prstGeom prst="ellipse">
            <a:avLst/>
          </a:prstGeom>
          <a:ln>
            <a:solidFill>
              <a:srgbClr val="00B050"/>
            </a:solidFill>
          </a:ln>
        </p:spPr>
      </p:pic>
      <p:sp>
        <p:nvSpPr>
          <p:cNvPr id="6" name="TextBox 5"/>
          <p:cNvSpPr txBox="1"/>
          <p:nvPr/>
        </p:nvSpPr>
        <p:spPr>
          <a:xfrm>
            <a:off x="4215517" y="625773"/>
            <a:ext cx="3760966" cy="769441"/>
          </a:xfrm>
          <a:prstGeom prst="rect">
            <a:avLst/>
          </a:prstGeom>
          <a:noFill/>
        </p:spPr>
        <p:txBody>
          <a:bodyPr wrap="none" rtlCol="0">
            <a:spAutoFit/>
          </a:bodyPr>
          <a:lstStyle/>
          <a:p>
            <a:pPr algn="ctr"/>
            <a:r>
              <a:rPr lang="en-US" sz="4400" b="1" dirty="0">
                <a:solidFill>
                  <a:srgbClr val="00B050"/>
                </a:solidFill>
                <a:latin typeface="Century Gothic" panose="020B0502020202020204" pitchFamily="34" charset="0"/>
              </a:rPr>
              <a:t>TIME+MONEY</a:t>
            </a:r>
          </a:p>
        </p:txBody>
      </p:sp>
    </p:spTree>
    <p:extLst>
      <p:ext uri="{BB962C8B-B14F-4D97-AF65-F5344CB8AC3E}">
        <p14:creationId xmlns:p14="http://schemas.microsoft.com/office/powerpoint/2010/main" val="2756748555"/>
      </p:ext>
    </p:extLst>
  </p:cSld>
  <p:clrMapOvr>
    <a:masterClrMapping/>
  </p:clrMapOvr>
  <p:transition spd="slow">
    <p:push/>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43321" y="6595622"/>
            <a:ext cx="9009536" cy="246221"/>
          </a:xfrm>
          <a:prstGeom prst="rect">
            <a:avLst/>
          </a:prstGeom>
          <a:noFill/>
        </p:spPr>
        <p:txBody>
          <a:bodyPr wrap="square" rtlCol="0">
            <a:spAutoFit/>
          </a:bodyPr>
          <a:lstStyle/>
          <a:p>
            <a:r>
              <a:rPr lang="en-US" sz="1000" baseline="30000" dirty="0">
                <a:solidFill>
                  <a:srgbClr val="4475D0"/>
                </a:solidFill>
                <a:latin typeface="Century Gothic" panose="020B0502020202020204" pitchFamily="34" charset="0"/>
                <a:cs typeface="Arial" panose="020B0604020202020204" pitchFamily="34" charset="0"/>
              </a:rPr>
              <a:t>1</a:t>
            </a:r>
            <a:r>
              <a:rPr lang="en-US" sz="1000" dirty="0">
                <a:solidFill>
                  <a:srgbClr val="4475D0"/>
                </a:solidFill>
                <a:latin typeface="Century Gothic" panose="020B0502020202020204" pitchFamily="34" charset="0"/>
                <a:cs typeface="Arial" panose="020B0604020202020204" pitchFamily="34" charset="0"/>
              </a:rPr>
              <a:t> Total excludes OOH and Com Newspaper, Revenue from 2015 Ad Revenue Summary Think TV, </a:t>
            </a:r>
            <a:r>
              <a:rPr lang="en-US" sz="1000" dirty="0" err="1">
                <a:solidFill>
                  <a:srgbClr val="4475D0"/>
                </a:solidFill>
                <a:latin typeface="Century Gothic" panose="020B0502020202020204" pitchFamily="34" charset="0"/>
                <a:cs typeface="Arial" panose="020B0604020202020204" pitchFamily="34" charset="0"/>
              </a:rPr>
              <a:t>mpc</a:t>
            </a:r>
            <a:r>
              <a:rPr lang="en-US" sz="1000" dirty="0">
                <a:solidFill>
                  <a:srgbClr val="4475D0"/>
                </a:solidFill>
                <a:latin typeface="Century Gothic" panose="020B0502020202020204" pitchFamily="34" charset="0"/>
                <a:cs typeface="Arial" panose="020B0604020202020204" pitchFamily="34" charset="0"/>
              </a:rPr>
              <a:t> from 2016 CMUST.</a:t>
            </a:r>
          </a:p>
        </p:txBody>
      </p:sp>
      <p:sp>
        <p:nvSpPr>
          <p:cNvPr id="3" name="Rectangle 2"/>
          <p:cNvSpPr/>
          <p:nvPr/>
        </p:nvSpPr>
        <p:spPr>
          <a:xfrm>
            <a:off x="3567808"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457400" y="744610"/>
            <a:ext cx="82586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$11,015</a:t>
            </a:r>
          </a:p>
        </p:txBody>
      </p:sp>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sp>
        <p:nvSpPr>
          <p:cNvPr id="48" name="TextBox 47"/>
          <p:cNvSpPr txBox="1"/>
          <p:nvPr/>
        </p:nvSpPr>
        <p:spPr>
          <a:xfrm>
            <a:off x="3565159"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sp>
        <p:nvSpPr>
          <p:cNvPr id="50" name="Rectangle 49"/>
          <p:cNvSpPr/>
          <p:nvPr/>
        </p:nvSpPr>
        <p:spPr>
          <a:xfrm>
            <a:off x="7097071"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Box 51"/>
          <p:cNvSpPr txBox="1"/>
          <p:nvPr/>
        </p:nvSpPr>
        <p:spPr>
          <a:xfrm>
            <a:off x="6986663" y="744610"/>
            <a:ext cx="82586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4,882</a:t>
            </a:r>
          </a:p>
        </p:txBody>
      </p:sp>
      <p:sp>
        <p:nvSpPr>
          <p:cNvPr id="53" name="Rectangle 52"/>
          <p:cNvSpPr/>
          <p:nvPr/>
        </p:nvSpPr>
        <p:spPr>
          <a:xfrm>
            <a:off x="8049179"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751316"/>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grpSp>
        <p:nvGrpSpPr>
          <p:cNvPr id="67" name="Group 66"/>
          <p:cNvGrpSpPr/>
          <p:nvPr/>
        </p:nvGrpSpPr>
        <p:grpSpPr>
          <a:xfrm>
            <a:off x="7089820" y="17199"/>
            <a:ext cx="1577676" cy="523220"/>
            <a:chOff x="7089820" y="17199"/>
            <a:chExt cx="1577676" cy="523220"/>
          </a:xfrm>
        </p:grpSpPr>
        <p:sp>
          <p:nvSpPr>
            <p:cNvPr id="51" name="TextBox 50"/>
            <p:cNvSpPr txBox="1"/>
            <p:nvPr/>
          </p:nvSpPr>
          <p:spPr>
            <a:xfrm>
              <a:off x="7089820" y="17199"/>
              <a:ext cx="1577676"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 Weekly Minutes</a:t>
              </a:r>
            </a:p>
            <a:p>
              <a:pPr algn="ctr"/>
              <a:r>
                <a:rPr lang="en-US" sz="1400" dirty="0">
                  <a:solidFill>
                    <a:srgbClr val="4475D0"/>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521090"/>
              <a:ext cx="1564407"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56" name="TextBox 55"/>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sp>
        <p:nvSpPr>
          <p:cNvPr id="57" name="TextBox 56"/>
          <p:cNvSpPr txBox="1"/>
          <p:nvPr/>
        </p:nvSpPr>
        <p:spPr>
          <a:xfrm>
            <a:off x="7094422"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nvGrpSpPr>
          <p:cNvPr id="68" name="Group 67"/>
          <p:cNvGrpSpPr/>
          <p:nvPr/>
        </p:nvGrpSpPr>
        <p:grpSpPr>
          <a:xfrm>
            <a:off x="3579543" y="279839"/>
            <a:ext cx="1545421" cy="502702"/>
            <a:chOff x="3579543" y="256689"/>
            <a:chExt cx="1545421" cy="502702"/>
          </a:xfrm>
        </p:grpSpPr>
        <p:sp>
          <p:nvSpPr>
            <p:cNvPr id="69" name="TextBox 68"/>
            <p:cNvSpPr txBox="1"/>
            <p:nvPr/>
          </p:nvSpPr>
          <p:spPr>
            <a:xfrm>
              <a:off x="3690399" y="256689"/>
              <a:ext cx="1317990" cy="502702"/>
            </a:xfrm>
            <a:prstGeom prst="rect">
              <a:avLst/>
            </a:prstGeom>
            <a:noFill/>
          </p:spPr>
          <p:txBody>
            <a:bodyPr wrap="none" rtlCol="0">
              <a:spAutoFit/>
            </a:bodyPr>
            <a:lstStyle/>
            <a:p>
              <a:pPr algn="ctr">
                <a:lnSpc>
                  <a:spcPts val="1600"/>
                </a:lnSpc>
              </a:pPr>
              <a:r>
                <a:rPr lang="en-US" sz="1400" dirty="0">
                  <a:solidFill>
                    <a:srgbClr val="4475D0"/>
                  </a:solidFill>
                  <a:latin typeface="Century Gothic" panose="020B0502020202020204" pitchFamily="34" charset="0"/>
                  <a:cs typeface="Arial" panose="020B0604020202020204" pitchFamily="34" charset="0"/>
                </a:rPr>
                <a:t> Ad Revenue</a:t>
              </a:r>
              <a:endParaRPr lang="en-US" sz="300" dirty="0">
                <a:solidFill>
                  <a:srgbClr val="4475D0"/>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4475D0"/>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505128"/>
              <a:ext cx="1545421"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235490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fade">
                                      <p:cBhvr>
                                        <p:cTn id="15" dur="500"/>
                                        <p:tgtEl>
                                          <p:spTgt spid="4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67"/>
                                        </p:tgtEl>
                                        <p:attrNameLst>
                                          <p:attrName>style.visibility</p:attrName>
                                        </p:attrNameLst>
                                      </p:cBhvr>
                                      <p:to>
                                        <p:strVal val="visible"/>
                                      </p:to>
                                    </p:set>
                                    <p:animEffect transition="in" filter="fade">
                                      <p:cBhvr>
                                        <p:cTn id="20" dur="500"/>
                                        <p:tgtEl>
                                          <p:spTgt spid="67"/>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wipe(down)">
                                      <p:cBhvr>
                                        <p:cTn id="24" dur="500"/>
                                        <p:tgtEl>
                                          <p:spTgt spid="50"/>
                                        </p:tgtEl>
                                      </p:cBhvr>
                                    </p:animEffect>
                                  </p:childTnLst>
                                </p:cTn>
                              </p:par>
                            </p:childTnLst>
                          </p:cTn>
                        </p:par>
                        <p:par>
                          <p:cTn id="25" fill="hold">
                            <p:stCondLst>
                              <p:cond delay="1000"/>
                            </p:stCondLst>
                            <p:childTnLst>
                              <p:par>
                                <p:cTn id="26" presetID="10" presetClass="entr" presetSubtype="0" fill="hold" grpId="0" nodeType="afterEffect">
                                  <p:stCondLst>
                                    <p:cond delay="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500"/>
                                        <p:tgtEl>
                                          <p:spTgt spid="5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wipe(down)">
                                      <p:cBhvr>
                                        <p:cTn id="33" dur="500"/>
                                        <p:tgtEl>
                                          <p:spTgt spid="4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childTnLst>
                                </p:cTn>
                              </p:par>
                            </p:childTnLst>
                          </p:cTn>
                        </p:par>
                        <p:par>
                          <p:cTn id="38" fill="hold">
                            <p:stCondLst>
                              <p:cond delay="1000"/>
                            </p:stCondLst>
                            <p:childTnLst>
                              <p:par>
                                <p:cTn id="39" presetID="10" presetClass="entr" presetSubtype="0" fill="hold" grpId="0" nodeType="afterEffect">
                                  <p:stCondLst>
                                    <p:cond delay="0"/>
                                  </p:stCondLst>
                                  <p:childTnLst>
                                    <p:set>
                                      <p:cBhvr>
                                        <p:cTn id="40" dur="1" fill="hold">
                                          <p:stCondLst>
                                            <p:cond delay="0"/>
                                          </p:stCondLst>
                                        </p:cTn>
                                        <p:tgtEl>
                                          <p:spTgt spid="48"/>
                                        </p:tgtEl>
                                        <p:attrNameLst>
                                          <p:attrName>style.visibility</p:attrName>
                                        </p:attrNameLst>
                                      </p:cBhvr>
                                      <p:to>
                                        <p:strVal val="visible"/>
                                      </p:to>
                                    </p:set>
                                    <p:animEffect transition="in" filter="fade">
                                      <p:cBhvr>
                                        <p:cTn id="41" dur="500"/>
                                        <p:tgtEl>
                                          <p:spTgt spid="4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7"/>
                                        </p:tgtEl>
                                        <p:attrNameLst>
                                          <p:attrName>style.visibility</p:attrName>
                                        </p:attrNameLst>
                                      </p:cBhvr>
                                      <p:to>
                                        <p:strVal val="visible"/>
                                      </p:to>
                                    </p:set>
                                    <p:animEffect transition="in" filter="fade">
                                      <p:cBhvr>
                                        <p:cTn id="44" dur="500"/>
                                        <p:tgtEl>
                                          <p:spTgt spid="47"/>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53"/>
                                        </p:tgtEl>
                                        <p:attrNameLst>
                                          <p:attrName>style.visibility</p:attrName>
                                        </p:attrNameLst>
                                      </p:cBhvr>
                                      <p:to>
                                        <p:strVal val="visible"/>
                                      </p:to>
                                    </p:set>
                                    <p:animEffect transition="in" filter="wipe(down)">
                                      <p:cBhvr>
                                        <p:cTn id="49" dur="500"/>
                                        <p:tgtEl>
                                          <p:spTgt spid="53"/>
                                        </p:tgtEl>
                                      </p:cBhvr>
                                    </p:animEffect>
                                  </p:childTnLst>
                                </p:cTn>
                              </p:par>
                            </p:childTnLst>
                          </p:cTn>
                        </p:par>
                        <p:par>
                          <p:cTn id="50" fill="hold">
                            <p:stCondLst>
                              <p:cond delay="500"/>
                            </p:stCondLst>
                            <p:childTnLst>
                              <p:par>
                                <p:cTn id="51" presetID="10" presetClass="entr" presetSubtype="0" fill="hold" grpId="0" nodeType="afterEffect">
                                  <p:stCondLst>
                                    <p:cond delay="0"/>
                                  </p:stCondLst>
                                  <p:childTnLst>
                                    <p:set>
                                      <p:cBhvr>
                                        <p:cTn id="52" dur="1" fill="hold">
                                          <p:stCondLst>
                                            <p:cond delay="0"/>
                                          </p:stCondLst>
                                        </p:cTn>
                                        <p:tgtEl>
                                          <p:spTgt spid="54"/>
                                        </p:tgtEl>
                                        <p:attrNameLst>
                                          <p:attrName>style.visibility</p:attrName>
                                        </p:attrNameLst>
                                      </p:cBhvr>
                                      <p:to>
                                        <p:strVal val="visible"/>
                                      </p:to>
                                    </p:set>
                                    <p:animEffect transition="in" filter="fade">
                                      <p:cBhvr>
                                        <p:cTn id="53" dur="500"/>
                                        <p:tgtEl>
                                          <p:spTgt spid="54"/>
                                        </p:tgtEl>
                                      </p:cBhvr>
                                    </p:animEffect>
                                  </p:childTnLst>
                                </p:cTn>
                              </p:par>
                            </p:childTnLst>
                          </p:cTn>
                        </p:par>
                        <p:par>
                          <p:cTn id="54" fill="hold">
                            <p:stCondLst>
                              <p:cond delay="1000"/>
                            </p:stCondLst>
                            <p:childTnLst>
                              <p:par>
                                <p:cTn id="55" presetID="10" presetClass="entr" presetSubtype="0" fill="hold" grpId="0" nodeType="afterEffect">
                                  <p:stCondLst>
                                    <p:cond delay="0"/>
                                  </p:stCondLst>
                                  <p:childTnLst>
                                    <p:set>
                                      <p:cBhvr>
                                        <p:cTn id="56" dur="1" fill="hold">
                                          <p:stCondLst>
                                            <p:cond delay="0"/>
                                          </p:stCondLst>
                                        </p:cTn>
                                        <p:tgtEl>
                                          <p:spTgt spid="57"/>
                                        </p:tgtEl>
                                        <p:attrNameLst>
                                          <p:attrName>style.visibility</p:attrName>
                                        </p:attrNameLst>
                                      </p:cBhvr>
                                      <p:to>
                                        <p:strVal val="visible"/>
                                      </p:to>
                                    </p:set>
                                    <p:animEffect transition="in" filter="fade">
                                      <p:cBhvr>
                                        <p:cTn id="57" dur="500"/>
                                        <p:tgtEl>
                                          <p:spTgt spid="5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6"/>
                                        </p:tgtEl>
                                        <p:attrNameLst>
                                          <p:attrName>style.visibility</p:attrName>
                                        </p:attrNameLst>
                                      </p:cBhvr>
                                      <p:to>
                                        <p:strVal val="visible"/>
                                      </p:to>
                                    </p:set>
                                    <p:animEffect transition="in" filter="fade">
                                      <p:cBhvr>
                                        <p:cTn id="60"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2" grpId="0"/>
      <p:bldP spid="43" grpId="0" animBg="1"/>
      <p:bldP spid="44" grpId="0"/>
      <p:bldP spid="47" grpId="0"/>
      <p:bldP spid="48" grpId="0"/>
      <p:bldP spid="50" grpId="0" animBg="1"/>
      <p:bldP spid="52" grpId="0"/>
      <p:bldP spid="53" grpId="0" animBg="1"/>
      <p:bldP spid="54" grpId="0"/>
      <p:bldP spid="56" grpId="0"/>
      <p:bldP spid="57" grpId="0"/>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43321" y="6595622"/>
            <a:ext cx="9009536" cy="246221"/>
          </a:xfrm>
          <a:prstGeom prst="rect">
            <a:avLst/>
          </a:prstGeom>
          <a:noFill/>
        </p:spPr>
        <p:txBody>
          <a:bodyPr wrap="square" rtlCol="0">
            <a:spAutoFit/>
          </a:bodyPr>
          <a:lstStyle/>
          <a:p>
            <a:r>
              <a:rPr lang="en-US" sz="1000" baseline="30000" dirty="0">
                <a:solidFill>
                  <a:srgbClr val="4475D0"/>
                </a:solidFill>
                <a:latin typeface="Century Gothic" panose="020B0502020202020204" pitchFamily="34" charset="0"/>
                <a:cs typeface="Arial" panose="020B0604020202020204" pitchFamily="34" charset="0"/>
              </a:rPr>
              <a:t>1</a:t>
            </a:r>
            <a:r>
              <a:rPr lang="en-US" sz="1000" dirty="0">
                <a:solidFill>
                  <a:srgbClr val="4475D0"/>
                </a:solidFill>
                <a:latin typeface="Century Gothic" panose="020B0502020202020204" pitchFamily="34" charset="0"/>
                <a:cs typeface="Arial" panose="020B0604020202020204" pitchFamily="34" charset="0"/>
              </a:rPr>
              <a:t> Total excludes OOH and Com Newspaper, Revenue from 2015 Ad Revenue Summary Think TV, </a:t>
            </a:r>
            <a:r>
              <a:rPr lang="en-US" sz="1000" dirty="0" err="1">
                <a:solidFill>
                  <a:srgbClr val="4475D0"/>
                </a:solidFill>
                <a:latin typeface="Century Gothic" panose="020B0502020202020204" pitchFamily="34" charset="0"/>
                <a:cs typeface="Arial" panose="020B0604020202020204" pitchFamily="34" charset="0"/>
              </a:rPr>
              <a:t>mpc</a:t>
            </a:r>
            <a:r>
              <a:rPr lang="en-US" sz="1000" dirty="0">
                <a:solidFill>
                  <a:srgbClr val="4475D0"/>
                </a:solidFill>
                <a:latin typeface="Century Gothic" panose="020B0502020202020204" pitchFamily="34" charset="0"/>
                <a:cs typeface="Arial" panose="020B0604020202020204" pitchFamily="34" charset="0"/>
              </a:rPr>
              <a:t> from 2016 CMUST.</a:t>
            </a:r>
          </a:p>
        </p:txBody>
      </p:sp>
      <p:grpSp>
        <p:nvGrpSpPr>
          <p:cNvPr id="2" name="Group 1"/>
          <p:cNvGrpSpPr/>
          <p:nvPr/>
        </p:nvGrpSpPr>
        <p:grpSpPr>
          <a:xfrm>
            <a:off x="3454995" y="744610"/>
            <a:ext cx="4357535" cy="5818749"/>
            <a:chOff x="3454995" y="744610"/>
            <a:chExt cx="4357535" cy="5818749"/>
          </a:xfrm>
        </p:grpSpPr>
        <p:sp>
          <p:nvSpPr>
            <p:cNvPr id="3" name="Rectangle 2"/>
            <p:cNvSpPr/>
            <p:nvPr/>
          </p:nvSpPr>
          <p:spPr>
            <a:xfrm>
              <a:off x="3567808"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454995" y="744610"/>
              <a:ext cx="83067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$11,015</a:t>
              </a:r>
            </a:p>
          </p:txBody>
        </p:sp>
        <p:sp>
          <p:nvSpPr>
            <p:cNvPr id="48" name="TextBox 47"/>
            <p:cNvSpPr txBox="1"/>
            <p:nvPr/>
          </p:nvSpPr>
          <p:spPr>
            <a:xfrm>
              <a:off x="3565159"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sp>
          <p:nvSpPr>
            <p:cNvPr id="50" name="Rectangle 49"/>
            <p:cNvSpPr/>
            <p:nvPr/>
          </p:nvSpPr>
          <p:spPr>
            <a:xfrm>
              <a:off x="7097071"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Box 51"/>
            <p:cNvSpPr txBox="1"/>
            <p:nvPr/>
          </p:nvSpPr>
          <p:spPr>
            <a:xfrm>
              <a:off x="6986663" y="744610"/>
              <a:ext cx="82586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4,882</a:t>
              </a:r>
            </a:p>
          </p:txBody>
        </p:sp>
        <p:sp>
          <p:nvSpPr>
            <p:cNvPr id="57" name="TextBox 56"/>
            <p:cNvSpPr txBox="1"/>
            <p:nvPr/>
          </p:nvSpPr>
          <p:spPr>
            <a:xfrm>
              <a:off x="7094422"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grpSp>
        <p:nvGrpSpPr>
          <p:cNvPr id="38" name="Group 37"/>
          <p:cNvGrpSpPr/>
          <p:nvPr/>
        </p:nvGrpSpPr>
        <p:grpSpPr>
          <a:xfrm>
            <a:off x="3579543" y="279839"/>
            <a:ext cx="1545421" cy="502702"/>
            <a:chOff x="3579543" y="256689"/>
            <a:chExt cx="1545421" cy="502702"/>
          </a:xfrm>
        </p:grpSpPr>
        <p:sp>
          <p:nvSpPr>
            <p:cNvPr id="39" name="TextBox 38"/>
            <p:cNvSpPr txBox="1"/>
            <p:nvPr/>
          </p:nvSpPr>
          <p:spPr>
            <a:xfrm>
              <a:off x="3690399" y="256689"/>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40" name="Straight Connector 39"/>
            <p:cNvCxnSpPr/>
            <p:nvPr/>
          </p:nvCxnSpPr>
          <p:spPr>
            <a:xfrm>
              <a:off x="3579543" y="505128"/>
              <a:ext cx="1545421"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4349394" y="3848852"/>
            <a:ext cx="946093" cy="2714507"/>
            <a:chOff x="4349394" y="3848852"/>
            <a:chExt cx="946093" cy="2714507"/>
          </a:xfrm>
        </p:grpSpPr>
        <p:sp>
          <p:nvSpPr>
            <p:cNvPr id="49" name="Rectangle 48"/>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extBox 57"/>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59" name="TextBox 58"/>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grpSp>
      <p:grpSp>
        <p:nvGrpSpPr>
          <p:cNvPr id="60" name="Group 59"/>
          <p:cNvGrpSpPr/>
          <p:nvPr/>
        </p:nvGrpSpPr>
        <p:grpSpPr>
          <a:xfrm>
            <a:off x="7089820" y="17199"/>
            <a:ext cx="1577676" cy="523220"/>
            <a:chOff x="7089820" y="17199"/>
            <a:chExt cx="1577676" cy="523220"/>
          </a:xfrm>
        </p:grpSpPr>
        <p:sp>
          <p:nvSpPr>
            <p:cNvPr id="61" name="TextBox 60"/>
            <p:cNvSpPr txBox="1"/>
            <p:nvPr/>
          </p:nvSpPr>
          <p:spPr>
            <a:xfrm>
              <a:off x="7089820" y="17199"/>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62" name="Straight Connector 61"/>
            <p:cNvCxnSpPr/>
            <p:nvPr/>
          </p:nvCxnSpPr>
          <p:spPr>
            <a:xfrm>
              <a:off x="7089820" y="521090"/>
              <a:ext cx="1564407"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7740799" y="3751316"/>
            <a:ext cx="1221809" cy="2812043"/>
            <a:chOff x="7740799" y="3751316"/>
            <a:chExt cx="1221809" cy="2812043"/>
          </a:xfrm>
        </p:grpSpPr>
        <p:sp>
          <p:nvSpPr>
            <p:cNvPr id="64" name="Rectangle 63"/>
            <p:cNvSpPr/>
            <p:nvPr/>
          </p:nvSpPr>
          <p:spPr>
            <a:xfrm>
              <a:off x="8049179"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TextBox 64"/>
            <p:cNvSpPr txBox="1"/>
            <p:nvPr/>
          </p:nvSpPr>
          <p:spPr>
            <a:xfrm>
              <a:off x="7740799" y="3751316"/>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68" name="TextBox 67"/>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sp>
        <p:nvSpPr>
          <p:cNvPr id="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 name="Group 3"/>
          <p:cNvGrpSpPr/>
          <p:nvPr/>
        </p:nvGrpSpPr>
        <p:grpSpPr>
          <a:xfrm>
            <a:off x="149208" y="5104137"/>
            <a:ext cx="4489031" cy="369332"/>
            <a:chOff x="62120" y="5104137"/>
            <a:chExt cx="4489031" cy="369332"/>
          </a:xfrm>
        </p:grpSpPr>
        <p:cxnSp>
          <p:nvCxnSpPr>
            <p:cNvPr id="30" name="Straight Connector 29"/>
            <p:cNvCxnSpPr/>
            <p:nvPr/>
          </p:nvCxnSpPr>
          <p:spPr>
            <a:xfrm>
              <a:off x="4343818" y="5325292"/>
              <a:ext cx="207333" cy="0"/>
            </a:xfrm>
            <a:prstGeom prst="line">
              <a:avLst/>
            </a:prstGeom>
            <a:ln w="3175">
              <a:solidFill>
                <a:srgbClr val="92D050"/>
              </a:solidFil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62120" y="5104137"/>
              <a:ext cx="4294736" cy="369332"/>
            </a:xfrm>
            <a:prstGeom prst="rect">
              <a:avLst/>
            </a:prstGeom>
            <a:noFill/>
          </p:spPr>
          <p:txBody>
            <a:bodyPr wrap="square" rtlCol="0">
              <a:spAutoFit/>
            </a:bodyPr>
            <a:lstStyle/>
            <a:p>
              <a:pPr algn="r"/>
              <a:r>
                <a:rPr lang="en-US" dirty="0">
                  <a:solidFill>
                    <a:srgbClr val="639729"/>
                  </a:solidFill>
                  <a:latin typeface="Century Gothic" panose="020B0502020202020204" pitchFamily="34" charset="0"/>
                  <a:cs typeface="Courier New" pitchFamily="49" charset="0"/>
                </a:rPr>
                <a:t>Share of revenue has reached</a:t>
              </a:r>
            </a:p>
          </p:txBody>
        </p:sp>
      </p:grpSp>
      <p:grpSp>
        <p:nvGrpSpPr>
          <p:cNvPr id="69" name="Group 68"/>
          <p:cNvGrpSpPr/>
          <p:nvPr/>
        </p:nvGrpSpPr>
        <p:grpSpPr>
          <a:xfrm>
            <a:off x="7423191" y="5101293"/>
            <a:ext cx="4502069" cy="369332"/>
            <a:chOff x="8114820" y="2723994"/>
            <a:chExt cx="4502069" cy="369332"/>
          </a:xfrm>
        </p:grpSpPr>
        <p:sp>
          <p:nvSpPr>
            <p:cNvPr id="70" name="TextBox 69"/>
            <p:cNvSpPr txBox="1"/>
            <p:nvPr/>
          </p:nvSpPr>
          <p:spPr>
            <a:xfrm>
              <a:off x="8322153" y="2723994"/>
              <a:ext cx="4294736" cy="369332"/>
            </a:xfrm>
            <a:prstGeom prst="rect">
              <a:avLst/>
            </a:prstGeom>
            <a:noFill/>
          </p:spPr>
          <p:txBody>
            <a:bodyPr wrap="square" rtlCol="0">
              <a:spAutoFit/>
            </a:bodyPr>
            <a:lstStyle/>
            <a:p>
              <a:r>
                <a:rPr lang="en-US" dirty="0">
                  <a:solidFill>
                    <a:srgbClr val="639729"/>
                  </a:solidFill>
                  <a:latin typeface="Century Gothic" panose="020B0502020202020204" pitchFamily="34" charset="0"/>
                  <a:cs typeface="Courier New" pitchFamily="49" charset="0"/>
                </a:rPr>
                <a:t>share of media time spent.</a:t>
              </a:r>
            </a:p>
          </p:txBody>
        </p:sp>
        <p:cxnSp>
          <p:nvCxnSpPr>
            <p:cNvPr id="71" name="Straight Connector 70"/>
            <p:cNvCxnSpPr/>
            <p:nvPr/>
          </p:nvCxnSpPr>
          <p:spPr>
            <a:xfrm>
              <a:off x="8114820" y="2947993"/>
              <a:ext cx="207333" cy="0"/>
            </a:xfrm>
            <a:prstGeom prst="line">
              <a:avLst/>
            </a:prstGeom>
            <a:ln w="3175">
              <a:solidFill>
                <a:srgbClr val="92D05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93306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2"/>
                                        </p:tgtEl>
                                      </p:cBhvr>
                                    </p:animEffect>
                                    <p:set>
                                      <p:cBhvr>
                                        <p:cTn id="7" dur="1" fill="hold">
                                          <p:stCondLst>
                                            <p:cond delay="999"/>
                                          </p:stCondLst>
                                        </p:cTn>
                                        <p:tgtEl>
                                          <p:spTgt spid="2"/>
                                        </p:tgtEl>
                                        <p:attrNameLst>
                                          <p:attrName>style.visibility</p:attrName>
                                        </p:attrNameLst>
                                      </p:cBhvr>
                                      <p:to>
                                        <p:strVal val="hidden"/>
                                      </p:to>
                                    </p:set>
                                  </p:childTnLst>
                                </p:cTn>
                              </p:par>
                            </p:childTnLst>
                          </p:cTn>
                        </p:par>
                        <p:par>
                          <p:cTn id="8" fill="hold">
                            <p:stCondLst>
                              <p:cond delay="1000"/>
                            </p:stCondLst>
                            <p:childTnLst>
                              <p:par>
                                <p:cTn id="9" presetID="63" presetClass="path" presetSubtype="0" accel="50000" decel="50000" fill="hold" nodeType="afterEffect">
                                  <p:stCondLst>
                                    <p:cond delay="0"/>
                                  </p:stCondLst>
                                  <p:childTnLst>
                                    <p:animMotion origin="layout" path="M -1.04167E-6 -4.81481E-6 L 0.06992 -4.81481E-6 " pathEditMode="relative" rAng="0" ptsTypes="AA">
                                      <p:cBhvr>
                                        <p:cTn id="10" dur="1000" fill="hold"/>
                                        <p:tgtEl>
                                          <p:spTgt spid="38"/>
                                        </p:tgtEl>
                                        <p:attrNameLst>
                                          <p:attrName>ppt_x</p:attrName>
                                          <p:attrName>ppt_y</p:attrName>
                                        </p:attrNameLst>
                                      </p:cBhvr>
                                      <p:rCtr x="3490" y="0"/>
                                    </p:animMotion>
                                  </p:childTnLst>
                                </p:cTn>
                              </p:par>
                              <p:par>
                                <p:cTn id="11" presetID="63" presetClass="path" presetSubtype="0" accel="50000" decel="50000" fill="hold" nodeType="withEffect">
                                  <p:stCondLst>
                                    <p:cond delay="0"/>
                                  </p:stCondLst>
                                  <p:childTnLst>
                                    <p:animMotion origin="layout" path="M -2.91667E-6 2.22222E-6 L 0.03151 2.22222E-6 " pathEditMode="relative" rAng="0" ptsTypes="AA">
                                      <p:cBhvr>
                                        <p:cTn id="12" dur="1000" fill="hold"/>
                                        <p:tgtEl>
                                          <p:spTgt spid="46"/>
                                        </p:tgtEl>
                                        <p:attrNameLst>
                                          <p:attrName>ppt_x</p:attrName>
                                          <p:attrName>ppt_y</p:attrName>
                                        </p:attrNameLst>
                                      </p:cBhvr>
                                      <p:rCtr x="1576" y="0"/>
                                    </p:animMotion>
                                  </p:childTnLst>
                                </p:cTn>
                              </p:par>
                              <p:par>
                                <p:cTn id="13" presetID="35" presetClass="path" presetSubtype="0" accel="50000" decel="50000" fill="hold" nodeType="withEffect">
                                  <p:stCondLst>
                                    <p:cond delay="0"/>
                                  </p:stCondLst>
                                  <p:childTnLst>
                                    <p:animMotion origin="layout" path="M -3.95833E-6 7.40741E-7 L -0.07057 7.40741E-7 " pathEditMode="relative" rAng="0" ptsTypes="AA">
                                      <p:cBhvr>
                                        <p:cTn id="14" dur="1000" fill="hold"/>
                                        <p:tgtEl>
                                          <p:spTgt spid="60"/>
                                        </p:tgtEl>
                                        <p:attrNameLst>
                                          <p:attrName>ppt_x</p:attrName>
                                          <p:attrName>ppt_y</p:attrName>
                                        </p:attrNameLst>
                                      </p:cBhvr>
                                      <p:rCtr x="-3529" y="0"/>
                                    </p:animMotion>
                                  </p:childTnLst>
                                </p:cTn>
                              </p:par>
                              <p:par>
                                <p:cTn id="15" presetID="35" presetClass="path" presetSubtype="0" accel="50000" decel="50000" fill="hold" nodeType="withEffect">
                                  <p:stCondLst>
                                    <p:cond delay="0"/>
                                  </p:stCondLst>
                                  <p:childTnLst>
                                    <p:animMotion origin="layout" path="M 3.95833E-6 -1.85185E-6 L -0.10899 -1.85185E-6 " pathEditMode="relative" rAng="0" ptsTypes="AA">
                                      <p:cBhvr>
                                        <p:cTn id="16" dur="1000" fill="hold"/>
                                        <p:tgtEl>
                                          <p:spTgt spid="63"/>
                                        </p:tgtEl>
                                        <p:attrNameLst>
                                          <p:attrName>ppt_x</p:attrName>
                                          <p:attrName>ppt_y</p:attrName>
                                        </p:attrNameLst>
                                      </p:cBhvr>
                                      <p:rCtr x="-5456" y="0"/>
                                    </p:animMotion>
                                  </p:childTnLst>
                                </p:cTn>
                              </p:par>
                            </p:childTnLst>
                          </p:cTn>
                        </p:par>
                        <p:par>
                          <p:cTn id="17" fill="hold">
                            <p:stCondLst>
                              <p:cond delay="2000"/>
                            </p:stCondLst>
                            <p:childTnLst>
                              <p:par>
                                <p:cTn id="18" presetID="22" presetClass="entr" presetSubtype="8" fill="hold" nodeType="afterEffect">
                                  <p:stCondLst>
                                    <p:cond delay="50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1000"/>
                                        <p:tgtEl>
                                          <p:spTgt spid="4"/>
                                        </p:tgtEl>
                                      </p:cBhvr>
                                    </p:animEffect>
                                  </p:childTnLst>
                                </p:cTn>
                              </p:par>
                            </p:childTnLst>
                          </p:cTn>
                        </p:par>
                        <p:par>
                          <p:cTn id="21" fill="hold">
                            <p:stCondLst>
                              <p:cond delay="3500"/>
                            </p:stCondLst>
                            <p:childTnLst>
                              <p:par>
                                <p:cTn id="22" presetID="22" presetClass="entr" presetSubtype="8" fill="hold" nodeType="afterEffect">
                                  <p:stCondLst>
                                    <p:cond delay="500"/>
                                  </p:stCondLst>
                                  <p:childTnLst>
                                    <p:set>
                                      <p:cBhvr>
                                        <p:cTn id="23" dur="1" fill="hold">
                                          <p:stCondLst>
                                            <p:cond delay="0"/>
                                          </p:stCondLst>
                                        </p:cTn>
                                        <p:tgtEl>
                                          <p:spTgt spid="69"/>
                                        </p:tgtEl>
                                        <p:attrNameLst>
                                          <p:attrName>style.visibility</p:attrName>
                                        </p:attrNameLst>
                                      </p:cBhvr>
                                      <p:to>
                                        <p:strVal val="visible"/>
                                      </p:to>
                                    </p:set>
                                    <p:animEffect transition="in" filter="wipe(left)">
                                      <p:cBhvr>
                                        <p:cTn id="24"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6232553" y="2702523"/>
            <a:ext cx="1577676" cy="3860836"/>
            <a:chOff x="6232553" y="2702523"/>
            <a:chExt cx="1577676" cy="3860836"/>
          </a:xfrm>
        </p:grpSpPr>
        <p:grpSp>
          <p:nvGrpSpPr>
            <p:cNvPr id="67" name="Group 66"/>
            <p:cNvGrpSpPr/>
            <p:nvPr/>
          </p:nvGrpSpPr>
          <p:grpSpPr>
            <a:xfrm>
              <a:off x="6232553" y="2702523"/>
              <a:ext cx="1577676" cy="523220"/>
              <a:chOff x="7089820" y="2702523"/>
              <a:chExt cx="1577676" cy="523220"/>
            </a:xfrm>
          </p:grpSpPr>
          <p:sp>
            <p:nvSpPr>
              <p:cNvPr id="51" name="TextBox 50"/>
              <p:cNvSpPr txBox="1"/>
              <p:nvPr/>
            </p:nvSpPr>
            <p:spPr>
              <a:xfrm>
                <a:off x="7089820" y="2702523"/>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4"/>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6414919" y="3816632"/>
              <a:ext cx="1221809" cy="2746727"/>
              <a:chOff x="7740799" y="3816632"/>
              <a:chExt cx="1221809" cy="2746727"/>
            </a:xfrm>
          </p:grpSpPr>
          <p:sp>
            <p:nvSpPr>
              <p:cNvPr id="53" name="Rectangle 52"/>
              <p:cNvSpPr/>
              <p:nvPr/>
            </p:nvSpPr>
            <p:spPr>
              <a:xfrm>
                <a:off x="8049179"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816632"/>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56" name="TextBox 55"/>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grpSp>
      <p:grpSp>
        <p:nvGrpSpPr>
          <p:cNvPr id="5" name="Group 4"/>
          <p:cNvGrpSpPr/>
          <p:nvPr/>
        </p:nvGrpSpPr>
        <p:grpSpPr>
          <a:xfrm>
            <a:off x="4430729" y="2629498"/>
            <a:ext cx="1545421" cy="3933861"/>
            <a:chOff x="4430729" y="2629498"/>
            <a:chExt cx="1545421" cy="3933861"/>
          </a:xfrm>
        </p:grpSpPr>
        <p:grpSp>
          <p:nvGrpSpPr>
            <p:cNvPr id="2" name="Group 1"/>
            <p:cNvGrpSpPr/>
            <p:nvPr/>
          </p:nvGrpSpPr>
          <p:grpSpPr>
            <a:xfrm>
              <a:off x="4730394" y="3848852"/>
              <a:ext cx="946093" cy="2714507"/>
              <a:chOff x="4349394" y="3848852"/>
              <a:chExt cx="946093" cy="2714507"/>
            </a:xfrm>
          </p:grpSpPr>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grpSp>
        <p:grpSp>
          <p:nvGrpSpPr>
            <p:cNvPr id="68" name="Group 67"/>
            <p:cNvGrpSpPr/>
            <p:nvPr/>
          </p:nvGrpSpPr>
          <p:grpSpPr>
            <a:xfrm>
              <a:off x="4430729" y="2629498"/>
              <a:ext cx="1545421" cy="502702"/>
              <a:chOff x="3579543" y="2606348"/>
              <a:chExt cx="1545421" cy="502702"/>
            </a:xfrm>
          </p:grpSpPr>
          <p:sp>
            <p:nvSpPr>
              <p:cNvPr id="69" name="TextBox 68"/>
              <p:cNvSpPr txBox="1"/>
              <p:nvPr/>
            </p:nvSpPr>
            <p:spPr>
              <a:xfrm>
                <a:off x="3690399" y="2606348"/>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5478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47233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afterEffect">
                                  <p:stCondLst>
                                    <p:cond delay="0"/>
                                  </p:stCondLst>
                                  <p:childTnLst>
                                    <p:animMotion origin="layout" path="M -2.91667E-6 1.11111E-6 L -0.22565 1.11111E-6 " pathEditMode="relative" rAng="0" ptsTypes="AA">
                                      <p:cBhvr>
                                        <p:cTn id="6" dur="1000" fill="hold"/>
                                        <p:tgtEl>
                                          <p:spTgt spid="5"/>
                                        </p:tgtEl>
                                        <p:attrNameLst>
                                          <p:attrName>ppt_x</p:attrName>
                                          <p:attrName>ppt_y</p:attrName>
                                        </p:attrNameLst>
                                      </p:cBhvr>
                                      <p:rCtr x="-11289" y="0"/>
                                    </p:animMotion>
                                  </p:childTnLst>
                                </p:cTn>
                              </p:par>
                              <p:par>
                                <p:cTn id="7" presetID="63" presetClass="path" presetSubtype="0" accel="50000" decel="50000" fill="hold" nodeType="withEffect">
                                  <p:stCondLst>
                                    <p:cond delay="0"/>
                                  </p:stCondLst>
                                  <p:childTnLst>
                                    <p:animMotion origin="layout" path="M -1.45833E-6 -2.96296E-6 L 0.07982 -2.96296E-6 " pathEditMode="relative" rAng="0" ptsTypes="AA">
                                      <p:cBhvr>
                                        <p:cTn id="8" dur="1000" fill="hold"/>
                                        <p:tgtEl>
                                          <p:spTgt spid="6"/>
                                        </p:tgtEl>
                                        <p:attrNameLst>
                                          <p:attrName>ppt_x</p:attrName>
                                          <p:attrName>ppt_y</p:attrName>
                                        </p:attrNameLst>
                                      </p:cBhvr>
                                      <p:rCtr x="398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3" name="Rectangle 42"/>
          <p:cNvSpPr/>
          <p:nvPr/>
        </p:nvSpPr>
        <p:spPr>
          <a:xfrm>
            <a:off x="2149405"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978883"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grpSp>
        <p:nvGrpSpPr>
          <p:cNvPr id="68" name="Group 67"/>
          <p:cNvGrpSpPr/>
          <p:nvPr/>
        </p:nvGrpSpPr>
        <p:grpSpPr>
          <a:xfrm>
            <a:off x="1679218" y="2635564"/>
            <a:ext cx="1545421" cy="502702"/>
            <a:chOff x="3579543" y="2612414"/>
            <a:chExt cx="1545421" cy="502702"/>
          </a:xfrm>
        </p:grpSpPr>
        <p:sp>
          <p:nvSpPr>
            <p:cNvPr id="69" name="TextBox 68"/>
            <p:cNvSpPr txBox="1"/>
            <p:nvPr/>
          </p:nvSpPr>
          <p:spPr>
            <a:xfrm>
              <a:off x="3690399" y="2612414"/>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4996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a:off x="7202378" y="2702524"/>
            <a:ext cx="1577676" cy="523220"/>
            <a:chOff x="7089820" y="2702524"/>
            <a:chExt cx="1577676" cy="523220"/>
          </a:xfrm>
        </p:grpSpPr>
        <p:sp>
          <p:nvSpPr>
            <p:cNvPr id="51" name="TextBox 50"/>
            <p:cNvSpPr txBox="1"/>
            <p:nvPr/>
          </p:nvSpPr>
          <p:spPr>
            <a:xfrm>
              <a:off x="7089820" y="2702524"/>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5"/>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53" name="Rectangle 52"/>
          <p:cNvSpPr/>
          <p:nvPr/>
        </p:nvSpPr>
        <p:spPr>
          <a:xfrm>
            <a:off x="7693124"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384744" y="3816632"/>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grpSp>
        <p:nvGrpSpPr>
          <p:cNvPr id="3" name="Group 2"/>
          <p:cNvGrpSpPr/>
          <p:nvPr/>
        </p:nvGrpSpPr>
        <p:grpSpPr>
          <a:xfrm>
            <a:off x="2183357" y="5198870"/>
            <a:ext cx="6084252" cy="307777"/>
            <a:chOff x="2183357" y="5198870"/>
            <a:chExt cx="6084252" cy="307777"/>
          </a:xfrm>
        </p:grpSpPr>
        <p:sp>
          <p:nvSpPr>
            <p:cNvPr id="47" name="TextBox 46"/>
            <p:cNvSpPr txBox="1"/>
            <p:nvPr/>
          </p:nvSpPr>
          <p:spPr>
            <a:xfrm>
              <a:off x="2183357"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sp>
          <p:nvSpPr>
            <p:cNvPr id="56" name="TextBox 55"/>
            <p:cNvSpPr txBox="1"/>
            <p:nvPr/>
          </p:nvSpPr>
          <p:spPr>
            <a:xfrm>
              <a:off x="7727076"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grpSp>
        <p:nvGrpSpPr>
          <p:cNvPr id="37" name="Group 36"/>
          <p:cNvGrpSpPr/>
          <p:nvPr/>
        </p:nvGrpSpPr>
        <p:grpSpPr>
          <a:xfrm>
            <a:off x="2134791" y="5200798"/>
            <a:ext cx="6185240" cy="307777"/>
            <a:chOff x="2132864" y="5198870"/>
            <a:chExt cx="6185240" cy="307777"/>
          </a:xfrm>
        </p:grpSpPr>
        <p:sp>
          <p:nvSpPr>
            <p:cNvPr id="38" name="TextBox 37"/>
            <p:cNvSpPr txBox="1"/>
            <p:nvPr/>
          </p:nvSpPr>
          <p:spPr>
            <a:xfrm>
              <a:off x="2132864" y="5198870"/>
              <a:ext cx="641521"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sp>
          <p:nvSpPr>
            <p:cNvPr id="39" name="TextBox 38"/>
            <p:cNvSpPr txBox="1"/>
            <p:nvPr/>
          </p:nvSpPr>
          <p:spPr>
            <a:xfrm>
              <a:off x="7676583" y="5198870"/>
              <a:ext cx="641521"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spTree>
    <p:extLst>
      <p:ext uri="{BB962C8B-B14F-4D97-AF65-F5344CB8AC3E}">
        <p14:creationId xmlns:p14="http://schemas.microsoft.com/office/powerpoint/2010/main" val="2225244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7579094" y="4640771"/>
            <a:ext cx="827471" cy="1934952"/>
            <a:chOff x="2586718" y="4628406"/>
            <a:chExt cx="827471" cy="1934952"/>
          </a:xfrm>
        </p:grpSpPr>
        <p:sp>
          <p:nvSpPr>
            <p:cNvPr id="21" name="Rectangle 20"/>
            <p:cNvSpPr/>
            <p:nvPr/>
          </p:nvSpPr>
          <p:spPr>
            <a:xfrm>
              <a:off x="2697928" y="5286247"/>
              <a:ext cx="605048" cy="1277111"/>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740671" y="5578436"/>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52%</a:t>
              </a:r>
            </a:p>
          </p:txBody>
        </p:sp>
        <p:sp>
          <p:nvSpPr>
            <p:cNvPr id="23" name="TextBox 22"/>
            <p:cNvSpPr txBox="1"/>
            <p:nvPr/>
          </p:nvSpPr>
          <p:spPr>
            <a:xfrm>
              <a:off x="2586718" y="4628406"/>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1,037</a:t>
              </a:r>
            </a:p>
          </p:txBody>
        </p:sp>
      </p:grpSp>
      <p:grpSp>
        <p:nvGrpSpPr>
          <p:cNvPr id="24" name="Group 23"/>
          <p:cNvGrpSpPr/>
          <p:nvPr/>
        </p:nvGrpSpPr>
        <p:grpSpPr>
          <a:xfrm>
            <a:off x="7629097" y="5121739"/>
            <a:ext cx="736100" cy="1441619"/>
            <a:chOff x="3506161" y="5121739"/>
            <a:chExt cx="736100" cy="1441619"/>
          </a:xfrm>
        </p:grpSpPr>
        <p:sp>
          <p:nvSpPr>
            <p:cNvPr id="25" name="Rectangle 24"/>
            <p:cNvSpPr/>
            <p:nvPr/>
          </p:nvSpPr>
          <p:spPr>
            <a:xfrm>
              <a:off x="3571688" y="5675708"/>
              <a:ext cx="605048" cy="887650"/>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40%</a:t>
              </a:r>
            </a:p>
          </p:txBody>
        </p:sp>
        <p:sp>
          <p:nvSpPr>
            <p:cNvPr id="27" name="TextBox 26"/>
            <p:cNvSpPr txBox="1"/>
            <p:nvPr/>
          </p:nvSpPr>
          <p:spPr>
            <a:xfrm>
              <a:off x="3506161" y="5121739"/>
              <a:ext cx="736100"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804</a:t>
              </a:r>
            </a:p>
          </p:txBody>
        </p:sp>
      </p:grpSp>
      <p:grpSp>
        <p:nvGrpSpPr>
          <p:cNvPr id="32" name="Group 31"/>
          <p:cNvGrpSpPr/>
          <p:nvPr/>
        </p:nvGrpSpPr>
        <p:grpSpPr>
          <a:xfrm>
            <a:off x="2039928" y="5237489"/>
            <a:ext cx="827471" cy="1325869"/>
            <a:chOff x="3460476" y="5237489"/>
            <a:chExt cx="827471" cy="1325869"/>
          </a:xfrm>
        </p:grpSpPr>
        <p:sp>
          <p:nvSpPr>
            <p:cNvPr id="33" name="Rectangle 32"/>
            <p:cNvSpPr/>
            <p:nvPr/>
          </p:nvSpPr>
          <p:spPr>
            <a:xfrm>
              <a:off x="3571688" y="5818376"/>
              <a:ext cx="605048" cy="744982"/>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35%</a:t>
              </a:r>
            </a:p>
          </p:txBody>
        </p:sp>
        <p:sp>
          <p:nvSpPr>
            <p:cNvPr id="35" name="TextBox 34"/>
            <p:cNvSpPr txBox="1"/>
            <p:nvPr/>
          </p:nvSpPr>
          <p:spPr>
            <a:xfrm>
              <a:off x="3460476" y="5237489"/>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$1,620</a:t>
              </a:r>
            </a:p>
          </p:txBody>
        </p:sp>
      </p:grpSp>
      <p:grpSp>
        <p:nvGrpSpPr>
          <p:cNvPr id="28" name="Group 27"/>
          <p:cNvGrpSpPr/>
          <p:nvPr/>
        </p:nvGrpSpPr>
        <p:grpSpPr>
          <a:xfrm>
            <a:off x="2079243" y="5775036"/>
            <a:ext cx="731289" cy="851406"/>
            <a:chOff x="2634807" y="5775036"/>
            <a:chExt cx="731289" cy="851406"/>
          </a:xfrm>
        </p:grpSpPr>
        <p:sp>
          <p:nvSpPr>
            <p:cNvPr id="29" name="Rectangle 28"/>
            <p:cNvSpPr/>
            <p:nvPr/>
          </p:nvSpPr>
          <p:spPr>
            <a:xfrm>
              <a:off x="2697928" y="6381750"/>
              <a:ext cx="605048" cy="181608"/>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2812938" y="6318665"/>
              <a:ext cx="43954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8%</a:t>
              </a:r>
            </a:p>
          </p:txBody>
        </p:sp>
        <p:sp>
          <p:nvSpPr>
            <p:cNvPr id="31" name="TextBox 30"/>
            <p:cNvSpPr txBox="1"/>
            <p:nvPr/>
          </p:nvSpPr>
          <p:spPr>
            <a:xfrm>
              <a:off x="2634807" y="5775036"/>
              <a:ext cx="731289"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$358</a:t>
              </a:r>
            </a:p>
          </p:txBody>
        </p: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5" name="Group 4"/>
          <p:cNvGrpSpPr/>
          <p:nvPr/>
        </p:nvGrpSpPr>
        <p:grpSpPr>
          <a:xfrm>
            <a:off x="1679218" y="2635564"/>
            <a:ext cx="1545421" cy="3927795"/>
            <a:chOff x="4430729" y="2635564"/>
            <a:chExt cx="1545421" cy="3927795"/>
          </a:xfrm>
        </p:grpSpPr>
        <p:grpSp>
          <p:nvGrpSpPr>
            <p:cNvPr id="2" name="Group 1"/>
            <p:cNvGrpSpPr/>
            <p:nvPr/>
          </p:nvGrpSpPr>
          <p:grpSpPr>
            <a:xfrm>
              <a:off x="4730394" y="3848852"/>
              <a:ext cx="946093" cy="2714507"/>
              <a:chOff x="4349394" y="3848852"/>
              <a:chExt cx="946093" cy="2714507"/>
            </a:xfrm>
          </p:grpSpPr>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03374" y="51988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grpSp>
          <p:nvGrpSpPr>
            <p:cNvPr id="68" name="Group 67"/>
            <p:cNvGrpSpPr/>
            <p:nvPr/>
          </p:nvGrpSpPr>
          <p:grpSpPr>
            <a:xfrm>
              <a:off x="4430729" y="2635564"/>
              <a:ext cx="1545421" cy="502702"/>
              <a:chOff x="3579543" y="2612414"/>
              <a:chExt cx="1545421" cy="502702"/>
            </a:xfrm>
          </p:grpSpPr>
          <p:sp>
            <p:nvSpPr>
              <p:cNvPr id="69" name="TextBox 68"/>
              <p:cNvSpPr txBox="1"/>
              <p:nvPr/>
            </p:nvSpPr>
            <p:spPr>
              <a:xfrm>
                <a:off x="3690399" y="2612414"/>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4996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grpSp>
        <p:nvGrpSpPr>
          <p:cNvPr id="6" name="Group 5"/>
          <p:cNvGrpSpPr/>
          <p:nvPr/>
        </p:nvGrpSpPr>
        <p:grpSpPr>
          <a:xfrm>
            <a:off x="7202378" y="2702524"/>
            <a:ext cx="1577676" cy="3860834"/>
            <a:chOff x="6232553" y="2702524"/>
            <a:chExt cx="1577676" cy="3860834"/>
          </a:xfrm>
        </p:grpSpPr>
        <p:grpSp>
          <p:nvGrpSpPr>
            <p:cNvPr id="67" name="Group 66"/>
            <p:cNvGrpSpPr/>
            <p:nvPr/>
          </p:nvGrpSpPr>
          <p:grpSpPr>
            <a:xfrm>
              <a:off x="6232553" y="2702524"/>
              <a:ext cx="1577676" cy="523220"/>
              <a:chOff x="7089820" y="2702524"/>
              <a:chExt cx="1577676" cy="523220"/>
            </a:xfrm>
          </p:grpSpPr>
          <p:sp>
            <p:nvSpPr>
              <p:cNvPr id="51" name="TextBox 50"/>
              <p:cNvSpPr txBox="1"/>
              <p:nvPr/>
            </p:nvSpPr>
            <p:spPr>
              <a:xfrm>
                <a:off x="7089820" y="2702524"/>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5"/>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6414919" y="3816632"/>
              <a:ext cx="1221809" cy="2746726"/>
              <a:chOff x="7740799" y="3816632"/>
              <a:chExt cx="1221809" cy="2746726"/>
            </a:xfrm>
          </p:grpSpPr>
          <p:sp>
            <p:nvSpPr>
              <p:cNvPr id="53" name="Rectangle 52"/>
              <p:cNvSpPr/>
              <p:nvPr/>
            </p:nvSpPr>
            <p:spPr>
              <a:xfrm>
                <a:off x="8049179" y="4434839"/>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816632"/>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56" name="TextBox 55"/>
              <p:cNvSpPr txBox="1"/>
              <p:nvPr/>
            </p:nvSpPr>
            <p:spPr>
              <a:xfrm>
                <a:off x="8032637" y="51988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grpSp>
      <p:sp>
        <p:nvSpPr>
          <p:cNvPr id="40" name="TextBox 39"/>
          <p:cNvSpPr txBox="1"/>
          <p:nvPr/>
        </p:nvSpPr>
        <p:spPr>
          <a:xfrm>
            <a:off x="243321" y="6595622"/>
            <a:ext cx="9009536" cy="246221"/>
          </a:xfrm>
          <a:prstGeom prst="rect">
            <a:avLst/>
          </a:prstGeom>
          <a:noFill/>
        </p:spPr>
        <p:txBody>
          <a:bodyPr wrap="square" rtlCol="0">
            <a:spAutoFit/>
          </a:bodyPr>
          <a:lstStyle/>
          <a:p>
            <a:r>
              <a:rPr lang="en-US" sz="1000" dirty="0">
                <a:solidFill>
                  <a:srgbClr val="4475D0"/>
                </a:solidFill>
                <a:latin typeface="Century Gothic" panose="020B0502020202020204" pitchFamily="34" charset="0"/>
                <a:cs typeface="Arial" panose="020B0604020202020204" pitchFamily="34" charset="0"/>
              </a:rPr>
              <a:t>In 2014 Video/Mobile share of Internet Revenue was 6%/12%. Little change in Video/Mobile shares of time.</a:t>
            </a:r>
          </a:p>
        </p:txBody>
      </p:sp>
    </p:spTree>
    <p:extLst>
      <p:ext uri="{BB962C8B-B14F-4D97-AF65-F5344CB8AC3E}">
        <p14:creationId xmlns:p14="http://schemas.microsoft.com/office/powerpoint/2010/main" val="84492096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14:presetBounceEnd="52000">
                                      <p:stCondLst>
                                        <p:cond delay="0"/>
                                      </p:stCondLst>
                                      <p:childTnLst>
                                        <p:animMotion origin="layout" path="M -1.875E-6 4.81481E-6 L 0.18008 4.81481E-6 " pathEditMode="relative" rAng="0" ptsTypes="AA" p14:bounceEnd="52000">
                                          <p:cBhvr>
                                            <p:cTn id="6" dur="3000" fill="hold"/>
                                            <p:tgtEl>
                                              <p:spTgt spid="32"/>
                                            </p:tgtEl>
                                            <p:attrNameLst>
                                              <p:attrName>ppt_x</p:attrName>
                                              <p:attrName>ppt_y</p:attrName>
                                            </p:attrNameLst>
                                          </p:cBhvr>
                                          <p:rCtr x="8997" y="0"/>
                                        </p:animMotion>
                                      </p:childTnLst>
                                    </p:cTn>
                                  </p:par>
                                  <p:par>
                                    <p:cTn id="7" presetID="63" presetClass="path" presetSubtype="0" accel="50000" fill="hold" nodeType="withEffect" p14:presetBounceEnd="52000">
                                      <p:stCondLst>
                                        <p:cond delay="0"/>
                                      </p:stCondLst>
                                      <p:childTnLst>
                                        <p:animMotion origin="layout" path="M -8.33333E-7 3.33333E-6 L 0.09076 3.33333E-6 " pathEditMode="relative" rAng="0" ptsTypes="AA" p14:bounceEnd="52000">
                                          <p:cBhvr>
                                            <p:cTn id="8" dur="3000" fill="hold"/>
                                            <p:tgtEl>
                                              <p:spTgt spid="28"/>
                                            </p:tgtEl>
                                            <p:attrNameLst>
                                              <p:attrName>ppt_x</p:attrName>
                                              <p:attrName>ppt_y</p:attrName>
                                            </p:attrNameLst>
                                          </p:cBhvr>
                                          <p:rCtr x="4531" y="0"/>
                                        </p:animMotion>
                                      </p:childTnLst>
                                    </p:cTn>
                                  </p:par>
                                </p:childTnLst>
                              </p:cTn>
                            </p:par>
                          </p:childTnLst>
                        </p:cTn>
                      </p:par>
                      <p:par>
                        <p:cTn id="9" fill="hold">
                          <p:stCondLst>
                            <p:cond delay="indefinite"/>
                          </p:stCondLst>
                          <p:childTnLst>
                            <p:par>
                              <p:cTn id="10" fill="hold">
                                <p:stCondLst>
                                  <p:cond delay="0"/>
                                </p:stCondLst>
                                <p:childTnLst>
                                  <p:par>
                                    <p:cTn id="11" presetID="63" presetClass="path" presetSubtype="0" accel="50000" fill="hold" nodeType="clickEffect" p14:presetBounceEnd="43000">
                                      <p:stCondLst>
                                        <p:cond delay="0"/>
                                      </p:stCondLst>
                                      <p:childTnLst>
                                        <p:animMotion origin="layout" path="M 6.25E-7 4.81481E-6 L 0.09284 4.81481E-6 " pathEditMode="relative" rAng="0" ptsTypes="AA" p14:bounceEnd="43000">
                                          <p:cBhvr>
                                            <p:cTn id="12" dur="3000" fill="hold"/>
                                            <p:tgtEl>
                                              <p:spTgt spid="24"/>
                                            </p:tgtEl>
                                            <p:attrNameLst>
                                              <p:attrName>ppt_x</p:attrName>
                                              <p:attrName>ppt_y</p:attrName>
                                            </p:attrNameLst>
                                          </p:cBhvr>
                                          <p:rCtr x="4635" y="0"/>
                                        </p:animMotion>
                                      </p:childTnLst>
                                    </p:cTn>
                                  </p:par>
                                  <p:par>
                                    <p:cTn id="13" presetID="63" presetClass="path" presetSubtype="0" accel="50000" fill="hold" nodeType="withEffect" p14:presetBounceEnd="40000">
                                      <p:stCondLst>
                                        <p:cond delay="0"/>
                                      </p:stCondLst>
                                      <p:childTnLst>
                                        <p:animMotion origin="layout" path="M 1.25E-6 -2.59259E-6 L 0.18333 -2.59259E-6 " pathEditMode="relative" rAng="0" ptsTypes="AA" p14:bounceEnd="40000">
                                          <p:cBhvr>
                                            <p:cTn id="14" dur="3000" fill="hold"/>
                                            <p:tgtEl>
                                              <p:spTgt spid="20"/>
                                            </p:tgtEl>
                                            <p:attrNameLst>
                                              <p:attrName>ppt_x</p:attrName>
                                              <p:attrName>ppt_y</p:attrName>
                                            </p:attrNameLst>
                                          </p:cBhvr>
                                          <p:rCtr x="9167" y="0"/>
                                        </p:animMotion>
                                      </p:childTnLst>
                                    </p:cTn>
                                  </p:par>
                                </p:childTnLst>
                              </p:cTn>
                            </p:par>
                            <p:par>
                              <p:cTn id="15" fill="hold">
                                <p:stCondLst>
                                  <p:cond delay="3000"/>
                                </p:stCondLst>
                                <p:childTnLst>
                                  <p:par>
                                    <p:cTn id="16" presetID="1" presetClass="entr" presetSubtype="0" fill="hold" grpId="0" nodeType="afterEffect">
                                      <p:stCondLst>
                                        <p:cond delay="0"/>
                                      </p:stCondLst>
                                      <p:childTnLst>
                                        <p:set>
                                          <p:cBhvr>
                                            <p:cTn id="17"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stCondLst>
                                        <p:cond delay="0"/>
                                      </p:stCondLst>
                                      <p:childTnLst>
                                        <p:animMotion origin="layout" path="M -1.875E-6 4.81481E-6 L 0.18008 4.81481E-6 " pathEditMode="relative" rAng="0" ptsTypes="AA">
                                          <p:cBhvr>
                                            <p:cTn id="6" dur="3000" fill="hold"/>
                                            <p:tgtEl>
                                              <p:spTgt spid="32"/>
                                            </p:tgtEl>
                                            <p:attrNameLst>
                                              <p:attrName>ppt_x</p:attrName>
                                              <p:attrName>ppt_y</p:attrName>
                                            </p:attrNameLst>
                                          </p:cBhvr>
                                          <p:rCtr x="8997" y="0"/>
                                        </p:animMotion>
                                      </p:childTnLst>
                                    </p:cTn>
                                  </p:par>
                                  <p:par>
                                    <p:cTn id="7" presetID="63" presetClass="path" presetSubtype="0" accel="50000" fill="hold" nodeType="withEffect">
                                      <p:stCondLst>
                                        <p:cond delay="0"/>
                                      </p:stCondLst>
                                      <p:childTnLst>
                                        <p:animMotion origin="layout" path="M -8.33333E-7 3.33333E-6 L 0.09076 3.33333E-6 " pathEditMode="relative" rAng="0" ptsTypes="AA">
                                          <p:cBhvr>
                                            <p:cTn id="8" dur="3000" fill="hold"/>
                                            <p:tgtEl>
                                              <p:spTgt spid="28"/>
                                            </p:tgtEl>
                                            <p:attrNameLst>
                                              <p:attrName>ppt_x</p:attrName>
                                              <p:attrName>ppt_y</p:attrName>
                                            </p:attrNameLst>
                                          </p:cBhvr>
                                          <p:rCtr x="4531" y="0"/>
                                        </p:animMotion>
                                      </p:childTnLst>
                                    </p:cTn>
                                  </p:par>
                                </p:childTnLst>
                              </p:cTn>
                            </p:par>
                          </p:childTnLst>
                        </p:cTn>
                      </p:par>
                      <p:par>
                        <p:cTn id="9" fill="hold">
                          <p:stCondLst>
                            <p:cond delay="indefinite"/>
                          </p:stCondLst>
                          <p:childTnLst>
                            <p:par>
                              <p:cTn id="10" fill="hold">
                                <p:stCondLst>
                                  <p:cond delay="0"/>
                                </p:stCondLst>
                                <p:childTnLst>
                                  <p:par>
                                    <p:cTn id="11" presetID="63" presetClass="path" presetSubtype="0" accel="50000" fill="hold" nodeType="clickEffect">
                                      <p:stCondLst>
                                        <p:cond delay="0"/>
                                      </p:stCondLst>
                                      <p:childTnLst>
                                        <p:animMotion origin="layout" path="M 6.25E-7 4.81481E-6 L 0.09284 4.81481E-6 " pathEditMode="relative" rAng="0" ptsTypes="AA">
                                          <p:cBhvr>
                                            <p:cTn id="12" dur="3000" fill="hold"/>
                                            <p:tgtEl>
                                              <p:spTgt spid="24"/>
                                            </p:tgtEl>
                                            <p:attrNameLst>
                                              <p:attrName>ppt_x</p:attrName>
                                              <p:attrName>ppt_y</p:attrName>
                                            </p:attrNameLst>
                                          </p:cBhvr>
                                          <p:rCtr x="4635" y="0"/>
                                        </p:animMotion>
                                      </p:childTnLst>
                                    </p:cTn>
                                  </p:par>
                                  <p:par>
                                    <p:cTn id="13" presetID="63" presetClass="path" presetSubtype="0" accel="50000" fill="hold" nodeType="withEffect">
                                      <p:stCondLst>
                                        <p:cond delay="0"/>
                                      </p:stCondLst>
                                      <p:childTnLst>
                                        <p:animMotion origin="layout" path="M 1.25E-6 -2.59259E-6 L 0.18333 -2.59259E-6 " pathEditMode="relative" rAng="0" ptsTypes="AA">
                                          <p:cBhvr>
                                            <p:cTn id="14" dur="3000" fill="hold"/>
                                            <p:tgtEl>
                                              <p:spTgt spid="20"/>
                                            </p:tgtEl>
                                            <p:attrNameLst>
                                              <p:attrName>ppt_x</p:attrName>
                                              <p:attrName>ppt_y</p:attrName>
                                            </p:attrNameLst>
                                          </p:cBhvr>
                                          <p:rCtr x="9167" y="0"/>
                                        </p:animMotion>
                                      </p:childTnLst>
                                    </p:cTn>
                                  </p:par>
                                </p:childTnLst>
                              </p:cTn>
                            </p:par>
                            <p:par>
                              <p:cTn id="15" fill="hold">
                                <p:stCondLst>
                                  <p:cond delay="3000"/>
                                </p:stCondLst>
                                <p:childTnLst>
                                  <p:par>
                                    <p:cTn id="16" presetID="1" presetClass="entr" presetSubtype="0" fill="hold" grpId="0" nodeType="afterEffect">
                                      <p:stCondLst>
                                        <p:cond delay="0"/>
                                      </p:stCondLst>
                                      <p:childTnLst>
                                        <p:set>
                                          <p:cBhvr>
                                            <p:cTn id="17"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9809674" y="4640771"/>
            <a:ext cx="827471" cy="1934952"/>
            <a:chOff x="2586718" y="4628406"/>
            <a:chExt cx="827471" cy="1934952"/>
          </a:xfrm>
        </p:grpSpPr>
        <p:sp>
          <p:nvSpPr>
            <p:cNvPr id="21" name="Rectangle 20"/>
            <p:cNvSpPr/>
            <p:nvPr/>
          </p:nvSpPr>
          <p:spPr>
            <a:xfrm>
              <a:off x="2697928" y="5286247"/>
              <a:ext cx="605048" cy="1277111"/>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740671" y="5578436"/>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52%</a:t>
              </a:r>
            </a:p>
          </p:txBody>
        </p:sp>
        <p:sp>
          <p:nvSpPr>
            <p:cNvPr id="23" name="TextBox 22"/>
            <p:cNvSpPr txBox="1"/>
            <p:nvPr/>
          </p:nvSpPr>
          <p:spPr>
            <a:xfrm>
              <a:off x="2586718" y="4628406"/>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1,037</a:t>
              </a:r>
            </a:p>
          </p:txBody>
        </p:sp>
      </p:grpSp>
      <p:grpSp>
        <p:nvGrpSpPr>
          <p:cNvPr id="24" name="Group 23"/>
          <p:cNvGrpSpPr/>
          <p:nvPr/>
        </p:nvGrpSpPr>
        <p:grpSpPr>
          <a:xfrm>
            <a:off x="8765187" y="5117743"/>
            <a:ext cx="736100" cy="1445615"/>
            <a:chOff x="3506161" y="5117743"/>
            <a:chExt cx="736100" cy="1445615"/>
          </a:xfrm>
        </p:grpSpPr>
        <p:sp>
          <p:nvSpPr>
            <p:cNvPr id="25" name="Rectangle 24"/>
            <p:cNvSpPr/>
            <p:nvPr/>
          </p:nvSpPr>
          <p:spPr>
            <a:xfrm>
              <a:off x="3571688" y="5655808"/>
              <a:ext cx="605048" cy="907550"/>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40%</a:t>
              </a:r>
            </a:p>
          </p:txBody>
        </p:sp>
        <p:sp>
          <p:nvSpPr>
            <p:cNvPr id="27" name="TextBox 26"/>
            <p:cNvSpPr txBox="1"/>
            <p:nvPr/>
          </p:nvSpPr>
          <p:spPr>
            <a:xfrm>
              <a:off x="3506161" y="5117743"/>
              <a:ext cx="736100"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804</a:t>
              </a:r>
            </a:p>
          </p:txBody>
        </p:sp>
      </p:grpSp>
      <p:grpSp>
        <p:nvGrpSpPr>
          <p:cNvPr id="32" name="Group 31"/>
          <p:cNvGrpSpPr/>
          <p:nvPr/>
        </p:nvGrpSpPr>
        <p:grpSpPr>
          <a:xfrm>
            <a:off x="4228958" y="5237489"/>
            <a:ext cx="827471" cy="1325869"/>
            <a:chOff x="3460476" y="5237489"/>
            <a:chExt cx="827471" cy="1325869"/>
          </a:xfrm>
        </p:grpSpPr>
        <p:sp>
          <p:nvSpPr>
            <p:cNvPr id="33" name="Rectangle 32"/>
            <p:cNvSpPr/>
            <p:nvPr/>
          </p:nvSpPr>
          <p:spPr>
            <a:xfrm>
              <a:off x="3571688" y="5818376"/>
              <a:ext cx="605048" cy="744982"/>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35%</a:t>
              </a:r>
            </a:p>
          </p:txBody>
        </p:sp>
        <p:sp>
          <p:nvSpPr>
            <p:cNvPr id="35" name="TextBox 34"/>
            <p:cNvSpPr txBox="1"/>
            <p:nvPr/>
          </p:nvSpPr>
          <p:spPr>
            <a:xfrm>
              <a:off x="3460476" y="5237489"/>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$1,620</a:t>
              </a:r>
            </a:p>
          </p:txBody>
        </p:sp>
      </p:grpSp>
      <p:grpSp>
        <p:nvGrpSpPr>
          <p:cNvPr id="28" name="Group 27"/>
          <p:cNvGrpSpPr/>
          <p:nvPr/>
        </p:nvGrpSpPr>
        <p:grpSpPr>
          <a:xfrm>
            <a:off x="3187616" y="5775036"/>
            <a:ext cx="731289" cy="851406"/>
            <a:chOff x="2634807" y="5775036"/>
            <a:chExt cx="731289" cy="851406"/>
          </a:xfrm>
        </p:grpSpPr>
        <p:sp>
          <p:nvSpPr>
            <p:cNvPr id="29" name="Rectangle 28"/>
            <p:cNvSpPr/>
            <p:nvPr/>
          </p:nvSpPr>
          <p:spPr>
            <a:xfrm>
              <a:off x="2697928" y="6381750"/>
              <a:ext cx="605048" cy="181608"/>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2812938" y="6318665"/>
              <a:ext cx="43954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8%</a:t>
              </a:r>
            </a:p>
          </p:txBody>
        </p:sp>
        <p:sp>
          <p:nvSpPr>
            <p:cNvPr id="31" name="TextBox 30"/>
            <p:cNvSpPr txBox="1"/>
            <p:nvPr/>
          </p:nvSpPr>
          <p:spPr>
            <a:xfrm>
              <a:off x="2634807" y="5775036"/>
              <a:ext cx="731289"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$358</a:t>
              </a:r>
            </a:p>
          </p:txBody>
        </p:sp>
      </p:grpSp>
      <p:sp>
        <p:nvSpPr>
          <p:cNvPr id="8" name="TextBox 7"/>
          <p:cNvSpPr txBox="1"/>
          <p:nvPr/>
        </p:nvSpPr>
        <p:spPr>
          <a:xfrm>
            <a:off x="243321" y="6595622"/>
            <a:ext cx="9009536" cy="246221"/>
          </a:xfrm>
          <a:prstGeom prst="rect">
            <a:avLst/>
          </a:prstGeom>
          <a:noFill/>
        </p:spPr>
        <p:txBody>
          <a:bodyPr wrap="square" rtlCol="0">
            <a:spAutoFit/>
          </a:bodyPr>
          <a:lstStyle/>
          <a:p>
            <a:r>
              <a:rPr lang="en-US" sz="1000" dirty="0">
                <a:solidFill>
                  <a:srgbClr val="4475D0"/>
                </a:solidFill>
                <a:latin typeface="Century Gothic" panose="020B0502020202020204" pitchFamily="34" charset="0"/>
                <a:cs typeface="Arial" panose="020B0604020202020204" pitchFamily="34" charset="0"/>
              </a:rPr>
              <a:t>In 2014 Video/Mobile share of Internet Revenue was 6%/12%. Little change in Video/Mobile shares of time.</a:t>
            </a:r>
          </a:p>
        </p:txBody>
      </p:sp>
      <p:grpSp>
        <p:nvGrpSpPr>
          <p:cNvPr id="67" name="Group 66"/>
          <p:cNvGrpSpPr/>
          <p:nvPr/>
        </p:nvGrpSpPr>
        <p:grpSpPr>
          <a:xfrm>
            <a:off x="7202378" y="2702524"/>
            <a:ext cx="1577676" cy="523220"/>
            <a:chOff x="7089820" y="2702524"/>
            <a:chExt cx="1577676" cy="523220"/>
          </a:xfrm>
        </p:grpSpPr>
        <p:sp>
          <p:nvSpPr>
            <p:cNvPr id="51" name="TextBox 50"/>
            <p:cNvSpPr txBox="1"/>
            <p:nvPr/>
          </p:nvSpPr>
          <p:spPr>
            <a:xfrm>
              <a:off x="7089820" y="2702524"/>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5"/>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7384744" y="3751316"/>
            <a:ext cx="1221809" cy="2812043"/>
            <a:chOff x="7740799" y="3751316"/>
            <a:chExt cx="1221809" cy="2812043"/>
          </a:xfrm>
        </p:grpSpPr>
        <p:sp>
          <p:nvSpPr>
            <p:cNvPr id="53" name="Rectangle 52"/>
            <p:cNvSpPr/>
            <p:nvPr/>
          </p:nvSpPr>
          <p:spPr>
            <a:xfrm>
              <a:off x="8049179" y="4328160"/>
              <a:ext cx="605048" cy="223519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751316"/>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56" name="TextBox 55"/>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44%</a:t>
              </a:r>
            </a:p>
          </p:txBody>
        </p:sp>
      </p:grpSp>
      <p:grpSp>
        <p:nvGrpSpPr>
          <p:cNvPr id="2" name="Group 1"/>
          <p:cNvGrpSpPr/>
          <p:nvPr/>
        </p:nvGrpSpPr>
        <p:grpSpPr>
          <a:xfrm>
            <a:off x="1978883" y="3848852"/>
            <a:ext cx="946093" cy="2714507"/>
            <a:chOff x="4349394" y="3848852"/>
            <a:chExt cx="946093" cy="2714507"/>
          </a:xfrm>
        </p:grpSpPr>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grpSp>
        <p:nvGrpSpPr>
          <p:cNvPr id="68" name="Group 67"/>
          <p:cNvGrpSpPr/>
          <p:nvPr/>
        </p:nvGrpSpPr>
        <p:grpSpPr>
          <a:xfrm>
            <a:off x="1679218" y="2635564"/>
            <a:ext cx="1545421" cy="502702"/>
            <a:chOff x="3579543" y="2612414"/>
            <a:chExt cx="1545421" cy="502702"/>
          </a:xfrm>
        </p:grpSpPr>
        <p:sp>
          <p:nvSpPr>
            <p:cNvPr id="69" name="TextBox 68"/>
            <p:cNvSpPr txBox="1"/>
            <p:nvPr/>
          </p:nvSpPr>
          <p:spPr>
            <a:xfrm>
              <a:off x="3690399" y="2612414"/>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4996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614322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4"/>
                                        </p:tgtEl>
                                      </p:cBhvr>
                                    </p:animEffect>
                                    <p:set>
                                      <p:cBhvr>
                                        <p:cTn id="10" dur="1" fill="hold">
                                          <p:stCondLst>
                                            <p:cond delay="499"/>
                                          </p:stCondLst>
                                        </p:cTn>
                                        <p:tgtEl>
                                          <p:spTgt spid="4"/>
                                        </p:tgtEl>
                                        <p:attrNameLst>
                                          <p:attrName>style.visibility</p:attrName>
                                        </p:attrNameLst>
                                      </p:cBhvr>
                                      <p:to>
                                        <p:strVal val="hidden"/>
                                      </p:to>
                                    </p:set>
                                  </p:childTnLst>
                                </p:cTn>
                              </p:par>
                            </p:childTnLst>
                          </p:cTn>
                        </p:par>
                        <p:par>
                          <p:cTn id="11" fill="hold">
                            <p:stCondLst>
                              <p:cond delay="500"/>
                            </p:stCondLst>
                            <p:childTnLst>
                              <p:par>
                                <p:cTn id="12" presetID="10" presetClass="exit" presetSubtype="0" fill="hold" nodeType="afterEffect">
                                  <p:stCondLst>
                                    <p:cond delay="0"/>
                                  </p:stCondLst>
                                  <p:childTnLst>
                                    <p:animEffect transition="out" filter="fade">
                                      <p:cBhvr>
                                        <p:cTn id="13" dur="500"/>
                                        <p:tgtEl>
                                          <p:spTgt spid="68"/>
                                        </p:tgtEl>
                                      </p:cBhvr>
                                    </p:animEffect>
                                    <p:set>
                                      <p:cBhvr>
                                        <p:cTn id="14" dur="1" fill="hold">
                                          <p:stCondLst>
                                            <p:cond delay="499"/>
                                          </p:stCondLst>
                                        </p:cTn>
                                        <p:tgtEl>
                                          <p:spTgt spid="68"/>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500"/>
                                        <p:tgtEl>
                                          <p:spTgt spid="67"/>
                                        </p:tgtEl>
                                      </p:cBhvr>
                                    </p:animEffect>
                                    <p:set>
                                      <p:cBhvr>
                                        <p:cTn id="17" dur="1" fill="hold">
                                          <p:stCondLst>
                                            <p:cond delay="499"/>
                                          </p:stCondLst>
                                        </p:cTn>
                                        <p:tgtEl>
                                          <p:spTgt spid="6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9809674" y="4640771"/>
            <a:ext cx="827471" cy="1934952"/>
            <a:chOff x="2586718" y="4628406"/>
            <a:chExt cx="827471" cy="1934952"/>
          </a:xfrm>
        </p:grpSpPr>
        <p:sp>
          <p:nvSpPr>
            <p:cNvPr id="21" name="Rectangle 20"/>
            <p:cNvSpPr/>
            <p:nvPr/>
          </p:nvSpPr>
          <p:spPr>
            <a:xfrm>
              <a:off x="2697928" y="5286247"/>
              <a:ext cx="605048" cy="1277111"/>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740671" y="5578436"/>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52%</a:t>
              </a:r>
            </a:p>
          </p:txBody>
        </p:sp>
        <p:sp>
          <p:nvSpPr>
            <p:cNvPr id="23" name="TextBox 22"/>
            <p:cNvSpPr txBox="1"/>
            <p:nvPr/>
          </p:nvSpPr>
          <p:spPr>
            <a:xfrm>
              <a:off x="2586718" y="4628406"/>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1,037</a:t>
              </a:r>
            </a:p>
          </p:txBody>
        </p:sp>
      </p:grpSp>
      <p:grpSp>
        <p:nvGrpSpPr>
          <p:cNvPr id="24" name="Group 23"/>
          <p:cNvGrpSpPr/>
          <p:nvPr/>
        </p:nvGrpSpPr>
        <p:grpSpPr>
          <a:xfrm>
            <a:off x="8765187" y="5121739"/>
            <a:ext cx="736100" cy="1441619"/>
            <a:chOff x="3506161" y="5121739"/>
            <a:chExt cx="736100" cy="1441619"/>
          </a:xfrm>
        </p:grpSpPr>
        <p:sp>
          <p:nvSpPr>
            <p:cNvPr id="25" name="Rectangle 24"/>
            <p:cNvSpPr/>
            <p:nvPr/>
          </p:nvSpPr>
          <p:spPr>
            <a:xfrm>
              <a:off x="3571688" y="5655808"/>
              <a:ext cx="605048" cy="907550"/>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40%</a:t>
              </a:r>
            </a:p>
          </p:txBody>
        </p:sp>
        <p:sp>
          <p:nvSpPr>
            <p:cNvPr id="27" name="TextBox 26"/>
            <p:cNvSpPr txBox="1"/>
            <p:nvPr/>
          </p:nvSpPr>
          <p:spPr>
            <a:xfrm>
              <a:off x="3506161" y="5121739"/>
              <a:ext cx="736100"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804</a:t>
              </a:r>
            </a:p>
          </p:txBody>
        </p:sp>
      </p:grpSp>
      <p:grpSp>
        <p:nvGrpSpPr>
          <p:cNvPr id="32" name="Group 31"/>
          <p:cNvGrpSpPr/>
          <p:nvPr/>
        </p:nvGrpSpPr>
        <p:grpSpPr>
          <a:xfrm>
            <a:off x="4228958" y="5237489"/>
            <a:ext cx="827471" cy="1325869"/>
            <a:chOff x="3460476" y="5237489"/>
            <a:chExt cx="827471" cy="1325869"/>
          </a:xfrm>
        </p:grpSpPr>
        <p:sp>
          <p:nvSpPr>
            <p:cNvPr id="33" name="Rectangle 32"/>
            <p:cNvSpPr/>
            <p:nvPr/>
          </p:nvSpPr>
          <p:spPr>
            <a:xfrm>
              <a:off x="3571688" y="5818376"/>
              <a:ext cx="605048" cy="744982"/>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35%</a:t>
              </a:r>
            </a:p>
          </p:txBody>
        </p:sp>
        <p:sp>
          <p:nvSpPr>
            <p:cNvPr id="35" name="TextBox 34"/>
            <p:cNvSpPr txBox="1"/>
            <p:nvPr/>
          </p:nvSpPr>
          <p:spPr>
            <a:xfrm>
              <a:off x="3460476" y="5237489"/>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$1,620</a:t>
              </a:r>
            </a:p>
          </p:txBody>
        </p:sp>
      </p:grpSp>
      <p:grpSp>
        <p:nvGrpSpPr>
          <p:cNvPr id="28" name="Group 27"/>
          <p:cNvGrpSpPr/>
          <p:nvPr/>
        </p:nvGrpSpPr>
        <p:grpSpPr>
          <a:xfrm>
            <a:off x="3187616" y="5775036"/>
            <a:ext cx="731289" cy="851406"/>
            <a:chOff x="2634807" y="5775036"/>
            <a:chExt cx="731289" cy="851406"/>
          </a:xfrm>
        </p:grpSpPr>
        <p:sp>
          <p:nvSpPr>
            <p:cNvPr id="29" name="Rectangle 28"/>
            <p:cNvSpPr/>
            <p:nvPr/>
          </p:nvSpPr>
          <p:spPr>
            <a:xfrm>
              <a:off x="2697928" y="6381750"/>
              <a:ext cx="605048" cy="181608"/>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2812938" y="6318665"/>
              <a:ext cx="43954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8%</a:t>
              </a:r>
            </a:p>
          </p:txBody>
        </p:sp>
        <p:sp>
          <p:nvSpPr>
            <p:cNvPr id="31" name="TextBox 30"/>
            <p:cNvSpPr txBox="1"/>
            <p:nvPr/>
          </p:nvSpPr>
          <p:spPr>
            <a:xfrm>
              <a:off x="2634807" y="5775036"/>
              <a:ext cx="731289"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$358</a:t>
              </a:r>
            </a:p>
          </p:txBody>
        </p:sp>
      </p:grpSp>
      <p:grpSp>
        <p:nvGrpSpPr>
          <p:cNvPr id="67" name="Group 66"/>
          <p:cNvGrpSpPr/>
          <p:nvPr/>
        </p:nvGrpSpPr>
        <p:grpSpPr>
          <a:xfrm>
            <a:off x="4299361" y="4218667"/>
            <a:ext cx="1334019" cy="646331"/>
            <a:chOff x="7211649" y="2702524"/>
            <a:chExt cx="1334019" cy="646331"/>
          </a:xfrm>
        </p:grpSpPr>
        <p:sp>
          <p:nvSpPr>
            <p:cNvPr id="51" name="TextBox 50"/>
            <p:cNvSpPr txBox="1"/>
            <p:nvPr/>
          </p:nvSpPr>
          <p:spPr>
            <a:xfrm>
              <a:off x="7211649" y="2702524"/>
              <a:ext cx="1334019" cy="646331"/>
            </a:xfrm>
            <a:prstGeom prst="rect">
              <a:avLst/>
            </a:prstGeom>
            <a:noFill/>
          </p:spPr>
          <p:txBody>
            <a:bodyPr wrap="none" rtlCol="0">
              <a:spAutoFit/>
            </a:bodyPr>
            <a:lstStyle/>
            <a:p>
              <a:pPr algn="ctr"/>
              <a:r>
                <a:rPr lang="en-US" sz="1200" dirty="0">
                  <a:solidFill>
                    <a:srgbClr val="639729"/>
                  </a:solidFill>
                  <a:latin typeface="Century Gothic" panose="020B0502020202020204" pitchFamily="34" charset="0"/>
                  <a:cs typeface="Arial" panose="020B0604020202020204" pitchFamily="34" charset="0"/>
                </a:rPr>
                <a:t> Share of </a:t>
              </a:r>
            </a:p>
            <a:p>
              <a:pPr algn="ctr"/>
              <a:r>
                <a:rPr lang="en-US" sz="1200" dirty="0">
                  <a:solidFill>
                    <a:srgbClr val="639729"/>
                  </a:solidFill>
                  <a:latin typeface="Century Gothic" panose="020B0502020202020204" pitchFamily="34" charset="0"/>
                  <a:cs typeface="Arial" panose="020B0604020202020204" pitchFamily="34" charset="0"/>
                </a:rPr>
                <a:t>Weekly Minutes</a:t>
              </a:r>
            </a:p>
            <a:p>
              <a:pPr algn="ctr"/>
              <a:r>
                <a:rPr lang="en-US" sz="12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292697" y="3295080"/>
              <a:ext cx="1173480"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68" name="Group 67"/>
          <p:cNvGrpSpPr/>
          <p:nvPr/>
        </p:nvGrpSpPr>
        <p:grpSpPr>
          <a:xfrm>
            <a:off x="2997659" y="4342868"/>
            <a:ext cx="1111202" cy="707886"/>
            <a:chOff x="3793795" y="2612414"/>
            <a:chExt cx="1111202" cy="707886"/>
          </a:xfrm>
        </p:grpSpPr>
        <p:sp>
          <p:nvSpPr>
            <p:cNvPr id="69" name="TextBox 68"/>
            <p:cNvSpPr txBox="1"/>
            <p:nvPr/>
          </p:nvSpPr>
          <p:spPr>
            <a:xfrm>
              <a:off x="3793795" y="2612414"/>
              <a:ext cx="1111202" cy="707886"/>
            </a:xfrm>
            <a:prstGeom prst="rect">
              <a:avLst/>
            </a:prstGeom>
            <a:noFill/>
          </p:spPr>
          <p:txBody>
            <a:bodyPr wrap="none" rtlCol="0">
              <a:spAutoFit/>
            </a:bodyPr>
            <a:lstStyle/>
            <a:p>
              <a:pPr algn="ctr">
                <a:lnSpc>
                  <a:spcPts val="1600"/>
                </a:lnSpc>
              </a:pPr>
              <a:r>
                <a:rPr lang="en-US" sz="1200" dirty="0">
                  <a:solidFill>
                    <a:srgbClr val="639729"/>
                  </a:solidFill>
                  <a:latin typeface="Century Gothic" panose="020B0502020202020204" pitchFamily="34" charset="0"/>
                  <a:cs typeface="Arial" panose="020B0604020202020204" pitchFamily="34" charset="0"/>
                </a:rPr>
                <a:t> Share of</a:t>
              </a:r>
            </a:p>
            <a:p>
              <a:pPr algn="ctr">
                <a:lnSpc>
                  <a:spcPts val="1600"/>
                </a:lnSpc>
              </a:pPr>
              <a:r>
                <a:rPr lang="en-US" sz="1200" dirty="0">
                  <a:solidFill>
                    <a:srgbClr val="639729"/>
                  </a:solidFill>
                  <a:latin typeface="Century Gothic" panose="020B0502020202020204" pitchFamily="34" charset="0"/>
                  <a:cs typeface="Arial" panose="020B0604020202020204" pitchFamily="34" charset="0"/>
                </a:rPr>
                <a:t>Ad Revenue</a:t>
              </a:r>
              <a:endParaRPr lang="en-US" sz="2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05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793795" y="3063327"/>
              <a:ext cx="1111202"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8" name="Group 37"/>
          <p:cNvGrpSpPr/>
          <p:nvPr/>
        </p:nvGrpSpPr>
        <p:grpSpPr>
          <a:xfrm>
            <a:off x="9501287" y="3805858"/>
            <a:ext cx="1334019" cy="646331"/>
            <a:chOff x="7211649" y="2702524"/>
            <a:chExt cx="1334019" cy="646331"/>
          </a:xfrm>
        </p:grpSpPr>
        <p:sp>
          <p:nvSpPr>
            <p:cNvPr id="39" name="TextBox 38"/>
            <p:cNvSpPr txBox="1"/>
            <p:nvPr/>
          </p:nvSpPr>
          <p:spPr>
            <a:xfrm>
              <a:off x="7211649" y="2702524"/>
              <a:ext cx="1334019" cy="646331"/>
            </a:xfrm>
            <a:prstGeom prst="rect">
              <a:avLst/>
            </a:prstGeom>
            <a:noFill/>
          </p:spPr>
          <p:txBody>
            <a:bodyPr wrap="none" rtlCol="0">
              <a:spAutoFit/>
            </a:bodyPr>
            <a:lstStyle/>
            <a:p>
              <a:pPr algn="ctr"/>
              <a:r>
                <a:rPr lang="en-US" sz="1200" dirty="0">
                  <a:solidFill>
                    <a:srgbClr val="639729"/>
                  </a:solidFill>
                  <a:latin typeface="Century Gothic" panose="020B0502020202020204" pitchFamily="34" charset="0"/>
                  <a:cs typeface="Arial" panose="020B0604020202020204" pitchFamily="34" charset="0"/>
                </a:rPr>
                <a:t> Share of </a:t>
              </a:r>
            </a:p>
            <a:p>
              <a:pPr algn="ctr"/>
              <a:r>
                <a:rPr lang="en-US" sz="1200" dirty="0">
                  <a:solidFill>
                    <a:srgbClr val="639729"/>
                  </a:solidFill>
                  <a:latin typeface="Century Gothic" panose="020B0502020202020204" pitchFamily="34" charset="0"/>
                  <a:cs typeface="Arial" panose="020B0604020202020204" pitchFamily="34" charset="0"/>
                </a:rPr>
                <a:t>Weekly Minutes</a:t>
              </a:r>
            </a:p>
            <a:p>
              <a:pPr algn="ctr"/>
              <a:r>
                <a:rPr lang="en-US" sz="1200" dirty="0">
                  <a:solidFill>
                    <a:srgbClr val="639729"/>
                  </a:solidFill>
                  <a:latin typeface="Century Gothic" panose="020B0502020202020204" pitchFamily="34" charset="0"/>
                  <a:cs typeface="Arial" panose="020B0604020202020204" pitchFamily="34" charset="0"/>
                </a:rPr>
                <a:t>Per Capita</a:t>
              </a:r>
            </a:p>
          </p:txBody>
        </p:sp>
        <p:cxnSp>
          <p:nvCxnSpPr>
            <p:cNvPr id="40" name="Straight Connector 39"/>
            <p:cNvCxnSpPr/>
            <p:nvPr/>
          </p:nvCxnSpPr>
          <p:spPr>
            <a:xfrm>
              <a:off x="7292697" y="3295080"/>
              <a:ext cx="1173480"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8209586" y="3955949"/>
            <a:ext cx="1111202" cy="707886"/>
            <a:chOff x="3793795" y="2612414"/>
            <a:chExt cx="1111202" cy="707886"/>
          </a:xfrm>
        </p:grpSpPr>
        <p:sp>
          <p:nvSpPr>
            <p:cNvPr id="42" name="TextBox 41"/>
            <p:cNvSpPr txBox="1"/>
            <p:nvPr/>
          </p:nvSpPr>
          <p:spPr>
            <a:xfrm>
              <a:off x="3793795" y="2612414"/>
              <a:ext cx="1111202" cy="707886"/>
            </a:xfrm>
            <a:prstGeom prst="rect">
              <a:avLst/>
            </a:prstGeom>
            <a:noFill/>
          </p:spPr>
          <p:txBody>
            <a:bodyPr wrap="none" rtlCol="0">
              <a:spAutoFit/>
            </a:bodyPr>
            <a:lstStyle/>
            <a:p>
              <a:pPr algn="ctr">
                <a:lnSpc>
                  <a:spcPts val="1600"/>
                </a:lnSpc>
              </a:pPr>
              <a:r>
                <a:rPr lang="en-US" sz="1200" dirty="0">
                  <a:solidFill>
                    <a:srgbClr val="639729"/>
                  </a:solidFill>
                  <a:latin typeface="Century Gothic" panose="020B0502020202020204" pitchFamily="34" charset="0"/>
                  <a:cs typeface="Arial" panose="020B0604020202020204" pitchFamily="34" charset="0"/>
                </a:rPr>
                <a:t> Share of</a:t>
              </a:r>
            </a:p>
            <a:p>
              <a:pPr algn="ctr">
                <a:lnSpc>
                  <a:spcPts val="1600"/>
                </a:lnSpc>
              </a:pPr>
              <a:r>
                <a:rPr lang="en-US" sz="1200" dirty="0">
                  <a:solidFill>
                    <a:srgbClr val="639729"/>
                  </a:solidFill>
                  <a:latin typeface="Century Gothic" panose="020B0502020202020204" pitchFamily="34" charset="0"/>
                  <a:cs typeface="Arial" panose="020B0604020202020204" pitchFamily="34" charset="0"/>
                </a:rPr>
                <a:t>Ad Revenue</a:t>
              </a:r>
              <a:endParaRPr lang="en-US" sz="2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050" dirty="0">
                  <a:solidFill>
                    <a:srgbClr val="639729"/>
                  </a:solidFill>
                  <a:latin typeface="Century Gothic" panose="020B0502020202020204" pitchFamily="34" charset="0"/>
                  <a:cs typeface="Arial" panose="020B0604020202020204" pitchFamily="34" charset="0"/>
                </a:rPr>
                <a:t> (Millions)</a:t>
              </a:r>
            </a:p>
          </p:txBody>
        </p:sp>
        <p:cxnSp>
          <p:nvCxnSpPr>
            <p:cNvPr id="45" name="Straight Connector 44"/>
            <p:cNvCxnSpPr/>
            <p:nvPr/>
          </p:nvCxnSpPr>
          <p:spPr>
            <a:xfrm>
              <a:off x="3793795" y="3063327"/>
              <a:ext cx="1111202"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46" name="TextBox 45"/>
          <p:cNvSpPr txBox="1"/>
          <p:nvPr/>
        </p:nvSpPr>
        <p:spPr>
          <a:xfrm>
            <a:off x="3103066" y="1222172"/>
            <a:ext cx="5985934" cy="523220"/>
          </a:xfrm>
          <a:prstGeom prst="rect">
            <a:avLst/>
          </a:prstGeom>
          <a:noFill/>
        </p:spPr>
        <p:txBody>
          <a:bodyPr wrap="none" rtlCol="0">
            <a:spAutoFit/>
          </a:bodyPr>
          <a:lstStyle/>
          <a:p>
            <a:pPr algn="ctr"/>
            <a:r>
              <a:rPr lang="en-US" sz="2800" dirty="0">
                <a:solidFill>
                  <a:srgbClr val="619428"/>
                </a:solidFill>
                <a:latin typeface="Century Gothic" panose="020B0502020202020204" pitchFamily="34" charset="0"/>
                <a:cs typeface="Arial" panose="020B0604020202020204" pitchFamily="34" charset="0"/>
              </a:rPr>
              <a:t>Ad revenue still underdeveloped.</a:t>
            </a:r>
          </a:p>
        </p:txBody>
      </p:sp>
      <p:sp>
        <p:nvSpPr>
          <p:cNvPr id="43" name="TextBox 42"/>
          <p:cNvSpPr txBox="1"/>
          <p:nvPr/>
        </p:nvSpPr>
        <p:spPr>
          <a:xfrm>
            <a:off x="243321" y="6595622"/>
            <a:ext cx="9009536" cy="246221"/>
          </a:xfrm>
          <a:prstGeom prst="rect">
            <a:avLst/>
          </a:prstGeom>
          <a:noFill/>
        </p:spPr>
        <p:txBody>
          <a:bodyPr wrap="square" rtlCol="0">
            <a:spAutoFit/>
          </a:bodyPr>
          <a:lstStyle/>
          <a:p>
            <a:r>
              <a:rPr lang="en-US" sz="1000" dirty="0">
                <a:solidFill>
                  <a:srgbClr val="4475D0"/>
                </a:solidFill>
                <a:latin typeface="Century Gothic" panose="020B0502020202020204" pitchFamily="34" charset="0"/>
                <a:cs typeface="Arial" panose="020B0604020202020204" pitchFamily="34" charset="0"/>
              </a:rPr>
              <a:t>In 2014 Video/Mobile share of Internet Revenue was 6%/12%. Little change in Video/Mobile shares of time.</a:t>
            </a:r>
          </a:p>
        </p:txBody>
      </p:sp>
    </p:spTree>
    <p:extLst>
      <p:ext uri="{BB962C8B-B14F-4D97-AF65-F5344CB8AC3E}">
        <p14:creationId xmlns:p14="http://schemas.microsoft.com/office/powerpoint/2010/main" val="105482622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14:presetBounceEnd="40000">
                                      <p:stCondLst>
                                        <p:cond delay="0"/>
                                      </p:stCondLst>
                                      <p:childTnLst>
                                        <p:animMotion origin="layout" path="M 8.33333E-7 4.81481E-6 L 0.33945 4.81481E-6 " pathEditMode="relative" rAng="0" ptsTypes="AA" p14:bounceEnd="40000">
                                          <p:cBhvr>
                                            <p:cTn id="6" dur="3000" fill="hold"/>
                                            <p:tgtEl>
                                              <p:spTgt spid="32"/>
                                            </p:tgtEl>
                                            <p:attrNameLst>
                                              <p:attrName>ppt_x</p:attrName>
                                              <p:attrName>ppt_y</p:attrName>
                                            </p:attrNameLst>
                                          </p:cBhvr>
                                          <p:rCtr x="16966" y="0"/>
                                        </p:animMotion>
                                      </p:childTnLst>
                                    </p:cTn>
                                  </p:par>
                                  <p:par>
                                    <p:cTn id="7" presetID="35" presetClass="path" presetSubtype="0" accel="50000" fill="hold" nodeType="withEffect" p14:presetBounceEnd="40000">
                                      <p:stCondLst>
                                        <p:cond delay="0"/>
                                      </p:stCondLst>
                                      <p:childTnLst>
                                        <p:animMotion origin="layout" path="M 1.45833E-6 4.81481E-6 L -0.33711 4.81481E-6 " pathEditMode="relative" rAng="0" ptsTypes="AA" p14:bounceEnd="40000">
                                          <p:cBhvr>
                                            <p:cTn id="8" dur="3000" fill="hold"/>
                                            <p:tgtEl>
                                              <p:spTgt spid="24"/>
                                            </p:tgtEl>
                                            <p:attrNameLst>
                                              <p:attrName>ppt_x</p:attrName>
                                              <p:attrName>ppt_y</p:attrName>
                                            </p:attrNameLst>
                                          </p:cBhvr>
                                          <p:rCtr x="-16862" y="0"/>
                                        </p:animMotion>
                                      </p:childTnLst>
                                    </p:cTn>
                                  </p:par>
                                  <p:par>
                                    <p:cTn id="9" presetID="10" presetClass="entr" presetSubtype="0" fill="hold" nodeType="withEffect">
                                      <p:stCondLst>
                                        <p:cond delay="1000"/>
                                      </p:stCondLst>
                                      <p:childTnLst>
                                        <p:set>
                                          <p:cBhvr>
                                            <p:cTn id="10" dur="1" fill="hold">
                                              <p:stCondLst>
                                                <p:cond delay="0"/>
                                              </p:stCondLst>
                                            </p:cTn>
                                            <p:tgtEl>
                                              <p:spTgt spid="68"/>
                                            </p:tgtEl>
                                            <p:attrNameLst>
                                              <p:attrName>style.visibility</p:attrName>
                                            </p:attrNameLst>
                                          </p:cBhvr>
                                          <p:to>
                                            <p:strVal val="visible"/>
                                          </p:to>
                                        </p:set>
                                        <p:animEffect transition="in" filter="fade">
                                          <p:cBhvr>
                                            <p:cTn id="11" dur="1000"/>
                                            <p:tgtEl>
                                              <p:spTgt spid="68"/>
                                            </p:tgtEl>
                                          </p:cBhvr>
                                        </p:animEffect>
                                      </p:childTnLst>
                                    </p:cTn>
                                  </p:par>
                                  <p:par>
                                    <p:cTn id="12" presetID="10" presetClass="entr" presetSubtype="0" fill="hold" nodeType="withEffect">
                                      <p:stCondLst>
                                        <p:cond delay="1000"/>
                                      </p:stCondLst>
                                      <p:childTnLst>
                                        <p:set>
                                          <p:cBhvr>
                                            <p:cTn id="13" dur="1" fill="hold">
                                              <p:stCondLst>
                                                <p:cond delay="0"/>
                                              </p:stCondLst>
                                            </p:cTn>
                                            <p:tgtEl>
                                              <p:spTgt spid="67"/>
                                            </p:tgtEl>
                                            <p:attrNameLst>
                                              <p:attrName>style.visibility</p:attrName>
                                            </p:attrNameLst>
                                          </p:cBhvr>
                                          <p:to>
                                            <p:strVal val="visible"/>
                                          </p:to>
                                        </p:set>
                                        <p:animEffect transition="in" filter="fade">
                                          <p:cBhvr>
                                            <p:cTn id="14" dur="1000"/>
                                            <p:tgtEl>
                                              <p:spTgt spid="67"/>
                                            </p:tgtEl>
                                          </p:cBhvr>
                                        </p:animEffect>
                                      </p:childTnLst>
                                    </p:cTn>
                                  </p:par>
                                  <p:par>
                                    <p:cTn id="15" presetID="10" presetClass="entr" presetSubtype="0" fill="hold" nodeType="withEffect">
                                      <p:stCondLst>
                                        <p:cond delay="1000"/>
                                      </p:stCondLst>
                                      <p:childTnLst>
                                        <p:set>
                                          <p:cBhvr>
                                            <p:cTn id="16" dur="1" fill="hold">
                                              <p:stCondLst>
                                                <p:cond delay="0"/>
                                              </p:stCondLst>
                                            </p:cTn>
                                            <p:tgtEl>
                                              <p:spTgt spid="41"/>
                                            </p:tgtEl>
                                            <p:attrNameLst>
                                              <p:attrName>style.visibility</p:attrName>
                                            </p:attrNameLst>
                                          </p:cBhvr>
                                          <p:to>
                                            <p:strVal val="visible"/>
                                          </p:to>
                                        </p:set>
                                        <p:animEffect transition="in" filter="fade">
                                          <p:cBhvr>
                                            <p:cTn id="17" dur="1000"/>
                                            <p:tgtEl>
                                              <p:spTgt spid="41"/>
                                            </p:tgtEl>
                                          </p:cBhvr>
                                        </p:animEffect>
                                      </p:childTnLst>
                                    </p:cTn>
                                  </p:par>
                                  <p:par>
                                    <p:cTn id="18" presetID="10" presetClass="entr" presetSubtype="0" fill="hold" nodeType="withEffect">
                                      <p:stCondLst>
                                        <p:cond delay="100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1000"/>
                                            <p:tgtEl>
                                              <p:spTgt spid="38"/>
                                            </p:tgtEl>
                                          </p:cBhvr>
                                        </p:animEffect>
                                      </p:childTnLst>
                                    </p:cTn>
                                  </p:par>
                                </p:childTnLst>
                              </p:cTn>
                            </p:par>
                            <p:par>
                              <p:cTn id="21" fill="hold">
                                <p:stCondLst>
                                  <p:cond delay="3000"/>
                                </p:stCondLst>
                                <p:childTnLst>
                                  <p:par>
                                    <p:cTn id="22" presetID="10" presetClass="entr" presetSubtype="0" fill="hold" grpId="0"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fade">
                                          <p:cBhvr>
                                            <p:cTn id="24"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stCondLst>
                                        <p:cond delay="0"/>
                                      </p:stCondLst>
                                      <p:childTnLst>
                                        <p:animMotion origin="layout" path="M 8.33333E-7 4.81481E-6 L 0.33945 4.81481E-6 " pathEditMode="relative" rAng="0" ptsTypes="AA">
                                          <p:cBhvr>
                                            <p:cTn id="6" dur="3000" fill="hold"/>
                                            <p:tgtEl>
                                              <p:spTgt spid="32"/>
                                            </p:tgtEl>
                                            <p:attrNameLst>
                                              <p:attrName>ppt_x</p:attrName>
                                              <p:attrName>ppt_y</p:attrName>
                                            </p:attrNameLst>
                                          </p:cBhvr>
                                          <p:rCtr x="16966" y="0"/>
                                        </p:animMotion>
                                      </p:childTnLst>
                                    </p:cTn>
                                  </p:par>
                                  <p:par>
                                    <p:cTn id="7" presetID="35" presetClass="path" presetSubtype="0" accel="50000" fill="hold" nodeType="withEffect">
                                      <p:stCondLst>
                                        <p:cond delay="0"/>
                                      </p:stCondLst>
                                      <p:childTnLst>
                                        <p:animMotion origin="layout" path="M 1.45833E-6 4.81481E-6 L -0.33711 4.81481E-6 " pathEditMode="relative" rAng="0" ptsTypes="AA">
                                          <p:cBhvr>
                                            <p:cTn id="8" dur="3000" fill="hold"/>
                                            <p:tgtEl>
                                              <p:spTgt spid="24"/>
                                            </p:tgtEl>
                                            <p:attrNameLst>
                                              <p:attrName>ppt_x</p:attrName>
                                              <p:attrName>ppt_y</p:attrName>
                                            </p:attrNameLst>
                                          </p:cBhvr>
                                          <p:rCtr x="-16862" y="0"/>
                                        </p:animMotion>
                                      </p:childTnLst>
                                    </p:cTn>
                                  </p:par>
                                  <p:par>
                                    <p:cTn id="9" presetID="10" presetClass="entr" presetSubtype="0" fill="hold" nodeType="withEffect">
                                      <p:stCondLst>
                                        <p:cond delay="1000"/>
                                      </p:stCondLst>
                                      <p:childTnLst>
                                        <p:set>
                                          <p:cBhvr>
                                            <p:cTn id="10" dur="1" fill="hold">
                                              <p:stCondLst>
                                                <p:cond delay="0"/>
                                              </p:stCondLst>
                                            </p:cTn>
                                            <p:tgtEl>
                                              <p:spTgt spid="68"/>
                                            </p:tgtEl>
                                            <p:attrNameLst>
                                              <p:attrName>style.visibility</p:attrName>
                                            </p:attrNameLst>
                                          </p:cBhvr>
                                          <p:to>
                                            <p:strVal val="visible"/>
                                          </p:to>
                                        </p:set>
                                        <p:animEffect transition="in" filter="fade">
                                          <p:cBhvr>
                                            <p:cTn id="11" dur="1000"/>
                                            <p:tgtEl>
                                              <p:spTgt spid="68"/>
                                            </p:tgtEl>
                                          </p:cBhvr>
                                        </p:animEffect>
                                      </p:childTnLst>
                                    </p:cTn>
                                  </p:par>
                                  <p:par>
                                    <p:cTn id="12" presetID="10" presetClass="entr" presetSubtype="0" fill="hold" nodeType="withEffect">
                                      <p:stCondLst>
                                        <p:cond delay="1000"/>
                                      </p:stCondLst>
                                      <p:childTnLst>
                                        <p:set>
                                          <p:cBhvr>
                                            <p:cTn id="13" dur="1" fill="hold">
                                              <p:stCondLst>
                                                <p:cond delay="0"/>
                                              </p:stCondLst>
                                            </p:cTn>
                                            <p:tgtEl>
                                              <p:spTgt spid="67"/>
                                            </p:tgtEl>
                                            <p:attrNameLst>
                                              <p:attrName>style.visibility</p:attrName>
                                            </p:attrNameLst>
                                          </p:cBhvr>
                                          <p:to>
                                            <p:strVal val="visible"/>
                                          </p:to>
                                        </p:set>
                                        <p:animEffect transition="in" filter="fade">
                                          <p:cBhvr>
                                            <p:cTn id="14" dur="1000"/>
                                            <p:tgtEl>
                                              <p:spTgt spid="67"/>
                                            </p:tgtEl>
                                          </p:cBhvr>
                                        </p:animEffect>
                                      </p:childTnLst>
                                    </p:cTn>
                                  </p:par>
                                  <p:par>
                                    <p:cTn id="15" presetID="10" presetClass="entr" presetSubtype="0" fill="hold" nodeType="withEffect">
                                      <p:stCondLst>
                                        <p:cond delay="1000"/>
                                      </p:stCondLst>
                                      <p:childTnLst>
                                        <p:set>
                                          <p:cBhvr>
                                            <p:cTn id="16" dur="1" fill="hold">
                                              <p:stCondLst>
                                                <p:cond delay="0"/>
                                              </p:stCondLst>
                                            </p:cTn>
                                            <p:tgtEl>
                                              <p:spTgt spid="41"/>
                                            </p:tgtEl>
                                            <p:attrNameLst>
                                              <p:attrName>style.visibility</p:attrName>
                                            </p:attrNameLst>
                                          </p:cBhvr>
                                          <p:to>
                                            <p:strVal val="visible"/>
                                          </p:to>
                                        </p:set>
                                        <p:animEffect transition="in" filter="fade">
                                          <p:cBhvr>
                                            <p:cTn id="17" dur="1000"/>
                                            <p:tgtEl>
                                              <p:spTgt spid="41"/>
                                            </p:tgtEl>
                                          </p:cBhvr>
                                        </p:animEffect>
                                      </p:childTnLst>
                                    </p:cTn>
                                  </p:par>
                                  <p:par>
                                    <p:cTn id="18" presetID="10" presetClass="entr" presetSubtype="0" fill="hold" nodeType="withEffect">
                                      <p:stCondLst>
                                        <p:cond delay="100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1000"/>
                                            <p:tgtEl>
                                              <p:spTgt spid="38"/>
                                            </p:tgtEl>
                                          </p:cBhvr>
                                        </p:animEffect>
                                      </p:childTnLst>
                                    </p:cTn>
                                  </p:par>
                                </p:childTnLst>
                              </p:cTn>
                            </p:par>
                            <p:par>
                              <p:cTn id="21" fill="hold">
                                <p:stCondLst>
                                  <p:cond delay="3000"/>
                                </p:stCondLst>
                                <p:childTnLst>
                                  <p:par>
                                    <p:cTn id="22" presetID="10" presetClass="entr" presetSubtype="0" fill="hold" grpId="0"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fade">
                                          <p:cBhvr>
                                            <p:cTn id="24"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394492" y="2321073"/>
            <a:ext cx="10270866" cy="1205771"/>
            <a:chOff x="394492" y="2237943"/>
            <a:chExt cx="10270866" cy="1205771"/>
          </a:xfrm>
        </p:grpSpPr>
        <p:grpSp>
          <p:nvGrpSpPr>
            <p:cNvPr id="232" name="Group 231"/>
            <p:cNvGrpSpPr/>
            <p:nvPr/>
          </p:nvGrpSpPr>
          <p:grpSpPr>
            <a:xfrm>
              <a:off x="754987" y="2237943"/>
              <a:ext cx="9910371" cy="1205771"/>
              <a:chOff x="-11669486" y="-1545133"/>
              <a:chExt cx="2993572" cy="4438942"/>
            </a:xfrm>
          </p:grpSpPr>
          <p:cxnSp>
            <p:nvCxnSpPr>
              <p:cNvPr id="243" name="Straight Connector 242"/>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30" name="TextBox 329"/>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31" name="TextBox 330"/>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134" name="Isosceles Triangle 133"/>
          <p:cNvSpPr/>
          <p:nvPr/>
        </p:nvSpPr>
        <p:spPr>
          <a:xfrm>
            <a:off x="10217403"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 name="Group 16"/>
          <p:cNvGrpSpPr/>
          <p:nvPr/>
        </p:nvGrpSpPr>
        <p:grpSpPr>
          <a:xfrm>
            <a:off x="7538542" y="-191007"/>
            <a:ext cx="3985054" cy="3405448"/>
            <a:chOff x="5168241" y="224307"/>
            <a:chExt cx="4951463" cy="4231297"/>
          </a:xfrm>
        </p:grpSpPr>
        <p:cxnSp>
          <p:nvCxnSpPr>
            <p:cNvPr id="321" name="Straight Connector 320"/>
            <p:cNvCxnSpPr/>
            <p:nvPr/>
          </p:nvCxnSpPr>
          <p:spPr>
            <a:xfrm>
              <a:off x="8507344" y="2942752"/>
              <a:ext cx="222631" cy="1512852"/>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rot="21279519">
              <a:off x="5168241" y="224307"/>
              <a:ext cx="4951463" cy="2836147"/>
              <a:chOff x="5025864" y="420301"/>
              <a:chExt cx="4951463" cy="2836147"/>
            </a:xfrm>
          </p:grpSpPr>
          <p:grpSp>
            <p:nvGrpSpPr>
              <p:cNvPr id="322" name="Group 321"/>
              <p:cNvGrpSpPr/>
              <p:nvPr/>
            </p:nvGrpSpPr>
            <p:grpSpPr>
              <a:xfrm>
                <a:off x="5025864" y="420301"/>
                <a:ext cx="4951463" cy="2680630"/>
                <a:chOff x="6296627" y="1378368"/>
                <a:chExt cx="2519022" cy="1650539"/>
              </a:xfrm>
            </p:grpSpPr>
            <p:pic>
              <p:nvPicPr>
                <p:cNvPr id="323" name="Picture 322"/>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324" name="Rectangle 323"/>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5" name="TextBox 324"/>
              <p:cNvSpPr txBox="1"/>
              <p:nvPr/>
            </p:nvSpPr>
            <p:spPr>
              <a:xfrm>
                <a:off x="5184020" y="2797550"/>
                <a:ext cx="4528819" cy="458898"/>
              </a:xfrm>
              <a:prstGeom prst="rect">
                <a:avLst/>
              </a:prstGeom>
              <a:noFill/>
            </p:spPr>
            <p:txBody>
              <a:bodyPr wrap="square" rtlCol="0">
                <a:spAutoFit/>
              </a:bodyPr>
              <a:lstStyle/>
              <a:p>
                <a:pPr algn="ctr"/>
                <a:r>
                  <a:rPr lang="en-US" i="1" dirty="0">
                    <a:solidFill>
                      <a:srgbClr val="0070C0"/>
                    </a:solidFill>
                  </a:rPr>
                  <a:t>Last tune – Ahead By A Century</a:t>
                </a:r>
              </a:p>
            </p:txBody>
          </p:sp>
          <p:pic>
            <p:nvPicPr>
              <p:cNvPr id="326" name="Picture 325"/>
              <p:cNvPicPr>
                <a:picLocks noChangeAspect="1"/>
              </p:cNvPicPr>
              <p:nvPr/>
            </p:nvPicPr>
            <p:blipFill rotWithShape="1">
              <a:blip r:embed="rId3"/>
              <a:srcRect l="15714" t="27903" r="39143" b="36287"/>
              <a:stretch/>
            </p:blipFill>
            <p:spPr>
              <a:xfrm>
                <a:off x="5158464" y="498946"/>
                <a:ext cx="4686262" cy="2323358"/>
              </a:xfrm>
              <a:prstGeom prst="rect">
                <a:avLst/>
              </a:prstGeom>
            </p:spPr>
          </p:pic>
        </p:grpSp>
      </p:gr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249" name="TextBox 248"/>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70" name="TextBox 269"/>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01" name="Picture 300"/>
          <p:cNvPicPr>
            <a:picLocks noChangeAspect="1"/>
          </p:cNvPicPr>
          <p:nvPr/>
        </p:nvPicPr>
        <p:blipFill>
          <a:blip r:embed="rId4"/>
          <a:stretch>
            <a:fillRect/>
          </a:stretch>
        </p:blipFill>
        <p:spPr>
          <a:xfrm>
            <a:off x="19250" y="0"/>
            <a:ext cx="1690410" cy="390930"/>
          </a:xfrm>
          <a:prstGeom prst="rect">
            <a:avLst/>
          </a:prstGeom>
        </p:spPr>
      </p:pic>
      <p:sp>
        <p:nvSpPr>
          <p:cNvPr id="22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8" name="Freeform 17"/>
          <p:cNvSpPr/>
          <p:nvPr/>
        </p:nvSpPr>
        <p:spPr>
          <a:xfrm>
            <a:off x="10344150" y="3368040"/>
            <a:ext cx="121920" cy="49530"/>
          </a:xfrm>
          <a:custGeom>
            <a:avLst/>
            <a:gdLst>
              <a:gd name="connsiteX0" fmla="*/ 0 w 121920"/>
              <a:gd name="connsiteY0" fmla="*/ 0 h 49530"/>
              <a:gd name="connsiteX1" fmla="*/ 0 w 121920"/>
              <a:gd name="connsiteY1" fmla="*/ 0 h 49530"/>
              <a:gd name="connsiteX2" fmla="*/ 102870 w 121920"/>
              <a:gd name="connsiteY2" fmla="*/ 49530 h 49530"/>
              <a:gd name="connsiteX3" fmla="*/ 121920 w 121920"/>
              <a:gd name="connsiteY3" fmla="*/ 38100 h 49530"/>
            </a:gdLst>
            <a:ahLst/>
            <a:cxnLst>
              <a:cxn ang="0">
                <a:pos x="connsiteX0" y="connsiteY0"/>
              </a:cxn>
              <a:cxn ang="0">
                <a:pos x="connsiteX1" y="connsiteY1"/>
              </a:cxn>
              <a:cxn ang="0">
                <a:pos x="connsiteX2" y="connsiteY2"/>
              </a:cxn>
              <a:cxn ang="0">
                <a:pos x="connsiteX3" y="connsiteY3"/>
              </a:cxn>
            </a:cxnLst>
            <a:rect l="l" t="t" r="r" b="b"/>
            <a:pathLst>
              <a:path w="121920" h="49530">
                <a:moveTo>
                  <a:pt x="0" y="0"/>
                </a:moveTo>
                <a:lnTo>
                  <a:pt x="0" y="0"/>
                </a:lnTo>
                <a:lnTo>
                  <a:pt x="102870" y="49530"/>
                </a:lnTo>
                <a:lnTo>
                  <a:pt x="121920" y="381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333"/>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334"/>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335"/>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336"/>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337"/>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338"/>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339"/>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340"/>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341"/>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342"/>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TextBox 331"/>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2108668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4.375E-6 -3.33333E-6 L 0.01106 -3.33333E-6 " pathEditMode="relative" rAng="0" ptsTypes="AA" p14:bounceEnd="46000">
                                          <p:cBhvr>
                                            <p:cTn id="6" dur="1000" fill="hold"/>
                                            <p:tgtEl>
                                              <p:spTgt spid="134"/>
                                            </p:tgtEl>
                                            <p:attrNameLst>
                                              <p:attrName>ppt_x</p:attrName>
                                              <p:attrName>ppt_y</p:attrName>
                                            </p:attrNameLst>
                                          </p:cBhvr>
                                          <p:rCtr x="547"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27"/>
                                            </p:tgtEl>
                                            <p:attrNameLst>
                                              <p:attrName>style.visibility</p:attrName>
                                            </p:attrNameLst>
                                          </p:cBhvr>
                                          <p:to>
                                            <p:strVal val="visible"/>
                                          </p:to>
                                        </p:set>
                                        <p:animEffect transition="in" filter="wipe(down)">
                                          <p:cBhvr>
                                            <p:cTn id="10" dur="1000"/>
                                            <p:tgtEl>
                                              <p:spTgt spid="32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1000"/>
                                            <p:tgtEl>
                                              <p:spTgt spid="18"/>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4.375E-6 -3.33333E-6 L 0.01106 -3.33333E-6 " pathEditMode="relative" rAng="0" ptsTypes="AA">
                                          <p:cBhvr>
                                            <p:cTn id="6" dur="1000" fill="hold"/>
                                            <p:tgtEl>
                                              <p:spTgt spid="134"/>
                                            </p:tgtEl>
                                            <p:attrNameLst>
                                              <p:attrName>ppt_x</p:attrName>
                                              <p:attrName>ppt_y</p:attrName>
                                            </p:attrNameLst>
                                          </p:cBhvr>
                                          <p:rCtr x="547"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27"/>
                                            </p:tgtEl>
                                            <p:attrNameLst>
                                              <p:attrName>style.visibility</p:attrName>
                                            </p:attrNameLst>
                                          </p:cBhvr>
                                          <p:to>
                                            <p:strVal val="visible"/>
                                          </p:to>
                                        </p:set>
                                        <p:animEffect transition="in" filter="wipe(down)">
                                          <p:cBhvr>
                                            <p:cTn id="10" dur="1000"/>
                                            <p:tgtEl>
                                              <p:spTgt spid="32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1000"/>
                                            <p:tgtEl>
                                              <p:spTgt spid="18"/>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3" name="TextBox 62"/>
          <p:cNvSpPr txBox="1"/>
          <p:nvPr/>
        </p:nvSpPr>
        <p:spPr>
          <a:xfrm>
            <a:off x="2662944" y="3105042"/>
            <a:ext cx="7394973" cy="584775"/>
          </a:xfrm>
          <a:prstGeom prst="rect">
            <a:avLst/>
          </a:prstGeom>
          <a:noFill/>
        </p:spPr>
        <p:txBody>
          <a:bodyPr wrap="none" rtlCol="0">
            <a:spAutoFit/>
          </a:bodyPr>
          <a:lstStyle/>
          <a:p>
            <a:r>
              <a:rPr lang="en-US" sz="3200" dirty="0">
                <a:solidFill>
                  <a:srgbClr val="00B050"/>
                </a:solidFill>
                <a:latin typeface="Century Gothic" panose="020B0502020202020204" pitchFamily="34" charset="0"/>
                <a:cs typeface="Arial" panose="020B0604020202020204" pitchFamily="34" charset="0"/>
              </a:rPr>
              <a:t>The ad revenue/time gap is closing.</a:t>
            </a:r>
          </a:p>
        </p:txBody>
      </p:sp>
      <p:sp>
        <p:nvSpPr>
          <p:cNvPr id="64" name="TextBox 63"/>
          <p:cNvSpPr txBox="1"/>
          <p:nvPr/>
        </p:nvSpPr>
        <p:spPr>
          <a:xfrm>
            <a:off x="465050" y="2520267"/>
            <a:ext cx="3100529" cy="584775"/>
          </a:xfrm>
          <a:prstGeom prst="rect">
            <a:avLst/>
          </a:prstGeom>
          <a:noFill/>
        </p:spPr>
        <p:txBody>
          <a:bodyPr wrap="none" rtlCol="0">
            <a:spAutoFit/>
          </a:bodyPr>
          <a:lstStyle/>
          <a:p>
            <a:pPr algn="r"/>
            <a:r>
              <a:rPr lang="en-US" sz="3200" b="1" dirty="0">
                <a:solidFill>
                  <a:srgbClr val="00B050"/>
                </a:solidFill>
                <a:latin typeface="Century Gothic" panose="020B0502020202020204" pitchFamily="34" charset="0"/>
                <a:cs typeface="Arial" panose="020B0604020202020204" pitchFamily="34" charset="0"/>
              </a:rPr>
              <a:t>MOBILE/VIDEO</a:t>
            </a:r>
          </a:p>
        </p:txBody>
      </p:sp>
      <p:sp>
        <p:nvSpPr>
          <p:cNvPr id="5" name="TextBox 4"/>
          <p:cNvSpPr txBox="1"/>
          <p:nvPr/>
        </p:nvSpPr>
        <p:spPr>
          <a:xfrm>
            <a:off x="2662944" y="3689817"/>
            <a:ext cx="8696611" cy="584775"/>
          </a:xfrm>
          <a:prstGeom prst="rect">
            <a:avLst/>
          </a:prstGeom>
          <a:noFill/>
        </p:spPr>
        <p:txBody>
          <a:bodyPr wrap="none" rtlCol="0">
            <a:spAutoFit/>
          </a:bodyPr>
          <a:lstStyle/>
          <a:p>
            <a:r>
              <a:rPr lang="en-US" sz="3200" dirty="0">
                <a:solidFill>
                  <a:srgbClr val="00B050"/>
                </a:solidFill>
                <a:latin typeface="Century Gothic" panose="020B0502020202020204" pitchFamily="34" charset="0"/>
                <a:cs typeface="Arial" panose="020B0604020202020204" pitchFamily="34" charset="0"/>
              </a:rPr>
              <a:t>Anticipate largest rates of revenue growth.</a:t>
            </a:r>
          </a:p>
        </p:txBody>
      </p:sp>
    </p:spTree>
    <p:extLst>
      <p:ext uri="{BB962C8B-B14F-4D97-AF65-F5344CB8AC3E}">
        <p14:creationId xmlns:p14="http://schemas.microsoft.com/office/powerpoint/2010/main" val="799908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63"/>
                                        </p:tgtEl>
                                        <p:attrNameLst>
                                          <p:attrName>style.visibility</p:attrName>
                                        </p:attrNameLst>
                                      </p:cBhvr>
                                      <p:to>
                                        <p:strVal val="visible"/>
                                      </p:to>
                                    </p:set>
                                    <p:animEffect transition="in" filter="fade">
                                      <p:cBhvr>
                                        <p:cTn id="11" dur="1000"/>
                                        <p:tgtEl>
                                          <p:spTgt spid="63"/>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4" grpId="0"/>
      <p:bldP spid="5"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2230728" y="5499229"/>
            <a:ext cx="7746990" cy="923330"/>
          </a:xfrm>
          <a:prstGeom prst="rect">
            <a:avLst/>
          </a:prstGeom>
        </p:spPr>
        <p:txBody>
          <a:bodyPr wrap="square">
            <a:spAutoFit/>
          </a:bodyPr>
          <a:lstStyle/>
          <a:p>
            <a:pPr algn="ctr"/>
            <a:r>
              <a:rPr lang="en-US" b="1" dirty="0">
                <a:solidFill>
                  <a:schemeClr val="accent1">
                    <a:lumMod val="75000"/>
                  </a:schemeClr>
                </a:solidFill>
                <a:latin typeface="Century Gothic" panose="020B0502020202020204" pitchFamily="34" charset="0"/>
              </a:rPr>
              <a:t>Susanna </a:t>
            </a:r>
            <a:r>
              <a:rPr lang="en-US" b="1" dirty="0" err="1">
                <a:solidFill>
                  <a:schemeClr val="accent1">
                    <a:lumMod val="75000"/>
                  </a:schemeClr>
                </a:solidFill>
                <a:latin typeface="Century Gothic" panose="020B0502020202020204" pitchFamily="34" charset="0"/>
              </a:rPr>
              <a:t>Moodie</a:t>
            </a:r>
            <a:endParaRPr lang="en-US" dirty="0">
              <a:solidFill>
                <a:schemeClr val="accent1">
                  <a:lumMod val="75000"/>
                </a:schemeClr>
              </a:solidFill>
              <a:latin typeface="Century Gothic" panose="020B0502020202020204" pitchFamily="34" charset="0"/>
            </a:endParaRPr>
          </a:p>
          <a:p>
            <a:pPr algn="ctr"/>
            <a:r>
              <a:rPr lang="en-US" dirty="0">
                <a:solidFill>
                  <a:schemeClr val="accent1">
                    <a:lumMod val="75000"/>
                  </a:schemeClr>
                </a:solidFill>
                <a:latin typeface="Century Gothic" panose="020B0502020202020204" pitchFamily="34" charset="0"/>
              </a:rPr>
              <a:t>Pioneer and Author published </a:t>
            </a:r>
            <a:r>
              <a:rPr lang="en-US" i="1" dirty="0">
                <a:solidFill>
                  <a:schemeClr val="accent1">
                    <a:lumMod val="75000"/>
                  </a:schemeClr>
                </a:solidFill>
                <a:latin typeface="Century Gothic" panose="020B0502020202020204" pitchFamily="34" charset="0"/>
              </a:rPr>
              <a:t>Roughing it in the Bush </a:t>
            </a:r>
            <a:r>
              <a:rPr lang="en-US" dirty="0">
                <a:solidFill>
                  <a:schemeClr val="accent1">
                    <a:lumMod val="75000"/>
                  </a:schemeClr>
                </a:solidFill>
                <a:latin typeface="Century Gothic" panose="020B0502020202020204" pitchFamily="34" charset="0"/>
              </a:rPr>
              <a:t>(1852) and</a:t>
            </a:r>
          </a:p>
          <a:p>
            <a:pPr algn="ctr"/>
            <a:r>
              <a:rPr lang="en-US" i="1" dirty="0">
                <a:solidFill>
                  <a:schemeClr val="accent1">
                    <a:lumMod val="75000"/>
                  </a:schemeClr>
                </a:solidFill>
                <a:latin typeface="Century Gothic" panose="020B0502020202020204" pitchFamily="34" charset="0"/>
              </a:rPr>
              <a:t>Life in the Clearings Versus the Bush </a:t>
            </a:r>
            <a:r>
              <a:rPr lang="en-US" dirty="0">
                <a:solidFill>
                  <a:schemeClr val="accent1">
                    <a:lumMod val="75000"/>
                  </a:schemeClr>
                </a:solidFill>
                <a:latin typeface="Century Gothic" panose="020B0502020202020204" pitchFamily="34" charset="0"/>
              </a:rPr>
              <a:t>(1853).</a:t>
            </a:r>
          </a:p>
        </p:txBody>
      </p:sp>
      <p:sp>
        <p:nvSpPr>
          <p:cNvPr id="2" name="Rectangle 1"/>
          <p:cNvSpPr/>
          <p:nvPr/>
        </p:nvSpPr>
        <p:spPr>
          <a:xfrm>
            <a:off x="6726336"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sp>
        <p:nvSpPr>
          <p:cNvPr id="6" name="TextBox 5"/>
          <p:cNvSpPr txBox="1"/>
          <p:nvPr/>
        </p:nvSpPr>
        <p:spPr>
          <a:xfrm>
            <a:off x="4256398" y="625773"/>
            <a:ext cx="3679213" cy="769441"/>
          </a:xfrm>
          <a:prstGeom prst="rect">
            <a:avLst/>
          </a:prstGeom>
          <a:noFill/>
        </p:spPr>
        <p:txBody>
          <a:bodyPr wrap="none" rtlCol="0">
            <a:spAutoFit/>
          </a:bodyPr>
          <a:lstStyle/>
          <a:p>
            <a:pPr algn="ctr"/>
            <a:r>
              <a:rPr lang="en-US" sz="4400" b="1" dirty="0">
                <a:solidFill>
                  <a:schemeClr val="accent1">
                    <a:lumMod val="75000"/>
                  </a:schemeClr>
                </a:solidFill>
                <a:latin typeface="Century Gothic" panose="020B0502020202020204" pitchFamily="34" charset="0"/>
              </a:rPr>
              <a:t>IN SUMMARY</a:t>
            </a:r>
          </a:p>
        </p:txBody>
      </p:sp>
      <p:pic>
        <p:nvPicPr>
          <p:cNvPr id="5" name="Picture 4"/>
          <p:cNvPicPr>
            <a:picLocks noChangeAspect="1"/>
          </p:cNvPicPr>
          <p:nvPr/>
        </p:nvPicPr>
        <p:blipFill rotWithShape="1">
          <a:blip r:embed="rId3"/>
          <a:srcRect l="25985" t="17347" r="20409" b="42090"/>
          <a:stretch/>
        </p:blipFill>
        <p:spPr>
          <a:xfrm>
            <a:off x="4480214" y="1824915"/>
            <a:ext cx="3231573" cy="3252354"/>
          </a:xfrm>
          <a:prstGeom prst="ellipse">
            <a:avLst/>
          </a:prstGeom>
          <a:ln w="3175">
            <a:solidFill>
              <a:schemeClr val="accent2">
                <a:lumMod val="75000"/>
              </a:schemeClr>
            </a:solidFill>
          </a:ln>
        </p:spPr>
      </p:pic>
      <p:sp>
        <p:nvSpPr>
          <p:cNvPr id="1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154379819"/>
      </p:ext>
    </p:extLst>
  </p:cSld>
  <p:clrMapOvr>
    <a:masterClrMapping/>
  </p:clrMapOvr>
  <p:transition spd="slow">
    <p:push/>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 name="Group 3"/>
          <p:cNvGrpSpPr/>
          <p:nvPr/>
        </p:nvGrpSpPr>
        <p:grpSpPr>
          <a:xfrm>
            <a:off x="391104" y="-11666990"/>
            <a:ext cx="11911485" cy="14771561"/>
            <a:chOff x="391104" y="-7074752"/>
            <a:chExt cx="11911485" cy="14771561"/>
          </a:xfrm>
        </p:grpSpPr>
        <p:grpSp>
          <p:nvGrpSpPr>
            <p:cNvPr id="2" name="Group 1"/>
            <p:cNvGrpSpPr/>
            <p:nvPr/>
          </p:nvGrpSpPr>
          <p:grpSpPr>
            <a:xfrm>
              <a:off x="391104" y="-7074752"/>
              <a:ext cx="11911485" cy="11695509"/>
              <a:chOff x="391104" y="2845454"/>
              <a:chExt cx="11911485" cy="11695509"/>
            </a:xfrm>
          </p:grpSpPr>
          <p:sp>
            <p:nvSpPr>
              <p:cNvPr id="390" name="TextBox 389"/>
              <p:cNvSpPr txBox="1"/>
              <p:nvPr/>
            </p:nvSpPr>
            <p:spPr>
              <a:xfrm>
                <a:off x="391104" y="2860694"/>
                <a:ext cx="4610621" cy="11295400"/>
              </a:xfrm>
              <a:prstGeom prst="rect">
                <a:avLst/>
              </a:prstGeom>
              <a:noFill/>
            </p:spPr>
            <p:txBody>
              <a:bodyPr wrap="none" rtlCol="0">
                <a:spAutoFit/>
              </a:bodyPr>
              <a:lstStyle/>
              <a:p>
                <a:pPr algn="r"/>
                <a:r>
                  <a:rPr lang="en-US" sz="2600" b="1" dirty="0">
                    <a:solidFill>
                      <a:schemeClr val="accent1">
                        <a:lumMod val="75000"/>
                      </a:schemeClr>
                    </a:solidFill>
                    <a:latin typeface="Century Gothic" panose="020B0502020202020204" pitchFamily="34" charset="0"/>
                  </a:rPr>
                  <a:t>RANDOM DUPLICATION</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REACH</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DEVICE GROWTH POTENTIAL</a:t>
                </a: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REACH/TIME GRID</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UNEARTHED INTERNET TIME</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TV MY WAY</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NETFLIX</a:t>
                </a:r>
                <a:endParaRPr lang="en-US" sz="2600" b="1" dirty="0">
                  <a:solidFill>
                    <a:schemeClr val="accent1">
                      <a:lumMod val="75000"/>
                    </a:schemeClr>
                  </a:solidFill>
                </a:endParaRP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AD BLOCKING</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INTERNET VIDEO</a:t>
                </a: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MOBILE/VIDEO</a:t>
                </a:r>
              </a:p>
            </p:txBody>
          </p:sp>
          <p:sp>
            <p:nvSpPr>
              <p:cNvPr id="7" name="TextBox 6"/>
              <p:cNvSpPr txBox="1"/>
              <p:nvPr/>
            </p:nvSpPr>
            <p:spPr>
              <a:xfrm>
                <a:off x="5087152" y="2845454"/>
                <a:ext cx="7215437" cy="11695509"/>
              </a:xfrm>
              <a:prstGeom prst="rect">
                <a:avLst/>
              </a:prstGeom>
              <a:noFill/>
            </p:spPr>
            <p:txBody>
              <a:bodyPr wrap="none" rtlCol="0">
                <a:spAutoFit/>
              </a:bodyPr>
              <a:lstStyle/>
              <a:p>
                <a:r>
                  <a:rPr lang="en-US" sz="2600" dirty="0">
                    <a:solidFill>
                      <a:schemeClr val="accent1">
                        <a:lumMod val="75000"/>
                      </a:schemeClr>
                    </a:solidFill>
                    <a:latin typeface="Century Gothic" panose="020B0502020202020204" pitchFamily="34" charset="0"/>
                  </a:rPr>
                  <a:t>Dependable.</a:t>
                </a:r>
              </a:p>
              <a:p>
                <a:r>
                  <a:rPr lang="en-US" sz="2600" dirty="0">
                    <a:solidFill>
                      <a:schemeClr val="accent1">
                        <a:lumMod val="75000"/>
                      </a:schemeClr>
                    </a:solidFill>
                    <a:latin typeface="Century Gothic" panose="020B0502020202020204" pitchFamily="34" charset="0"/>
                  </a:rPr>
                  <a:t>Good news.</a:t>
                </a:r>
              </a:p>
              <a:p>
                <a:r>
                  <a:rPr lang="en-US" sz="2600" dirty="0">
                    <a:solidFill>
                      <a:schemeClr val="accent1">
                        <a:lumMod val="75000"/>
                      </a:schemeClr>
                    </a:solidFill>
                    <a:latin typeface="Century Gothic" panose="020B0502020202020204" pitchFamily="34" charset="0"/>
                  </a:rPr>
                  <a:t>Need it for the foreseeable future.</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Brands need reach to grow.</a:t>
                </a:r>
              </a:p>
              <a:p>
                <a:r>
                  <a:rPr lang="en-US" sz="2600" dirty="0">
                    <a:solidFill>
                      <a:schemeClr val="accent1">
                        <a:lumMod val="75000"/>
                      </a:schemeClr>
                    </a:solidFill>
                    <a:latin typeface="Century Gothic" panose="020B0502020202020204" pitchFamily="34" charset="0"/>
                  </a:rPr>
                  <a:t>Can rely on Random Duplication.</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OTT and Connected Cars.</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The great Canadian media curve.</a:t>
                </a:r>
              </a:p>
              <a:p>
                <a:r>
                  <a:rPr lang="en-US" sz="2600" dirty="0">
                    <a:solidFill>
                      <a:schemeClr val="accent1">
                        <a:lumMod val="75000"/>
                      </a:schemeClr>
                    </a:solidFill>
                    <a:latin typeface="Century Gothic" panose="020B0502020202020204" pitchFamily="34" charset="0"/>
                  </a:rPr>
                  <a:t>Media have set reach/time relationships.</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Reflects the true level of Internet time.</a:t>
                </a:r>
              </a:p>
              <a:p>
                <a:r>
                  <a:rPr lang="en-US" sz="2600" dirty="0">
                    <a:solidFill>
                      <a:schemeClr val="accent1">
                        <a:lumMod val="75000"/>
                      </a:schemeClr>
                    </a:solidFill>
                    <a:latin typeface="Century Gothic" panose="020B0502020202020204" pitchFamily="34" charset="0"/>
                  </a:rPr>
                  <a:t>32% of Internet time is buried - unmeasured.</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Growing “</a:t>
                </a:r>
                <a:r>
                  <a:rPr lang="en-US" sz="2600" dirty="0" err="1">
                    <a:solidFill>
                      <a:schemeClr val="accent1">
                        <a:lumMod val="75000"/>
                      </a:schemeClr>
                    </a:solidFill>
                    <a:latin typeface="Century Gothic" panose="020B0502020202020204" pitchFamily="34" charset="0"/>
                  </a:rPr>
                  <a:t>cordlessness</a:t>
                </a:r>
                <a:r>
                  <a:rPr lang="en-US" sz="2600" dirty="0">
                    <a:solidFill>
                      <a:schemeClr val="accent1">
                        <a:lumMod val="75000"/>
                      </a:schemeClr>
                    </a:solidFill>
                    <a:latin typeface="Century Gothic" panose="020B0502020202020204" pitchFamily="34" charset="0"/>
                  </a:rPr>
                  <a:t>” in </a:t>
                </a:r>
                <a:r>
                  <a:rPr lang="en-US" sz="2600" dirty="0" err="1">
                    <a:solidFill>
                      <a:schemeClr val="accent1">
                        <a:lumMod val="75000"/>
                      </a:schemeClr>
                    </a:solidFill>
                    <a:latin typeface="Century Gothic" panose="020B0502020202020204" pitchFamily="34" charset="0"/>
                  </a:rPr>
                  <a:t>AngloCanada</a:t>
                </a:r>
                <a:r>
                  <a:rPr lang="en-US" sz="2600" dirty="0">
                    <a:solidFill>
                      <a:schemeClr val="accent1">
                        <a:lumMod val="75000"/>
                      </a:schemeClr>
                    </a:solidFill>
                    <a:latin typeface="Century Gothic" panose="020B0502020202020204" pitchFamily="34" charset="0"/>
                  </a:rPr>
                  <a:t>.</a:t>
                </a:r>
              </a:p>
              <a:p>
                <a:r>
                  <a:rPr lang="en-US" sz="2600" dirty="0">
                    <a:solidFill>
                      <a:schemeClr val="accent1">
                        <a:lumMod val="75000"/>
                      </a:schemeClr>
                    </a:solidFill>
                    <a:latin typeface="Century Gothic" panose="020B0502020202020204" pitchFamily="34" charset="0"/>
                  </a:rPr>
                  <a:t>Much less so in French Canada.</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A time hog. Breaks the rules of reach/time.</a:t>
                </a:r>
              </a:p>
              <a:p>
                <a:r>
                  <a:rPr lang="en-US" sz="2600" dirty="0">
                    <a:solidFill>
                      <a:schemeClr val="accent1">
                        <a:lumMod val="75000"/>
                      </a:schemeClr>
                    </a:solidFill>
                    <a:latin typeface="Century Gothic" panose="020B0502020202020204" pitchFamily="34" charset="0"/>
                  </a:rPr>
                  <a:t>In </a:t>
                </a:r>
                <a:r>
                  <a:rPr lang="en-US" sz="2600" dirty="0" err="1">
                    <a:solidFill>
                      <a:schemeClr val="accent1">
                        <a:lumMod val="75000"/>
                      </a:schemeClr>
                    </a:solidFill>
                    <a:latin typeface="Century Gothic" panose="020B0502020202020204" pitchFamily="34" charset="0"/>
                  </a:rPr>
                  <a:t>AngloCanada</a:t>
                </a:r>
                <a:r>
                  <a:rPr lang="en-US" sz="2600" dirty="0">
                    <a:solidFill>
                      <a:schemeClr val="accent1">
                        <a:lumMod val="75000"/>
                      </a:schemeClr>
                    </a:solidFill>
                    <a:latin typeface="Century Gothic" panose="020B0502020202020204" pitchFamily="34" charset="0"/>
                  </a:rPr>
                  <a:t>.</a:t>
                </a:r>
              </a:p>
              <a:p>
                <a:r>
                  <a:rPr lang="en-US" sz="2600" dirty="0">
                    <a:solidFill>
                      <a:schemeClr val="accent1">
                        <a:lumMod val="75000"/>
                      </a:schemeClr>
                    </a:solidFill>
                    <a:latin typeface="Century Gothic" panose="020B0502020202020204" pitchFamily="34" charset="0"/>
                  </a:rPr>
                  <a:t>Much less so in French Canada.</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A 12% - 28% situation depending on demo.</a:t>
                </a:r>
              </a:p>
              <a:p>
                <a:r>
                  <a:rPr lang="en-US" sz="2600" dirty="0">
                    <a:solidFill>
                      <a:schemeClr val="accent1">
                        <a:lumMod val="75000"/>
                      </a:schemeClr>
                    </a:solidFill>
                    <a:latin typeface="Century Gothic" panose="020B0502020202020204" pitchFamily="34" charset="0"/>
                  </a:rPr>
                  <a:t>Bigger situation for desktop vs mobile.</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The way to an 18-34 year old’s heart.</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The ad revenue/time gap is closing.</a:t>
                </a:r>
              </a:p>
              <a:p>
                <a:r>
                  <a:rPr lang="en-US" sz="2600" dirty="0">
                    <a:solidFill>
                      <a:schemeClr val="accent1">
                        <a:lumMod val="75000"/>
                      </a:schemeClr>
                    </a:solidFill>
                    <a:latin typeface="Century Gothic" panose="020B0502020202020204" pitchFamily="34" charset="0"/>
                  </a:rPr>
                  <a:t>Anticipate largest rates of revenue growth.</a:t>
                </a:r>
              </a:p>
            </p:txBody>
          </p:sp>
        </p:grpSp>
        <p:sp>
          <p:nvSpPr>
            <p:cNvPr id="10" name="Rectangle 9"/>
            <p:cNvSpPr/>
            <p:nvPr/>
          </p:nvSpPr>
          <p:spPr>
            <a:xfrm>
              <a:off x="1574194" y="7050478"/>
              <a:ext cx="8651728" cy="646331"/>
            </a:xfrm>
            <a:prstGeom prst="rect">
              <a:avLst/>
            </a:prstGeom>
          </p:spPr>
          <p:txBody>
            <a:bodyPr wrap="none">
              <a:spAutoFit/>
            </a:bodyPr>
            <a:lstStyle/>
            <a:p>
              <a:pPr algn="ctr"/>
              <a:r>
                <a:rPr lang="en-US" sz="3600" b="1" dirty="0">
                  <a:solidFill>
                    <a:schemeClr val="accent1">
                      <a:lumMod val="75000"/>
                    </a:schemeClr>
                  </a:solidFill>
                  <a:latin typeface="Century Gothic" panose="020B0502020202020204" pitchFamily="34" charset="0"/>
                </a:rPr>
                <a:t>Thank you for your time and attention.</a:t>
              </a:r>
            </a:p>
          </p:txBody>
        </p:sp>
      </p:grpSp>
    </p:spTree>
    <p:extLst>
      <p:ext uri="{BB962C8B-B14F-4D97-AF65-F5344CB8AC3E}">
        <p14:creationId xmlns:p14="http://schemas.microsoft.com/office/powerpoint/2010/main" val="39180309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9000" fill="hold"/>
                                        <p:tgtEl>
                                          <p:spTgt spid="4"/>
                                        </p:tgtEl>
                                        <p:attrNameLst>
                                          <p:attrName>ppt_x</p:attrName>
                                        </p:attrNameLst>
                                      </p:cBhvr>
                                      <p:tavLst>
                                        <p:tav tm="0">
                                          <p:val>
                                            <p:strVal val="#ppt_x"/>
                                          </p:val>
                                        </p:tav>
                                        <p:tav tm="100000">
                                          <p:val>
                                            <p:strVal val="#ppt_x"/>
                                          </p:val>
                                        </p:tav>
                                      </p:tavLst>
                                    </p:anim>
                                    <p:anim calcmode="lin" valueType="num">
                                      <p:cBhvr additive="base">
                                        <p:cTn id="8" dur="59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0" y="-19878"/>
            <a:ext cx="12192000" cy="68778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9"/>
          <p:cNvSpPr>
            <a:spLocks noEditPoints="1"/>
          </p:cNvSpPr>
          <p:nvPr/>
        </p:nvSpPr>
        <p:spPr bwMode="auto">
          <a:xfrm>
            <a:off x="11244882" y="139085"/>
            <a:ext cx="694104" cy="347052"/>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chemeClr val="bg1"/>
          </a:solidFill>
          <a:ln>
            <a:noFill/>
          </a:ln>
          <a:effectLst/>
        </p:spPr>
        <p:txBody>
          <a:bodyPr vert="horz" wrap="square" lIns="91397" tIns="45699" rIns="91397" bIns="45699" numCol="1" anchor="t" anchorCtr="0" compatLnSpc="1">
            <a:prstTxWarp prst="textNoShape">
              <a:avLst/>
            </a:prstTxWarp>
          </a:bodyPr>
          <a:lstStyle/>
          <a:p>
            <a:endParaRPr lang="en-GB" dirty="0">
              <a:ln>
                <a:solidFill>
                  <a:schemeClr val="bg1"/>
                </a:solidFill>
              </a:ln>
              <a:solidFill>
                <a:schemeClr val="bg1"/>
              </a:solidFill>
              <a:latin typeface="Century Gothic" panose="020B0502020202020204" pitchFamily="34" charset="0"/>
            </a:endParaRPr>
          </a:p>
        </p:txBody>
      </p:sp>
      <p:grpSp>
        <p:nvGrpSpPr>
          <p:cNvPr id="18" name="Group 17"/>
          <p:cNvGrpSpPr/>
          <p:nvPr/>
        </p:nvGrpSpPr>
        <p:grpSpPr>
          <a:xfrm>
            <a:off x="740780" y="-46244489"/>
            <a:ext cx="11065397" cy="45974981"/>
            <a:chOff x="740780" y="-26654073"/>
            <a:chExt cx="11065397" cy="45974981"/>
          </a:xfrm>
        </p:grpSpPr>
        <p:grpSp>
          <p:nvGrpSpPr>
            <p:cNvPr id="17" name="Group 16"/>
            <p:cNvGrpSpPr/>
            <p:nvPr/>
          </p:nvGrpSpPr>
          <p:grpSpPr>
            <a:xfrm>
              <a:off x="740780" y="-26654073"/>
              <a:ext cx="11065397" cy="45974981"/>
              <a:chOff x="740780" y="-23806701"/>
              <a:chExt cx="11065397" cy="45974981"/>
            </a:xfrm>
          </p:grpSpPr>
          <p:grpSp>
            <p:nvGrpSpPr>
              <p:cNvPr id="9" name="Group 8"/>
              <p:cNvGrpSpPr/>
              <p:nvPr/>
            </p:nvGrpSpPr>
            <p:grpSpPr>
              <a:xfrm>
                <a:off x="740780" y="-23806701"/>
                <a:ext cx="11065397" cy="45974981"/>
                <a:chOff x="740780" y="-41652888"/>
                <a:chExt cx="11065397" cy="45974981"/>
              </a:xfrm>
            </p:grpSpPr>
            <p:grpSp>
              <p:nvGrpSpPr>
                <p:cNvPr id="7" name="Group 6"/>
                <p:cNvGrpSpPr/>
                <p:nvPr/>
              </p:nvGrpSpPr>
              <p:grpSpPr>
                <a:xfrm>
                  <a:off x="740780" y="-41652888"/>
                  <a:ext cx="11065397" cy="41429429"/>
                  <a:chOff x="740780" y="-36799536"/>
                  <a:chExt cx="11065397" cy="41429429"/>
                </a:xfrm>
              </p:grpSpPr>
              <p:grpSp>
                <p:nvGrpSpPr>
                  <p:cNvPr id="6" name="Group 5"/>
                  <p:cNvGrpSpPr/>
                  <p:nvPr/>
                </p:nvGrpSpPr>
                <p:grpSpPr>
                  <a:xfrm>
                    <a:off x="740780" y="-36799536"/>
                    <a:ext cx="11065397" cy="36543186"/>
                    <a:chOff x="740780" y="-32149148"/>
                    <a:chExt cx="11065397" cy="36543186"/>
                  </a:xfrm>
                </p:grpSpPr>
                <p:grpSp>
                  <p:nvGrpSpPr>
                    <p:cNvPr id="12" name="Group 11"/>
                    <p:cNvGrpSpPr/>
                    <p:nvPr/>
                  </p:nvGrpSpPr>
                  <p:grpSpPr>
                    <a:xfrm>
                      <a:off x="740780" y="-32149148"/>
                      <a:ext cx="11065397" cy="26258012"/>
                      <a:chOff x="740780" y="-3471825"/>
                      <a:chExt cx="11065397" cy="26258012"/>
                    </a:xfrm>
                  </p:grpSpPr>
                  <p:sp>
                    <p:nvSpPr>
                      <p:cNvPr id="3" name="Rectangle 2"/>
                      <p:cNvSpPr/>
                      <p:nvPr/>
                    </p:nvSpPr>
                    <p:spPr>
                      <a:xfrm>
                        <a:off x="1405111" y="6920305"/>
                        <a:ext cx="9406162" cy="15865882"/>
                      </a:xfrm>
                      <a:prstGeom prst="rect">
                        <a:avLst/>
                      </a:prstGeom>
                    </p:spPr>
                    <p:txBody>
                      <a:bodyPr wrap="square">
                        <a:spAutoFit/>
                      </a:bodyPr>
                      <a:lstStyle/>
                      <a:p>
                        <a:pPr algn="ctr">
                          <a:lnSpc>
                            <a:spcPts val="3000"/>
                          </a:lnSpc>
                        </a:pPr>
                        <a:r>
                          <a:rPr lang="en-US" sz="2800" b="1" dirty="0">
                            <a:solidFill>
                              <a:schemeClr val="bg1"/>
                            </a:solidFill>
                            <a:latin typeface="Century Gothic" panose="020B0502020202020204" pitchFamily="34" charset="0"/>
                          </a:rPr>
                          <a:t>PEOPLE WHO REALLY HELPED ME</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CBC’s </a:t>
                        </a:r>
                      </a:p>
                      <a:p>
                        <a:pPr algn="ctr">
                          <a:lnSpc>
                            <a:spcPts val="3000"/>
                          </a:lnSpc>
                        </a:pPr>
                        <a:r>
                          <a:rPr lang="en-US" sz="2000" dirty="0">
                            <a:solidFill>
                              <a:schemeClr val="bg1"/>
                            </a:solidFill>
                            <a:latin typeface="Century Gothic" panose="020B0502020202020204" pitchFamily="34" charset="0"/>
                          </a:rPr>
                          <a:t>Heather Gordon </a:t>
                        </a:r>
                      </a:p>
                      <a:p>
                        <a:pPr algn="ctr">
                          <a:lnSpc>
                            <a:spcPts val="3000"/>
                          </a:lnSpc>
                        </a:pPr>
                        <a:r>
                          <a:rPr lang="en-US" sz="2000" dirty="0">
                            <a:solidFill>
                              <a:schemeClr val="bg1"/>
                            </a:solidFill>
                            <a:latin typeface="Century Gothic" panose="020B0502020202020204" pitchFamily="34" charset="0"/>
                          </a:rPr>
                          <a:t>Natalie </a:t>
                        </a:r>
                        <a:r>
                          <a:rPr lang="en-US" sz="2000" dirty="0" err="1">
                            <a:solidFill>
                              <a:schemeClr val="bg1"/>
                            </a:solidFill>
                            <a:latin typeface="Century Gothic" panose="020B0502020202020204" pitchFamily="34" charset="0"/>
                          </a:rPr>
                          <a:t>Turplak</a:t>
                        </a:r>
                        <a:endParaRPr lang="en-US" sz="2000" dirty="0">
                          <a:solidFill>
                            <a:schemeClr val="bg1"/>
                          </a:solidFill>
                          <a:latin typeface="Century Gothic" panose="020B0502020202020204" pitchFamily="34" charset="0"/>
                        </a:endParaRP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Special Consideration to</a:t>
                        </a:r>
                      </a:p>
                      <a:p>
                        <a:pPr algn="ctr">
                          <a:lnSpc>
                            <a:spcPts val="3000"/>
                          </a:lnSpc>
                        </a:pPr>
                        <a:r>
                          <a:rPr lang="en-US" sz="2000" dirty="0">
                            <a:solidFill>
                              <a:schemeClr val="bg1"/>
                            </a:solidFill>
                            <a:latin typeface="Century Gothic" panose="020B0502020202020204" pitchFamily="34" charset="0"/>
                          </a:rPr>
                          <a:t>Mark Allen</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Numeris</a:t>
                        </a:r>
                        <a:r>
                          <a:rPr lang="en-US" sz="2000" dirty="0">
                            <a:solidFill>
                              <a:schemeClr val="bg1"/>
                            </a:solidFill>
                            <a:latin typeface="Century Gothic" panose="020B0502020202020204" pitchFamily="34" charset="0"/>
                          </a:rPr>
                          <a:t>’ </a:t>
                        </a:r>
                      </a:p>
                      <a:p>
                        <a:pPr algn="ctr">
                          <a:lnSpc>
                            <a:spcPts val="3000"/>
                          </a:lnSpc>
                        </a:pPr>
                        <a:r>
                          <a:rPr lang="en-US" sz="2000" dirty="0">
                            <a:solidFill>
                              <a:schemeClr val="bg1"/>
                            </a:solidFill>
                            <a:latin typeface="Century Gothic" panose="020B0502020202020204" pitchFamily="34" charset="0"/>
                          </a:rPr>
                          <a:t>Lisa Eaton</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Vividata’s</a:t>
                        </a:r>
                        <a:r>
                          <a:rPr lang="en-US" sz="2000" dirty="0">
                            <a:solidFill>
                              <a:schemeClr val="bg1"/>
                            </a:solidFill>
                            <a:latin typeface="Century Gothic" panose="020B0502020202020204" pitchFamily="34" charset="0"/>
                          </a:rPr>
                          <a:t> </a:t>
                        </a:r>
                      </a:p>
                      <a:p>
                        <a:pPr algn="ctr">
                          <a:lnSpc>
                            <a:spcPts val="3000"/>
                          </a:lnSpc>
                        </a:pPr>
                        <a:r>
                          <a:rPr lang="en-US" sz="2000" dirty="0">
                            <a:solidFill>
                              <a:schemeClr val="bg1"/>
                            </a:solidFill>
                            <a:latin typeface="Century Gothic" panose="020B0502020202020204" pitchFamily="34" charset="0"/>
                          </a:rPr>
                          <a:t>Sara Hill</a:t>
                        </a:r>
                      </a:p>
                      <a:p>
                        <a:pPr algn="ctr">
                          <a:lnSpc>
                            <a:spcPts val="3000"/>
                          </a:lnSpc>
                        </a:pPr>
                        <a:r>
                          <a:rPr lang="en-US" sz="2000" dirty="0">
                            <a:solidFill>
                              <a:schemeClr val="bg1"/>
                            </a:solidFill>
                            <a:latin typeface="Century Gothic" panose="020B0502020202020204" pitchFamily="34" charset="0"/>
                          </a:rPr>
                          <a:t>Don Williams</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IAB’s </a:t>
                        </a:r>
                      </a:p>
                      <a:p>
                        <a:pPr algn="ctr">
                          <a:lnSpc>
                            <a:spcPts val="3000"/>
                          </a:lnSpc>
                        </a:pPr>
                        <a:r>
                          <a:rPr lang="en-US" sz="2000" dirty="0">
                            <a:solidFill>
                              <a:schemeClr val="bg1"/>
                            </a:solidFill>
                            <a:latin typeface="Century Gothic" panose="020B0502020202020204" pitchFamily="34" charset="0"/>
                          </a:rPr>
                          <a:t>Steve Rosenblum and the Research Committee</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comScore’s </a:t>
                        </a:r>
                      </a:p>
                      <a:p>
                        <a:pPr algn="ctr">
                          <a:lnSpc>
                            <a:spcPts val="3000"/>
                          </a:lnSpc>
                        </a:pPr>
                        <a:r>
                          <a:rPr lang="en-US" sz="2000" dirty="0">
                            <a:solidFill>
                              <a:schemeClr val="bg1"/>
                            </a:solidFill>
                            <a:latin typeface="Century Gothic" panose="020B0502020202020204" pitchFamily="34" charset="0"/>
                          </a:rPr>
                          <a:t>Mike Wall and Leah Jenkins</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PHD Canada’s </a:t>
                        </a:r>
                      </a:p>
                      <a:p>
                        <a:pPr algn="ctr">
                          <a:lnSpc>
                            <a:spcPts val="3000"/>
                          </a:lnSpc>
                        </a:pPr>
                        <a:r>
                          <a:rPr lang="en-US" sz="2000" dirty="0">
                            <a:solidFill>
                              <a:schemeClr val="bg1"/>
                            </a:solidFill>
                            <a:latin typeface="Century Gothic" panose="020B0502020202020204" pitchFamily="34" charset="0"/>
                          </a:rPr>
                          <a:t>Olia Markhevka</a:t>
                        </a:r>
                      </a:p>
                      <a:p>
                        <a:pPr algn="ctr">
                          <a:lnSpc>
                            <a:spcPts val="3000"/>
                          </a:lnSpc>
                        </a:pPr>
                        <a:r>
                          <a:rPr lang="en-US" sz="2000" dirty="0">
                            <a:solidFill>
                              <a:schemeClr val="bg1"/>
                            </a:solidFill>
                            <a:latin typeface="Century Gothic" panose="020B0502020202020204" pitchFamily="34" charset="0"/>
                          </a:rPr>
                          <a:t>James Dolan </a:t>
                        </a:r>
                      </a:p>
                      <a:p>
                        <a:pPr algn="ctr">
                          <a:lnSpc>
                            <a:spcPts val="3000"/>
                          </a:lnSpc>
                        </a:pPr>
                        <a:r>
                          <a:rPr lang="en-US" sz="2000" dirty="0">
                            <a:solidFill>
                              <a:schemeClr val="bg1"/>
                            </a:solidFill>
                            <a:latin typeface="Century Gothic" panose="020B0502020202020204" pitchFamily="34" charset="0"/>
                          </a:rPr>
                          <a:t>Matt Devlin</a:t>
                        </a:r>
                      </a:p>
                      <a:p>
                        <a:pPr algn="ctr">
                          <a:lnSpc>
                            <a:spcPts val="3000"/>
                          </a:lnSpc>
                        </a:pPr>
                        <a:r>
                          <a:rPr lang="en-US" sz="2000" dirty="0">
                            <a:solidFill>
                              <a:schemeClr val="bg1"/>
                            </a:solidFill>
                            <a:latin typeface="Century Gothic" panose="020B0502020202020204" pitchFamily="34" charset="0"/>
                          </a:rPr>
                          <a:t>Christina Laczka</a:t>
                        </a:r>
                      </a:p>
                      <a:p>
                        <a:pPr algn="ctr">
                          <a:lnSpc>
                            <a:spcPts val="3000"/>
                          </a:lnSpc>
                        </a:pPr>
                        <a:r>
                          <a:rPr lang="en-US" sz="2000" dirty="0">
                            <a:solidFill>
                              <a:schemeClr val="bg1"/>
                            </a:solidFill>
                            <a:latin typeface="Century Gothic" panose="020B0502020202020204" pitchFamily="34" charset="0"/>
                          </a:rPr>
                          <a:t>Brent Jones</a:t>
                        </a:r>
                      </a:p>
                      <a:p>
                        <a:pPr algn="ctr">
                          <a:lnSpc>
                            <a:spcPts val="3000"/>
                          </a:lnSpc>
                        </a:pPr>
                        <a:r>
                          <a:rPr lang="en-US" sz="2000" dirty="0">
                            <a:solidFill>
                              <a:schemeClr val="bg1"/>
                            </a:solidFill>
                            <a:latin typeface="Century Gothic" panose="020B0502020202020204" pitchFamily="34" charset="0"/>
                          </a:rPr>
                          <a:t>Melissa Kotsopoulos</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MTM’s </a:t>
                        </a:r>
                      </a:p>
                      <a:p>
                        <a:pPr algn="ctr">
                          <a:lnSpc>
                            <a:spcPts val="3000"/>
                          </a:lnSpc>
                        </a:pPr>
                        <a:r>
                          <a:rPr lang="en-US" sz="2000" dirty="0">
                            <a:solidFill>
                              <a:schemeClr val="bg1"/>
                            </a:solidFill>
                            <a:latin typeface="Century Gothic" panose="020B0502020202020204" pitchFamily="34" charset="0"/>
                          </a:rPr>
                          <a:t>Andrea Sharkey </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thinktv’s</a:t>
                        </a:r>
                        <a:r>
                          <a:rPr lang="en-US" sz="2000" dirty="0">
                            <a:solidFill>
                              <a:schemeClr val="bg1"/>
                            </a:solidFill>
                            <a:latin typeface="Century Gothic" panose="020B0502020202020204" pitchFamily="34" charset="0"/>
                          </a:rPr>
                          <a:t> </a:t>
                        </a:r>
                      </a:p>
                      <a:p>
                        <a:pPr algn="ctr">
                          <a:lnSpc>
                            <a:spcPts val="3000"/>
                          </a:lnSpc>
                        </a:pPr>
                        <a:r>
                          <a:rPr lang="en-US" sz="2000" dirty="0">
                            <a:solidFill>
                              <a:schemeClr val="bg1"/>
                            </a:solidFill>
                            <a:latin typeface="Century Gothic" panose="020B0502020202020204" pitchFamily="34" charset="0"/>
                          </a:rPr>
                          <a:t>Kathy Gardner</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eyereturn</a:t>
                        </a:r>
                        <a:r>
                          <a:rPr lang="en-US" sz="2000" dirty="0">
                            <a:solidFill>
                              <a:schemeClr val="bg1"/>
                            </a:solidFill>
                            <a:latin typeface="Century Gothic" panose="020B0502020202020204" pitchFamily="34" charset="0"/>
                          </a:rPr>
                          <a:t> marketing’s </a:t>
                        </a:r>
                      </a:p>
                      <a:p>
                        <a:pPr algn="ctr">
                          <a:lnSpc>
                            <a:spcPts val="3000"/>
                          </a:lnSpc>
                        </a:pPr>
                        <a:r>
                          <a:rPr lang="en-US" sz="2000" dirty="0">
                            <a:solidFill>
                              <a:schemeClr val="bg1"/>
                            </a:solidFill>
                            <a:latin typeface="Century Gothic" panose="020B0502020202020204" pitchFamily="34" charset="0"/>
                          </a:rPr>
                          <a:t>Ian </a:t>
                        </a:r>
                        <a:r>
                          <a:rPr lang="en-US" sz="2000" dirty="0" err="1">
                            <a:solidFill>
                              <a:schemeClr val="bg1"/>
                            </a:solidFill>
                            <a:latin typeface="Century Gothic" panose="020B0502020202020204" pitchFamily="34" charset="0"/>
                          </a:rPr>
                          <a:t>Hewetson</a:t>
                        </a:r>
                        <a:endParaRPr lang="en-US" sz="2000" dirty="0">
                          <a:solidFill>
                            <a:schemeClr val="bg1"/>
                          </a:solidFill>
                          <a:latin typeface="Century Gothic" panose="020B0502020202020204" pitchFamily="34" charset="0"/>
                        </a:endParaRP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Twitter’s</a:t>
                        </a:r>
                      </a:p>
                      <a:p>
                        <a:pPr algn="ctr">
                          <a:lnSpc>
                            <a:spcPts val="3000"/>
                          </a:lnSpc>
                        </a:pPr>
                        <a:r>
                          <a:rPr lang="en-US" sz="2000" dirty="0">
                            <a:solidFill>
                              <a:schemeClr val="bg1"/>
                            </a:solidFill>
                            <a:latin typeface="Century Gothic" panose="020B0502020202020204" pitchFamily="34" charset="0"/>
                          </a:rPr>
                          <a:t>Alyson Gausby </a:t>
                        </a:r>
                      </a:p>
                    </p:txBody>
                  </p:sp>
                  <p:grpSp>
                    <p:nvGrpSpPr>
                      <p:cNvPr id="11" name="Group 10"/>
                      <p:cNvGrpSpPr/>
                      <p:nvPr/>
                    </p:nvGrpSpPr>
                    <p:grpSpPr>
                      <a:xfrm>
                        <a:off x="740780" y="-3471825"/>
                        <a:ext cx="11065397" cy="9022047"/>
                        <a:chOff x="740780" y="-173040"/>
                        <a:chExt cx="10772343" cy="9022047"/>
                      </a:xfrm>
                    </p:grpSpPr>
                    <p:sp>
                      <p:nvSpPr>
                        <p:cNvPr id="27" name="Rectangle 231"/>
                        <p:cNvSpPr>
                          <a:spLocks noChangeArrowheads="1"/>
                        </p:cNvSpPr>
                        <p:nvPr/>
                      </p:nvSpPr>
                      <p:spPr bwMode="auto">
                        <a:xfrm>
                          <a:off x="740780" y="677539"/>
                          <a:ext cx="5301980" cy="8171468"/>
                        </a:xfrm>
                        <a:prstGeom prst="rect">
                          <a:avLst/>
                        </a:prstGeom>
                        <a:noFill/>
                        <a:ln w="9525">
                          <a:noFill/>
                          <a:miter lim="800000"/>
                          <a:headEnd/>
                          <a:tailEnd/>
                        </a:ln>
                      </p:spPr>
                      <p:txBody>
                        <a:bodyPr wrap="square">
                          <a:spAutoFit/>
                        </a:bodyPr>
                        <a:lstStyle/>
                        <a:p>
                          <a:pPr algn="r">
                            <a:lnSpc>
                              <a:spcPts val="3000"/>
                            </a:lnSpc>
                          </a:pPr>
                          <a:r>
                            <a:rPr lang="en-US" sz="2000" dirty="0">
                              <a:solidFill>
                                <a:schemeClr val="bg1"/>
                              </a:solidFill>
                              <a:latin typeface="Century Gothic" panose="020B0502020202020204" pitchFamily="34" charset="0"/>
                            </a:rPr>
                            <a:t>TV</a:t>
                          </a:r>
                        </a:p>
                        <a:p>
                          <a:pPr algn="r">
                            <a:lnSpc>
                              <a:spcPts val="3000"/>
                            </a:lnSpc>
                          </a:pPr>
                          <a:r>
                            <a:rPr lang="en-US" sz="2000" dirty="0">
                              <a:solidFill>
                                <a:schemeClr val="bg1"/>
                              </a:solidFill>
                              <a:latin typeface="Century Gothic" panose="020B0502020202020204" pitchFamily="34" charset="0"/>
                            </a:rPr>
                            <a:t>Radio</a:t>
                          </a:r>
                        </a:p>
                        <a:p>
                          <a:pPr algn="r">
                            <a:lnSpc>
                              <a:spcPts val="3000"/>
                            </a:lnSpc>
                          </a:pPr>
                          <a:r>
                            <a:rPr lang="en-US" sz="2000" dirty="0">
                              <a:solidFill>
                                <a:schemeClr val="bg1"/>
                              </a:solidFill>
                              <a:latin typeface="Century Gothic" panose="020B0502020202020204" pitchFamily="34" charset="0"/>
                            </a:rPr>
                            <a:t>Newspaper</a:t>
                          </a:r>
                        </a:p>
                        <a:p>
                          <a:pPr algn="r">
                            <a:lnSpc>
                              <a:spcPts val="3000"/>
                            </a:lnSpc>
                          </a:pPr>
                          <a:r>
                            <a:rPr lang="en-US" sz="2000" dirty="0">
                              <a:solidFill>
                                <a:schemeClr val="bg1"/>
                              </a:solidFill>
                              <a:latin typeface="Century Gothic" panose="020B0502020202020204" pitchFamily="34" charset="0"/>
                            </a:rPr>
                            <a:t>Magazine</a:t>
                          </a:r>
                        </a:p>
                        <a:p>
                          <a:pPr algn="r">
                            <a:lnSpc>
                              <a:spcPts val="3000"/>
                            </a:lnSpc>
                          </a:pPr>
                          <a:r>
                            <a:rPr lang="en-US" sz="2000" dirty="0">
                              <a:solidFill>
                                <a:schemeClr val="bg1"/>
                              </a:solidFill>
                              <a:latin typeface="Century Gothic" panose="020B0502020202020204" pitchFamily="34" charset="0"/>
                            </a:rPr>
                            <a:t>Internet</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“Hip” TV Minute by Minute</a:t>
                          </a:r>
                        </a:p>
                        <a:p>
                          <a:pPr algn="r">
                            <a:lnSpc>
                              <a:spcPts val="3000"/>
                            </a:lnSpc>
                          </a:pPr>
                          <a:r>
                            <a:rPr lang="en-US" sz="2000" dirty="0">
                              <a:solidFill>
                                <a:schemeClr val="bg1"/>
                              </a:solidFill>
                              <a:latin typeface="Century Gothic" panose="020B0502020202020204" pitchFamily="34" charset="0"/>
                            </a:rPr>
                            <a:t>“Hip” Radio Minute by Minute</a:t>
                          </a:r>
                        </a:p>
                        <a:p>
                          <a:pPr algn="r">
                            <a:lnSpc>
                              <a:spcPts val="3000"/>
                            </a:lnSpc>
                          </a:pPr>
                          <a:r>
                            <a:rPr lang="en-US" sz="2000" dirty="0">
                              <a:solidFill>
                                <a:schemeClr val="bg1"/>
                              </a:solidFill>
                              <a:latin typeface="Century Gothic" panose="020B0502020202020204" pitchFamily="34" charset="0"/>
                            </a:rPr>
                            <a:t>YouTube Minute by Minute</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“Hip” Concert Timing and Pictures</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Device Coverage</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Car Connectivity Penetration</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“Canada’s hero's ”</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Hip Concert Review</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Ad Blocking Trend Lines</a:t>
                          </a:r>
                        </a:p>
                      </p:txBody>
                    </p:sp>
                    <p:sp>
                      <p:nvSpPr>
                        <p:cNvPr id="30" name="Rectangle 231"/>
                        <p:cNvSpPr>
                          <a:spLocks noChangeArrowheads="1"/>
                        </p:cNvSpPr>
                        <p:nvPr/>
                      </p:nvSpPr>
                      <p:spPr bwMode="auto">
                        <a:xfrm>
                          <a:off x="6164679" y="677539"/>
                          <a:ext cx="5348444" cy="8171468"/>
                        </a:xfrm>
                        <a:prstGeom prst="rect">
                          <a:avLst/>
                        </a:prstGeom>
                        <a:noFill/>
                        <a:ln w="9525">
                          <a:noFill/>
                          <a:miter lim="800000"/>
                          <a:headEnd/>
                          <a:tailEnd/>
                        </a:ln>
                      </p:spPr>
                      <p:txBody>
                        <a:bodyPr wrap="square">
                          <a:spAutoFit/>
                        </a:bodyPr>
                        <a:lstStyle/>
                        <a:p>
                          <a:pPr>
                            <a:lnSpc>
                              <a:spcPts val="3000"/>
                            </a:lnSpc>
                          </a:pPr>
                          <a:r>
                            <a:rPr lang="en-US" sz="2000" dirty="0">
                              <a:solidFill>
                                <a:schemeClr val="bg1"/>
                              </a:solidFill>
                              <a:latin typeface="Century Gothic" panose="020B0502020202020204" pitchFamily="34" charset="0"/>
                            </a:rPr>
                            <a:t>NUMERIS FALL’15/SPRING’16 PPM</a:t>
                          </a:r>
                        </a:p>
                        <a:p>
                          <a:pPr>
                            <a:lnSpc>
                              <a:spcPts val="3000"/>
                            </a:lnSpc>
                          </a:pPr>
                          <a:r>
                            <a:rPr lang="en-US" sz="2000" dirty="0">
                              <a:solidFill>
                                <a:schemeClr val="bg1"/>
                              </a:solidFill>
                              <a:latin typeface="Century Gothic" panose="020B0502020202020204" pitchFamily="34" charset="0"/>
                            </a:rPr>
                            <a:t>NUMERIS FALL’15 DIARY, NATIONAL</a:t>
                          </a:r>
                        </a:p>
                        <a:p>
                          <a:pPr>
                            <a:lnSpc>
                              <a:spcPts val="3000"/>
                            </a:lnSpc>
                          </a:pPr>
                          <a:r>
                            <a:rPr lang="en-US" sz="2000" dirty="0">
                              <a:solidFill>
                                <a:schemeClr val="bg1"/>
                              </a:solidFill>
                              <a:latin typeface="Century Gothic" panose="020B0502020202020204" pitchFamily="34" charset="0"/>
                            </a:rPr>
                            <a:t>VIVIDATA Q3 2016 72 paper rollup</a:t>
                          </a:r>
                        </a:p>
                        <a:p>
                          <a:pPr>
                            <a:lnSpc>
                              <a:spcPts val="3000"/>
                            </a:lnSpc>
                          </a:pPr>
                          <a:r>
                            <a:rPr lang="en-US" sz="2000" dirty="0">
                              <a:solidFill>
                                <a:schemeClr val="bg1"/>
                              </a:solidFill>
                              <a:latin typeface="Century Gothic" panose="020B0502020202020204" pitchFamily="34" charset="0"/>
                            </a:rPr>
                            <a:t>VIVIDATA Q1 2016 Generic QUESTION</a:t>
                          </a:r>
                        </a:p>
                        <a:p>
                          <a:pPr>
                            <a:lnSpc>
                              <a:spcPts val="3000"/>
                            </a:lnSpc>
                          </a:pPr>
                          <a:r>
                            <a:rPr lang="en-US" sz="2000" dirty="0">
                              <a:solidFill>
                                <a:schemeClr val="bg1"/>
                              </a:solidFill>
                              <a:latin typeface="Century Gothic" panose="020B0502020202020204" pitchFamily="34" charset="0"/>
                            </a:rPr>
                            <a:t>COMSCORE MAY’16</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NUMERIS PPM SEPTEMBER 2016</a:t>
                          </a:r>
                        </a:p>
                        <a:p>
                          <a:pPr>
                            <a:lnSpc>
                              <a:spcPts val="3000"/>
                            </a:lnSpc>
                          </a:pPr>
                          <a:r>
                            <a:rPr lang="en-US" sz="2000" dirty="0">
                              <a:solidFill>
                                <a:schemeClr val="bg1"/>
                              </a:solidFill>
                              <a:latin typeface="Century Gothic" panose="020B0502020202020204" pitchFamily="34" charset="0"/>
                            </a:rPr>
                            <a:t>NUMERIS NTL PPM ANALYSIS</a:t>
                          </a:r>
                        </a:p>
                        <a:p>
                          <a:pPr>
                            <a:lnSpc>
                              <a:spcPts val="3000"/>
                            </a:lnSpc>
                          </a:pPr>
                          <a:r>
                            <a:rPr lang="en-US" sz="2000" dirty="0">
                              <a:solidFill>
                                <a:schemeClr val="bg1"/>
                              </a:solidFill>
                              <a:latin typeface="Century Gothic" panose="020B0502020202020204" pitchFamily="34" charset="0"/>
                            </a:rPr>
                            <a:t>CODED AND INCLUDED IN TV AMAs</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YOUTUBE</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MTM SPRING 2016</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THE IOE NOV’15 BI INTELLIGENCE</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STEPHEN MARCHE NEW YORKER AUG 20 ’16</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JESSE BROWN CANADALAND</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COMSCORE ADMETRIX to AUGUST ‘16 </a:t>
                          </a:r>
                        </a:p>
                      </p:txBody>
                    </p:sp>
                    <p:sp>
                      <p:nvSpPr>
                        <p:cNvPr id="8" name="Rectangle 7"/>
                        <p:cNvSpPr/>
                        <p:nvPr/>
                      </p:nvSpPr>
                      <p:spPr>
                        <a:xfrm>
                          <a:off x="4710858" y="-173040"/>
                          <a:ext cx="2770287" cy="477054"/>
                        </a:xfrm>
                        <a:prstGeom prst="rect">
                          <a:avLst/>
                        </a:prstGeom>
                      </p:spPr>
                      <p:txBody>
                        <a:bodyPr wrap="none">
                          <a:spAutoFit/>
                        </a:bodyPr>
                        <a:lstStyle/>
                        <a:p>
                          <a:pPr algn="ctr">
                            <a:lnSpc>
                              <a:spcPts val="3000"/>
                            </a:lnSpc>
                          </a:pPr>
                          <a:r>
                            <a:rPr lang="en-US" sz="2800" b="1" dirty="0">
                              <a:solidFill>
                                <a:schemeClr val="bg1"/>
                              </a:solidFill>
                              <a:latin typeface="Century Gothic" panose="020B0502020202020204" pitchFamily="34" charset="0"/>
                            </a:rPr>
                            <a:t>DATA SOURCES</a:t>
                          </a:r>
                        </a:p>
                      </p:txBody>
                    </p:sp>
                  </p:grpSp>
                </p:grpSp>
                <p:pic>
                  <p:nvPicPr>
                    <p:cNvPr id="24" name="Picture 23"/>
                    <p:cNvPicPr>
                      <a:picLocks noChangeAspect="1"/>
                    </p:cNvPicPr>
                    <p:nvPr/>
                  </p:nvPicPr>
                  <p:blipFill>
                    <a:blip r:embed="rId3"/>
                    <a:stretch>
                      <a:fillRect/>
                    </a:stretch>
                  </p:blipFill>
                  <p:spPr>
                    <a:xfrm>
                      <a:off x="4397946" y="2879752"/>
                      <a:ext cx="3828571" cy="1514286"/>
                    </a:xfrm>
                    <a:prstGeom prst="rect">
                      <a:avLst/>
                    </a:prstGeom>
                  </p:spPr>
                </p:pic>
              </p:grpSp>
              <p:pic>
                <p:nvPicPr>
                  <p:cNvPr id="25" name="Picture 24"/>
                  <p:cNvPicPr>
                    <a:picLocks noChangeAspect="1"/>
                  </p:cNvPicPr>
                  <p:nvPr/>
                </p:nvPicPr>
                <p:blipFill>
                  <a:blip r:embed="rId4">
                    <a:lum bright="70000" contrast="-70000"/>
                  </a:blip>
                  <a:stretch>
                    <a:fillRect/>
                  </a:stretch>
                </p:blipFill>
                <p:spPr>
                  <a:xfrm>
                    <a:off x="4489704" y="3029693"/>
                    <a:ext cx="3212592" cy="1600200"/>
                  </a:xfrm>
                  <a:prstGeom prst="rect">
                    <a:avLst/>
                  </a:prstGeom>
                </p:spPr>
              </p:pic>
            </p:grpSp>
            <p:grpSp>
              <p:nvGrpSpPr>
                <p:cNvPr id="26" name="Group 25"/>
                <p:cNvGrpSpPr/>
                <p:nvPr/>
              </p:nvGrpSpPr>
              <p:grpSpPr>
                <a:xfrm>
                  <a:off x="3557484" y="2282229"/>
                  <a:ext cx="5077032" cy="2039864"/>
                  <a:chOff x="3557484" y="1605637"/>
                  <a:chExt cx="5077032" cy="2039864"/>
                </a:xfrm>
              </p:grpSpPr>
              <p:sp>
                <p:nvSpPr>
                  <p:cNvPr id="28" name="TextBox 27"/>
                  <p:cNvSpPr txBox="1"/>
                  <p:nvPr/>
                </p:nvSpPr>
                <p:spPr>
                  <a:xfrm>
                    <a:off x="3575118" y="1605637"/>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solidFill>
                          <a:schemeClr val="bg1"/>
                        </a:solidFill>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29" name="TextBox 28"/>
                  <p:cNvSpPr txBox="1"/>
                  <p:nvPr/>
                </p:nvSpPr>
                <p:spPr>
                  <a:xfrm>
                    <a:off x="3557484" y="2445172"/>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solidFill>
                          <a:schemeClr val="bg1"/>
                        </a:solidFill>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grpSp>
          <p:pic>
            <p:nvPicPr>
              <p:cNvPr id="31" name="Picture 30"/>
              <p:cNvPicPr>
                <a:picLocks noChangeAspect="1"/>
              </p:cNvPicPr>
              <p:nvPr/>
            </p:nvPicPr>
            <p:blipFill>
              <a:blip r:embed="rId5"/>
              <a:stretch>
                <a:fillRect/>
              </a:stretch>
            </p:blipFill>
            <p:spPr>
              <a:xfrm>
                <a:off x="5295730" y="3199097"/>
                <a:ext cx="1600540" cy="752493"/>
              </a:xfrm>
              <a:prstGeom prst="rect">
                <a:avLst/>
              </a:prstGeom>
            </p:spPr>
          </p:pic>
          <p:pic>
            <p:nvPicPr>
              <p:cNvPr id="32" name="Picture 31"/>
              <p:cNvPicPr>
                <a:picLocks noChangeAspect="1"/>
              </p:cNvPicPr>
              <p:nvPr/>
            </p:nvPicPr>
            <p:blipFill rotWithShape="1">
              <a:blip r:embed="rId6"/>
              <a:srcRect l="16894" r="16376"/>
              <a:stretch/>
            </p:blipFill>
            <p:spPr>
              <a:xfrm>
                <a:off x="5541264" y="4472087"/>
                <a:ext cx="1109472" cy="1410526"/>
              </a:xfrm>
              <a:prstGeom prst="rect">
                <a:avLst/>
              </a:prstGeom>
            </p:spPr>
          </p:pic>
          <p:pic>
            <p:nvPicPr>
              <p:cNvPr id="33" name="Picture 32"/>
              <p:cNvPicPr>
                <a:picLocks noChangeAspect="1"/>
              </p:cNvPicPr>
              <p:nvPr/>
            </p:nvPicPr>
            <p:blipFill rotWithShape="1">
              <a:blip r:embed="rId7"/>
              <a:srcRect l="8986" t="19659" r="9405" b="18316"/>
              <a:stretch/>
            </p:blipFill>
            <p:spPr>
              <a:xfrm>
                <a:off x="5360597" y="6403110"/>
                <a:ext cx="1488440" cy="619760"/>
              </a:xfrm>
              <a:prstGeom prst="rect">
                <a:avLst/>
              </a:prstGeom>
            </p:spPr>
          </p:pic>
        </p:grpSp>
        <p:pic>
          <p:nvPicPr>
            <p:cNvPr id="34" name="Picture 33"/>
            <p:cNvPicPr>
              <a:picLocks noChangeAspect="1"/>
            </p:cNvPicPr>
            <p:nvPr/>
          </p:nvPicPr>
          <p:blipFill rotWithShape="1">
            <a:blip r:embed="rId8"/>
            <a:srcRect l="1" t="-6829" r="-3356" b="-9808"/>
            <a:stretch/>
          </p:blipFill>
          <p:spPr>
            <a:xfrm>
              <a:off x="5137880" y="4692955"/>
              <a:ext cx="1980550" cy="798654"/>
            </a:xfrm>
            <a:prstGeom prst="rect">
              <a:avLst/>
            </a:prstGeom>
          </p:spPr>
        </p:pic>
        <p:pic>
          <p:nvPicPr>
            <p:cNvPr id="35" name="Picture 34"/>
            <p:cNvPicPr>
              <a:picLocks noChangeAspect="1"/>
            </p:cNvPicPr>
            <p:nvPr/>
          </p:nvPicPr>
          <p:blipFill rotWithShape="1">
            <a:blip r:embed="rId9"/>
            <a:srcRect l="6372" t="19716" r="6934" b="20832"/>
            <a:stretch/>
          </p:blipFill>
          <p:spPr>
            <a:xfrm>
              <a:off x="4818861" y="7175029"/>
              <a:ext cx="2481072" cy="573024"/>
            </a:xfrm>
            <a:prstGeom prst="rect">
              <a:avLst/>
            </a:prstGeom>
          </p:spPr>
        </p:pic>
        <p:pic>
          <p:nvPicPr>
            <p:cNvPr id="36" name="Picture 35"/>
            <p:cNvPicPr>
              <a:picLocks noChangeAspect="1"/>
            </p:cNvPicPr>
            <p:nvPr/>
          </p:nvPicPr>
          <p:blipFill rotWithShape="1">
            <a:blip r:embed="rId10"/>
            <a:srcRect l="2787" t="30475" b="28284"/>
            <a:stretch/>
          </p:blipFill>
          <p:spPr>
            <a:xfrm>
              <a:off x="4671755" y="5998904"/>
              <a:ext cx="2866123" cy="535991"/>
            </a:xfrm>
            <a:prstGeom prst="rect">
              <a:avLst/>
            </a:prstGeom>
          </p:spPr>
        </p:pic>
      </p:grpSp>
      <p:grpSp>
        <p:nvGrpSpPr>
          <p:cNvPr id="42" name="Group 41"/>
          <p:cNvGrpSpPr/>
          <p:nvPr/>
        </p:nvGrpSpPr>
        <p:grpSpPr>
          <a:xfrm>
            <a:off x="3557484" y="1668314"/>
            <a:ext cx="5077032" cy="3843365"/>
            <a:chOff x="3557484" y="1668314"/>
            <a:chExt cx="5077032" cy="3843365"/>
          </a:xfrm>
        </p:grpSpPr>
        <p:grpSp>
          <p:nvGrpSpPr>
            <p:cNvPr id="43" name="Group 42"/>
            <p:cNvGrpSpPr/>
            <p:nvPr/>
          </p:nvGrpSpPr>
          <p:grpSpPr>
            <a:xfrm>
              <a:off x="3557484" y="1668314"/>
              <a:ext cx="5077032" cy="2039864"/>
              <a:chOff x="3557484" y="1605637"/>
              <a:chExt cx="5077032" cy="2039864"/>
            </a:xfrm>
          </p:grpSpPr>
          <p:sp>
            <p:nvSpPr>
              <p:cNvPr id="45" name="TextBox 44"/>
              <p:cNvSpPr txBox="1"/>
              <p:nvPr/>
            </p:nvSpPr>
            <p:spPr>
              <a:xfrm>
                <a:off x="3575118" y="1605637"/>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solidFill>
                      <a:schemeClr val="bg1"/>
                    </a:solidFill>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46" name="TextBox 45"/>
              <p:cNvSpPr txBox="1"/>
              <p:nvPr/>
            </p:nvSpPr>
            <p:spPr>
              <a:xfrm>
                <a:off x="3557484" y="2445172"/>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solidFill>
                      <a:schemeClr val="bg1"/>
                    </a:solidFill>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sp>
          <p:nvSpPr>
            <p:cNvPr id="44" name="Rectangle 43"/>
            <p:cNvSpPr/>
            <p:nvPr/>
          </p:nvSpPr>
          <p:spPr>
            <a:xfrm>
              <a:off x="3620106" y="4126684"/>
              <a:ext cx="4887286" cy="1384995"/>
            </a:xfrm>
            <a:prstGeom prst="rect">
              <a:avLst/>
            </a:prstGeom>
          </p:spPr>
          <p:txBody>
            <a:bodyPr wrap="square">
              <a:spAutoFit/>
            </a:bodyPr>
            <a:lstStyle/>
            <a:p>
              <a:pPr algn="ctr"/>
              <a:r>
                <a:rPr lang="en-US" sz="2000" dirty="0">
                  <a:solidFill>
                    <a:schemeClr val="bg1"/>
                  </a:solidFill>
                  <a:latin typeface="Century Gothic" panose="020B0502020202020204" pitchFamily="34" charset="0"/>
                </a:rPr>
                <a:t>Prepared For IAB</a:t>
              </a:r>
            </a:p>
            <a:p>
              <a:pPr algn="ctr"/>
              <a:r>
                <a:rPr lang="en-US" sz="2800" dirty="0">
                  <a:solidFill>
                    <a:srgbClr val="FF0000"/>
                  </a:solidFill>
                  <a:latin typeface="Century Gothic" panose="020B0502020202020204" pitchFamily="34" charset="0"/>
                </a:rPr>
                <a:t>French Canada</a:t>
              </a:r>
              <a:endParaRPr lang="en-US" sz="2400" dirty="0">
                <a:solidFill>
                  <a:srgbClr val="FF0000"/>
                </a:solidFill>
                <a:latin typeface="Century Gothic" panose="020B0502020202020204" pitchFamily="34" charset="0"/>
              </a:endParaRPr>
            </a:p>
            <a:p>
              <a:pPr algn="ctr"/>
              <a:r>
                <a:rPr lang="en-US" dirty="0">
                  <a:solidFill>
                    <a:srgbClr val="FF0000"/>
                  </a:solidFill>
                  <a:latin typeface="Century Gothic" panose="020B0502020202020204" pitchFamily="34" charset="0"/>
                </a:rPr>
                <a:t>Prepared by PHD Canada </a:t>
              </a:r>
            </a:p>
            <a:p>
              <a:pPr algn="ctr"/>
              <a:r>
                <a:rPr lang="en-US" dirty="0">
                  <a:solidFill>
                    <a:srgbClr val="FF0000"/>
                  </a:solidFill>
                  <a:latin typeface="Century Gothic" panose="020B0502020202020204" pitchFamily="34" charset="0"/>
                </a:rPr>
                <a:t>Rob Young, January 2017</a:t>
              </a:r>
            </a:p>
          </p:txBody>
        </p:sp>
      </p:grpSp>
    </p:spTree>
    <p:extLst>
      <p:ext uri="{BB962C8B-B14F-4D97-AF65-F5344CB8AC3E}">
        <p14:creationId xmlns:p14="http://schemas.microsoft.com/office/powerpoint/2010/main" val="40801767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9000" fill="hold"/>
                                        <p:tgtEl>
                                          <p:spTgt spid="18"/>
                                        </p:tgtEl>
                                        <p:attrNameLst>
                                          <p:attrName>ppt_x</p:attrName>
                                        </p:attrNameLst>
                                      </p:cBhvr>
                                      <p:tavLst>
                                        <p:tav tm="0">
                                          <p:val>
                                            <p:strVal val="#ppt_x"/>
                                          </p:val>
                                        </p:tav>
                                        <p:tav tm="100000">
                                          <p:val>
                                            <p:strVal val="#ppt_x"/>
                                          </p:val>
                                        </p:tav>
                                      </p:tavLst>
                                    </p:anim>
                                    <p:anim calcmode="lin" valueType="num">
                                      <p:cBhvr additive="base">
                                        <p:cTn id="8" dur="59000" fill="hold"/>
                                        <p:tgtEl>
                                          <p:spTgt spid="18"/>
                                        </p:tgtEl>
                                        <p:attrNameLst>
                                          <p:attrName>ppt_y</p:attrName>
                                        </p:attrNameLst>
                                      </p:cBhvr>
                                      <p:tavLst>
                                        <p:tav tm="0">
                                          <p:val>
                                            <p:strVal val="1+#ppt_h/2"/>
                                          </p:val>
                                        </p:tav>
                                        <p:tav tm="100000">
                                          <p:val>
                                            <p:strVal val="#ppt_y"/>
                                          </p:val>
                                        </p:tav>
                                      </p:tavLst>
                                    </p:anim>
                                  </p:childTnLst>
                                </p:cTn>
                              </p:par>
                            </p:childTnLst>
                          </p:cTn>
                        </p:par>
                        <p:par>
                          <p:cTn id="9" fill="hold">
                            <p:stCondLst>
                              <p:cond delay="59000"/>
                            </p:stCondLst>
                            <p:childTnLst>
                              <p:par>
                                <p:cTn id="10" presetID="10" presetClass="entr" presetSubtype="0" fill="hold" nodeType="afterEffect">
                                  <p:stCondLst>
                                    <p:cond delay="0"/>
                                  </p:stCondLst>
                                  <p:childTnLst>
                                    <p:set>
                                      <p:cBhvr>
                                        <p:cTn id="11" dur="1" fill="hold">
                                          <p:stCondLst>
                                            <p:cond delay="0"/>
                                          </p:stCondLst>
                                        </p:cTn>
                                        <p:tgtEl>
                                          <p:spTgt spid="42"/>
                                        </p:tgtEl>
                                        <p:attrNameLst>
                                          <p:attrName>style.visibility</p:attrName>
                                        </p:attrNameLst>
                                      </p:cBhvr>
                                      <p:to>
                                        <p:strVal val="visible"/>
                                      </p:to>
                                    </p:set>
                                    <p:animEffect transition="in" filter="fade">
                                      <p:cBhvr>
                                        <p:cTn id="1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0" y="-19878"/>
            <a:ext cx="12192000" cy="68778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9"/>
          <p:cNvSpPr>
            <a:spLocks noEditPoints="1"/>
          </p:cNvSpPr>
          <p:nvPr/>
        </p:nvSpPr>
        <p:spPr bwMode="auto">
          <a:xfrm>
            <a:off x="11244882" y="139085"/>
            <a:ext cx="694104" cy="347052"/>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chemeClr val="bg1"/>
          </a:solidFill>
          <a:ln>
            <a:noFill/>
          </a:ln>
          <a:effectLst/>
        </p:spPr>
        <p:txBody>
          <a:bodyPr vert="horz" wrap="square" lIns="91397" tIns="45699" rIns="91397" bIns="45699" numCol="1" anchor="t" anchorCtr="0" compatLnSpc="1">
            <a:prstTxWarp prst="textNoShape">
              <a:avLst/>
            </a:prstTxWarp>
          </a:bodyPr>
          <a:lstStyle/>
          <a:p>
            <a:endParaRPr lang="en-GB" dirty="0">
              <a:ln>
                <a:solidFill>
                  <a:schemeClr val="bg1"/>
                </a:solidFill>
              </a:ln>
              <a:solidFill>
                <a:schemeClr val="bg1"/>
              </a:solidFill>
              <a:latin typeface="Century Gothic" panose="020B0502020202020204" pitchFamily="34" charset="0"/>
            </a:endParaRPr>
          </a:p>
        </p:txBody>
      </p:sp>
      <p:grpSp>
        <p:nvGrpSpPr>
          <p:cNvPr id="2" name="Group 1"/>
          <p:cNvGrpSpPr/>
          <p:nvPr/>
        </p:nvGrpSpPr>
        <p:grpSpPr>
          <a:xfrm>
            <a:off x="3557484" y="1668314"/>
            <a:ext cx="5077032" cy="3843365"/>
            <a:chOff x="3557484" y="1668314"/>
            <a:chExt cx="5077032" cy="3843365"/>
          </a:xfrm>
        </p:grpSpPr>
        <p:grpSp>
          <p:nvGrpSpPr>
            <p:cNvPr id="26" name="Group 25"/>
            <p:cNvGrpSpPr/>
            <p:nvPr/>
          </p:nvGrpSpPr>
          <p:grpSpPr>
            <a:xfrm>
              <a:off x="3557484" y="1668314"/>
              <a:ext cx="5077032" cy="2039864"/>
              <a:chOff x="3557484" y="1605637"/>
              <a:chExt cx="5077032" cy="2039864"/>
            </a:xfrm>
          </p:grpSpPr>
          <p:sp>
            <p:nvSpPr>
              <p:cNvPr id="28" name="TextBox 27"/>
              <p:cNvSpPr txBox="1"/>
              <p:nvPr/>
            </p:nvSpPr>
            <p:spPr>
              <a:xfrm>
                <a:off x="3575118" y="1605637"/>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solidFill>
                      <a:schemeClr val="bg1"/>
                    </a:solidFill>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29" name="TextBox 28"/>
              <p:cNvSpPr txBox="1"/>
              <p:nvPr/>
            </p:nvSpPr>
            <p:spPr>
              <a:xfrm>
                <a:off x="3557484" y="2445172"/>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solidFill>
                      <a:schemeClr val="bg1"/>
                    </a:solidFill>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sp>
          <p:nvSpPr>
            <p:cNvPr id="37" name="Rectangle 36"/>
            <p:cNvSpPr/>
            <p:nvPr/>
          </p:nvSpPr>
          <p:spPr>
            <a:xfrm>
              <a:off x="3620106" y="4126684"/>
              <a:ext cx="4887286" cy="1384995"/>
            </a:xfrm>
            <a:prstGeom prst="rect">
              <a:avLst/>
            </a:prstGeom>
          </p:spPr>
          <p:txBody>
            <a:bodyPr wrap="square">
              <a:spAutoFit/>
            </a:bodyPr>
            <a:lstStyle/>
            <a:p>
              <a:pPr algn="ctr"/>
              <a:r>
                <a:rPr lang="en-US" sz="2000" dirty="0">
                  <a:solidFill>
                    <a:schemeClr val="bg1"/>
                  </a:solidFill>
                  <a:latin typeface="Century Gothic" panose="020B0502020202020204" pitchFamily="34" charset="0"/>
                </a:rPr>
                <a:t>Prepared For IAB</a:t>
              </a:r>
            </a:p>
            <a:p>
              <a:pPr algn="ctr"/>
              <a:r>
                <a:rPr lang="en-US" sz="2800" dirty="0">
                  <a:solidFill>
                    <a:srgbClr val="FF0000"/>
                  </a:solidFill>
                  <a:latin typeface="Century Gothic" panose="020B0502020202020204" pitchFamily="34" charset="0"/>
                </a:rPr>
                <a:t>Total Canada</a:t>
              </a:r>
              <a:endParaRPr lang="en-US" sz="2400" dirty="0">
                <a:solidFill>
                  <a:srgbClr val="FF0000"/>
                </a:solidFill>
                <a:latin typeface="Century Gothic" panose="020B0502020202020204" pitchFamily="34" charset="0"/>
              </a:endParaRPr>
            </a:p>
            <a:p>
              <a:pPr algn="ctr"/>
              <a:r>
                <a:rPr lang="en-US" dirty="0">
                  <a:solidFill>
                    <a:srgbClr val="FF0000"/>
                  </a:solidFill>
                  <a:latin typeface="Century Gothic" panose="020B0502020202020204" pitchFamily="34" charset="0"/>
                </a:rPr>
                <a:t>Prepared by PHD Canada </a:t>
              </a:r>
            </a:p>
            <a:p>
              <a:pPr algn="ctr"/>
              <a:r>
                <a:rPr lang="en-US" dirty="0">
                  <a:solidFill>
                    <a:srgbClr val="FF0000"/>
                  </a:solidFill>
                  <a:latin typeface="Century Gothic" panose="020B0502020202020204" pitchFamily="34" charset="0"/>
                </a:rPr>
                <a:t>Rob Young, December 2016</a:t>
              </a:r>
            </a:p>
          </p:txBody>
        </p:sp>
      </p:grpSp>
    </p:spTree>
    <p:extLst>
      <p:ext uri="{BB962C8B-B14F-4D97-AF65-F5344CB8AC3E}">
        <p14:creationId xmlns:p14="http://schemas.microsoft.com/office/powerpoint/2010/main" val="1993419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394492" y="2321073"/>
            <a:ext cx="10270866" cy="1205771"/>
            <a:chOff x="394492" y="2237943"/>
            <a:chExt cx="10270866" cy="1205771"/>
          </a:xfrm>
        </p:grpSpPr>
        <p:grpSp>
          <p:nvGrpSpPr>
            <p:cNvPr id="234" name="Group 233"/>
            <p:cNvGrpSpPr/>
            <p:nvPr/>
          </p:nvGrpSpPr>
          <p:grpSpPr>
            <a:xfrm>
              <a:off x="754987" y="2237943"/>
              <a:ext cx="9910371" cy="1205771"/>
              <a:chOff x="-11669486" y="-1545133"/>
              <a:chExt cx="2993572" cy="4438942"/>
            </a:xfrm>
          </p:grpSpPr>
          <p:cxnSp>
            <p:nvCxnSpPr>
              <p:cNvPr id="244" name="Straight Connector 243"/>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22" name="TextBox 321"/>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23" name="TextBox 322"/>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337" name="Group 336"/>
          <p:cNvGrpSpPr/>
          <p:nvPr/>
        </p:nvGrpSpPr>
        <p:grpSpPr>
          <a:xfrm>
            <a:off x="10522225" y="4001663"/>
            <a:ext cx="116394" cy="2564242"/>
            <a:chOff x="10522225" y="4001663"/>
            <a:chExt cx="116394" cy="2564242"/>
          </a:xfrm>
        </p:grpSpPr>
        <p:cxnSp>
          <p:nvCxnSpPr>
            <p:cNvPr id="338" name="Straight Connector 337"/>
            <p:cNvCxnSpPr/>
            <p:nvPr/>
          </p:nvCxnSpPr>
          <p:spPr>
            <a:xfrm flipV="1">
              <a:off x="10522225"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10638619" y="4185732"/>
              <a:ext cx="0" cy="238017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10581892"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134" name="Isosceles Triangle 133"/>
          <p:cNvSpPr/>
          <p:nvPr/>
        </p:nvSpPr>
        <p:spPr>
          <a:xfrm>
            <a:off x="1034571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0" name="TextBox 269"/>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301" name="TextBox 300"/>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20" name="Picture 319"/>
          <p:cNvPicPr>
            <a:picLocks noChangeAspect="1"/>
          </p:cNvPicPr>
          <p:nvPr/>
        </p:nvPicPr>
        <p:blipFill>
          <a:blip r:embed="rId2"/>
          <a:stretch>
            <a:fillRect/>
          </a:stretch>
        </p:blipFill>
        <p:spPr>
          <a:xfrm>
            <a:off x="19250" y="0"/>
            <a:ext cx="1690410" cy="390930"/>
          </a:xfrm>
          <a:prstGeom prst="rect">
            <a:avLst/>
          </a:prstGeom>
        </p:spPr>
      </p:pic>
      <p:sp>
        <p:nvSpPr>
          <p:cNvPr id="22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21" name="Freeform 20"/>
          <p:cNvSpPr/>
          <p:nvPr/>
        </p:nvSpPr>
        <p:spPr>
          <a:xfrm>
            <a:off x="10464800" y="3383280"/>
            <a:ext cx="177800" cy="25400"/>
          </a:xfrm>
          <a:custGeom>
            <a:avLst/>
            <a:gdLst>
              <a:gd name="connsiteX0" fmla="*/ 0 w 177800"/>
              <a:gd name="connsiteY0" fmla="*/ 20320 h 25400"/>
              <a:gd name="connsiteX1" fmla="*/ 55880 w 177800"/>
              <a:gd name="connsiteY1" fmla="*/ 0 h 25400"/>
              <a:gd name="connsiteX2" fmla="*/ 177800 w 177800"/>
              <a:gd name="connsiteY2" fmla="*/ 25400 h 25400"/>
            </a:gdLst>
            <a:ahLst/>
            <a:cxnLst>
              <a:cxn ang="0">
                <a:pos x="connsiteX0" y="connsiteY0"/>
              </a:cxn>
              <a:cxn ang="0">
                <a:pos x="connsiteX1" y="connsiteY1"/>
              </a:cxn>
              <a:cxn ang="0">
                <a:pos x="connsiteX2" y="connsiteY2"/>
              </a:cxn>
            </a:cxnLst>
            <a:rect l="l" t="t" r="r" b="b"/>
            <a:pathLst>
              <a:path w="177800" h="25400">
                <a:moveTo>
                  <a:pt x="0" y="20320"/>
                </a:moveTo>
                <a:lnTo>
                  <a:pt x="55880" y="0"/>
                </a:lnTo>
                <a:lnTo>
                  <a:pt x="177800" y="254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325"/>
          <p:cNvSpPr/>
          <p:nvPr/>
        </p:nvSpPr>
        <p:spPr>
          <a:xfrm>
            <a:off x="10344150" y="3368040"/>
            <a:ext cx="121920" cy="49530"/>
          </a:xfrm>
          <a:custGeom>
            <a:avLst/>
            <a:gdLst>
              <a:gd name="connsiteX0" fmla="*/ 0 w 121920"/>
              <a:gd name="connsiteY0" fmla="*/ 0 h 49530"/>
              <a:gd name="connsiteX1" fmla="*/ 0 w 121920"/>
              <a:gd name="connsiteY1" fmla="*/ 0 h 49530"/>
              <a:gd name="connsiteX2" fmla="*/ 102870 w 121920"/>
              <a:gd name="connsiteY2" fmla="*/ 49530 h 49530"/>
              <a:gd name="connsiteX3" fmla="*/ 121920 w 121920"/>
              <a:gd name="connsiteY3" fmla="*/ 38100 h 49530"/>
            </a:gdLst>
            <a:ahLst/>
            <a:cxnLst>
              <a:cxn ang="0">
                <a:pos x="connsiteX0" y="connsiteY0"/>
              </a:cxn>
              <a:cxn ang="0">
                <a:pos x="connsiteX1" y="connsiteY1"/>
              </a:cxn>
              <a:cxn ang="0">
                <a:pos x="connsiteX2" y="connsiteY2"/>
              </a:cxn>
              <a:cxn ang="0">
                <a:pos x="connsiteX3" y="connsiteY3"/>
              </a:cxn>
            </a:cxnLst>
            <a:rect l="l" t="t" r="r" b="b"/>
            <a:pathLst>
              <a:path w="121920" h="49530">
                <a:moveTo>
                  <a:pt x="0" y="0"/>
                </a:moveTo>
                <a:lnTo>
                  <a:pt x="0" y="0"/>
                </a:lnTo>
                <a:lnTo>
                  <a:pt x="102870" y="49530"/>
                </a:lnTo>
                <a:lnTo>
                  <a:pt x="121920" y="381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329"/>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330"/>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331"/>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332"/>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333"/>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334"/>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335"/>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Freeform 34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Freeform 34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350"/>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7395604" y="243483"/>
            <a:ext cx="4350324" cy="3011701"/>
            <a:chOff x="5692840" y="271126"/>
            <a:chExt cx="4350324" cy="3011701"/>
          </a:xfrm>
        </p:grpSpPr>
        <p:cxnSp>
          <p:nvCxnSpPr>
            <p:cNvPr id="341" name="Straight Connector 340"/>
            <p:cNvCxnSpPr/>
            <p:nvPr/>
          </p:nvCxnSpPr>
          <p:spPr>
            <a:xfrm>
              <a:off x="8698129" y="2661105"/>
              <a:ext cx="115132" cy="621722"/>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43" name="Group 342"/>
            <p:cNvGrpSpPr/>
            <p:nvPr/>
          </p:nvGrpSpPr>
          <p:grpSpPr>
            <a:xfrm rot="21397130">
              <a:off x="5692840" y="271126"/>
              <a:ext cx="4350324" cy="2355185"/>
              <a:chOff x="6296627" y="1378368"/>
              <a:chExt cx="2519022" cy="1650539"/>
            </a:xfrm>
          </p:grpSpPr>
          <p:pic>
            <p:nvPicPr>
              <p:cNvPr id="346" name="Picture 345"/>
              <p:cNvPicPr>
                <a:picLocks noChangeAspect="1"/>
              </p:cNvPicPr>
              <p:nvPr/>
            </p:nvPicPr>
            <p:blipFill rotWithShape="1">
              <a:blip r:embed="rId3"/>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347" name="Rectangle 346"/>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4" name="TextBox 343"/>
            <p:cNvSpPr txBox="1"/>
            <p:nvPr/>
          </p:nvSpPr>
          <p:spPr>
            <a:xfrm rot="21397130">
              <a:off x="6292371" y="2343945"/>
              <a:ext cx="3529096" cy="369332"/>
            </a:xfrm>
            <a:prstGeom prst="rect">
              <a:avLst/>
            </a:prstGeom>
            <a:noFill/>
          </p:spPr>
          <p:txBody>
            <a:bodyPr wrap="square" rtlCol="0">
              <a:spAutoFit/>
            </a:bodyPr>
            <a:lstStyle/>
            <a:p>
              <a:pPr algn="ctr"/>
              <a:r>
                <a:rPr lang="en-US" i="1" dirty="0">
                  <a:solidFill>
                    <a:srgbClr val="0070C0"/>
                  </a:solidFill>
                </a:rPr>
                <a:t>Final Bow and Credits</a:t>
              </a:r>
            </a:p>
          </p:txBody>
        </p:sp>
        <p:pic>
          <p:nvPicPr>
            <p:cNvPr id="345" name="Picture 344"/>
            <p:cNvPicPr>
              <a:picLocks noChangeAspect="1"/>
            </p:cNvPicPr>
            <p:nvPr/>
          </p:nvPicPr>
          <p:blipFill rotWithShape="1">
            <a:blip r:embed="rId4"/>
            <a:srcRect l="6571" t="21353" r="40000" b="34000"/>
            <a:stretch/>
          </p:blipFill>
          <p:spPr>
            <a:xfrm rot="21397130">
              <a:off x="6118114" y="402310"/>
              <a:ext cx="3661827" cy="1912505"/>
            </a:xfrm>
            <a:prstGeom prst="rect">
              <a:avLst/>
            </a:prstGeom>
          </p:spPr>
        </p:pic>
      </p:grpSp>
      <p:sp>
        <p:nvSpPr>
          <p:cNvPr id="324" name="TextBox 32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6568561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5E-6 -3.33333E-6 L 0.01719 -3.33333E-6 " pathEditMode="relative" rAng="0" ptsTypes="AA" p14:bounceEnd="46000">
                                          <p:cBhvr>
                                            <p:cTn id="6" dur="1000" fill="hold"/>
                                            <p:tgtEl>
                                              <p:spTgt spid="134"/>
                                            </p:tgtEl>
                                            <p:attrNameLst>
                                              <p:attrName>ppt_x</p:attrName>
                                              <p:attrName>ppt_y</p:attrName>
                                            </p:attrNameLst>
                                          </p:cBhvr>
                                          <p:rCtr x="8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37"/>
                                            </p:tgtEl>
                                            <p:attrNameLst>
                                              <p:attrName>style.visibility</p:attrName>
                                            </p:attrNameLst>
                                          </p:cBhvr>
                                          <p:to>
                                            <p:strVal val="visible"/>
                                          </p:to>
                                        </p:set>
                                        <p:animEffect transition="in" filter="wipe(down)">
                                          <p:cBhvr>
                                            <p:cTn id="10" dur="1000"/>
                                            <p:tgtEl>
                                              <p:spTgt spid="33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wipe(left)">
                                          <p:cBhvr>
                                            <p:cTn id="14" dur="1000"/>
                                            <p:tgtEl>
                                              <p:spTgt spid="21"/>
                                            </p:tgtEl>
                                          </p:cBhvr>
                                        </p:animEffect>
                                      </p:childTnLst>
                                    </p:cTn>
                                  </p:par>
                                </p:childTnLst>
                              </p:cTn>
                            </p:par>
                            <p:par>
                              <p:cTn id="15" fill="hold">
                                <p:stCondLst>
                                  <p:cond delay="3000"/>
                                </p:stCondLst>
                                <p:childTnLst>
                                  <p:par>
                                    <p:cTn id="16" presetID="22" presetClass="entr" presetSubtype="1"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up)">
                                          <p:cBhvr>
                                            <p:cTn id="18"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5E-6 -3.33333E-6 L 0.01719 -3.33333E-6 " pathEditMode="relative" rAng="0" ptsTypes="AA">
                                          <p:cBhvr>
                                            <p:cTn id="6" dur="1000" fill="hold"/>
                                            <p:tgtEl>
                                              <p:spTgt spid="134"/>
                                            </p:tgtEl>
                                            <p:attrNameLst>
                                              <p:attrName>ppt_x</p:attrName>
                                              <p:attrName>ppt_y</p:attrName>
                                            </p:attrNameLst>
                                          </p:cBhvr>
                                          <p:rCtr x="8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37"/>
                                            </p:tgtEl>
                                            <p:attrNameLst>
                                              <p:attrName>style.visibility</p:attrName>
                                            </p:attrNameLst>
                                          </p:cBhvr>
                                          <p:to>
                                            <p:strVal val="visible"/>
                                          </p:to>
                                        </p:set>
                                        <p:animEffect transition="in" filter="wipe(down)">
                                          <p:cBhvr>
                                            <p:cTn id="10" dur="1000"/>
                                            <p:tgtEl>
                                              <p:spTgt spid="33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wipe(left)">
                                          <p:cBhvr>
                                            <p:cTn id="14" dur="1000"/>
                                            <p:tgtEl>
                                              <p:spTgt spid="21"/>
                                            </p:tgtEl>
                                          </p:cBhvr>
                                        </p:animEffect>
                                      </p:childTnLst>
                                    </p:cTn>
                                  </p:par>
                                </p:childTnLst>
                              </p:cTn>
                            </p:par>
                            <p:par>
                              <p:cTn id="15" fill="hold">
                                <p:stCondLst>
                                  <p:cond delay="3000"/>
                                </p:stCondLst>
                                <p:childTnLst>
                                  <p:par>
                                    <p:cTn id="16" presetID="22" presetClass="entr" presetSubtype="1"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up)">
                                          <p:cBhvr>
                                            <p:cTn id="18"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1" grpId="0" animBg="1"/>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394492" y="2321073"/>
            <a:ext cx="10270866" cy="1205771"/>
            <a:chOff x="394492" y="2237943"/>
            <a:chExt cx="10270866" cy="1205771"/>
          </a:xfrm>
        </p:grpSpPr>
        <p:cxnSp>
          <p:nvCxnSpPr>
            <p:cNvPr id="519" name="Straight Connector 518"/>
            <p:cNvCxnSpPr/>
            <p:nvPr/>
          </p:nvCxnSpPr>
          <p:spPr>
            <a:xfrm>
              <a:off x="754987" y="3443714"/>
              <a:ext cx="9910371"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a:off x="754987" y="3197829"/>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a:off x="754987" y="2954900"/>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p:cNvCxnSpPr/>
            <p:nvPr/>
          </p:nvCxnSpPr>
          <p:spPr>
            <a:xfrm>
              <a:off x="754987" y="2714929"/>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p:cNvCxnSpPr/>
            <p:nvPr/>
          </p:nvCxnSpPr>
          <p:spPr>
            <a:xfrm>
              <a:off x="754987" y="2477914"/>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4" name="Straight Connector 523"/>
            <p:cNvCxnSpPr/>
            <p:nvPr/>
          </p:nvCxnSpPr>
          <p:spPr>
            <a:xfrm>
              <a:off x="754987" y="2237943"/>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sp>
          <p:nvSpPr>
            <p:cNvPr id="525" name="TextBox 524"/>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526" name="TextBox 525"/>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V="1">
            <a:off x="10638619" y="4185732"/>
            <a:ext cx="0" cy="238017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337" name="Group 336"/>
          <p:cNvGrpSpPr/>
          <p:nvPr/>
        </p:nvGrpSpPr>
        <p:grpSpPr>
          <a:xfrm>
            <a:off x="10522225" y="4001663"/>
            <a:ext cx="116394" cy="2564242"/>
            <a:chOff x="10522225" y="4001663"/>
            <a:chExt cx="116394" cy="2564242"/>
          </a:xfrm>
        </p:grpSpPr>
        <p:cxnSp>
          <p:nvCxnSpPr>
            <p:cNvPr id="338" name="Straight Connector 337"/>
            <p:cNvCxnSpPr/>
            <p:nvPr/>
          </p:nvCxnSpPr>
          <p:spPr>
            <a:xfrm flipV="1">
              <a:off x="10522225"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10638619" y="4185732"/>
              <a:ext cx="0" cy="2380173"/>
            </a:xfrm>
            <a:prstGeom prst="line">
              <a:avLst/>
            </a:prstGeom>
            <a:ln w="12700">
              <a:solidFill>
                <a:srgbClr val="1F4E79"/>
              </a:solidFill>
              <a:prstDash val="solid"/>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10581892"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249" name="TextBox 248"/>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324" name="TextBox 323"/>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25" name="Picture 324"/>
          <p:cNvPicPr>
            <a:picLocks noChangeAspect="1"/>
          </p:cNvPicPr>
          <p:nvPr/>
        </p:nvPicPr>
        <p:blipFill>
          <a:blip r:embed="rId2"/>
          <a:stretch>
            <a:fillRect/>
          </a:stretch>
        </p:blipFill>
        <p:spPr>
          <a:xfrm>
            <a:off x="19250" y="0"/>
            <a:ext cx="1690410" cy="390930"/>
          </a:xfrm>
          <a:prstGeom prst="rect">
            <a:avLst/>
          </a:prstGeom>
        </p:spPr>
      </p:pic>
      <p:sp>
        <p:nvSpPr>
          <p:cNvPr id="24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0" name="Group 19"/>
          <p:cNvGrpSpPr/>
          <p:nvPr/>
        </p:nvGrpSpPr>
        <p:grpSpPr>
          <a:xfrm>
            <a:off x="-10530" y="6043831"/>
            <a:ext cx="12069638" cy="326570"/>
            <a:chOff x="-10530" y="6043831"/>
            <a:chExt cx="12069638" cy="326570"/>
          </a:xfrm>
        </p:grpSpPr>
        <p:grpSp>
          <p:nvGrpSpPr>
            <p:cNvPr id="245" name="Group 244"/>
            <p:cNvGrpSpPr/>
            <p:nvPr/>
          </p:nvGrpSpPr>
          <p:grpSpPr>
            <a:xfrm>
              <a:off x="-10530" y="6062624"/>
              <a:ext cx="10645649" cy="307777"/>
              <a:chOff x="-10530" y="5994876"/>
              <a:chExt cx="10645649" cy="400145"/>
            </a:xfrm>
          </p:grpSpPr>
          <p:grpSp>
            <p:nvGrpSpPr>
              <p:cNvPr id="246" name="Group 245"/>
              <p:cNvGrpSpPr/>
              <p:nvPr/>
            </p:nvGrpSpPr>
            <p:grpSpPr>
              <a:xfrm>
                <a:off x="862585" y="6043298"/>
                <a:ext cx="9772534" cy="245054"/>
                <a:chOff x="866085" y="6043400"/>
                <a:chExt cx="9772534" cy="322253"/>
              </a:xfrm>
            </p:grpSpPr>
            <p:cxnSp>
              <p:nvCxnSpPr>
                <p:cNvPr id="270" name="Straight Connector 269"/>
                <p:cNvCxnSpPr/>
                <p:nvPr/>
              </p:nvCxnSpPr>
              <p:spPr>
                <a:xfrm flipV="1">
                  <a:off x="866085"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flipV="1">
                  <a:off x="985868"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flipV="1">
                  <a:off x="1105652"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flipV="1">
                  <a:off x="1225435"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flipV="1">
                  <a:off x="1341829"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6" name="Straight Connector 325"/>
                <p:cNvCxnSpPr/>
                <p:nvPr/>
              </p:nvCxnSpPr>
              <p:spPr>
                <a:xfrm flipV="1">
                  <a:off x="1458223"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0" name="Straight Connector 329"/>
                <p:cNvCxnSpPr/>
                <p:nvPr/>
              </p:nvCxnSpPr>
              <p:spPr>
                <a:xfrm flipV="1">
                  <a:off x="1574616" y="6043400"/>
                  <a:ext cx="0" cy="2896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flipV="1">
                  <a:off x="1691010" y="6069810"/>
                  <a:ext cx="0" cy="2632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2" name="Straight Connector 331"/>
                <p:cNvCxnSpPr/>
                <p:nvPr/>
              </p:nvCxnSpPr>
              <p:spPr>
                <a:xfrm flipV="1">
                  <a:off x="1807403"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3" name="Straight Connector 332"/>
                <p:cNvCxnSpPr/>
                <p:nvPr/>
              </p:nvCxnSpPr>
              <p:spPr>
                <a:xfrm flipV="1">
                  <a:off x="1927186"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4" name="Straight Connector 333"/>
                <p:cNvCxnSpPr/>
                <p:nvPr/>
              </p:nvCxnSpPr>
              <p:spPr>
                <a:xfrm flipV="1">
                  <a:off x="2043580"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5" name="Straight Connector 334"/>
                <p:cNvCxnSpPr/>
                <p:nvPr/>
              </p:nvCxnSpPr>
              <p:spPr>
                <a:xfrm flipV="1">
                  <a:off x="2163364"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6" name="Straight Connector 335"/>
                <p:cNvCxnSpPr/>
                <p:nvPr/>
              </p:nvCxnSpPr>
              <p:spPr>
                <a:xfrm flipV="1">
                  <a:off x="2283147" y="6099405"/>
                  <a:ext cx="0" cy="2336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1" name="Straight Connector 340"/>
                <p:cNvCxnSpPr/>
                <p:nvPr/>
              </p:nvCxnSpPr>
              <p:spPr>
                <a:xfrm flipV="1">
                  <a:off x="2399541"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2" name="Straight Connector 341"/>
                <p:cNvCxnSpPr/>
                <p:nvPr/>
              </p:nvCxnSpPr>
              <p:spPr>
                <a:xfrm flipV="1">
                  <a:off x="2515934" y="6109522"/>
                  <a:ext cx="0" cy="2235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3" name="Straight Connector 342"/>
                <p:cNvCxnSpPr/>
                <p:nvPr/>
              </p:nvCxnSpPr>
              <p:spPr>
                <a:xfrm flipV="1">
                  <a:off x="2632328"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4" name="Straight Connector 343"/>
                <p:cNvCxnSpPr/>
                <p:nvPr/>
              </p:nvCxnSpPr>
              <p:spPr>
                <a:xfrm flipV="1">
                  <a:off x="2748722" y="6051366"/>
                  <a:ext cx="0" cy="28167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5" name="Straight Connector 344"/>
                <p:cNvCxnSpPr/>
                <p:nvPr/>
              </p:nvCxnSpPr>
              <p:spPr>
                <a:xfrm flipV="1">
                  <a:off x="2868505" y="6097206"/>
                  <a:ext cx="0" cy="23583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6" name="Straight Connector 345"/>
                <p:cNvCxnSpPr/>
                <p:nvPr/>
              </p:nvCxnSpPr>
              <p:spPr>
                <a:xfrm flipV="1">
                  <a:off x="925750"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7" name="Straight Connector 346"/>
                <p:cNvCxnSpPr/>
                <p:nvPr/>
              </p:nvCxnSpPr>
              <p:spPr>
                <a:xfrm flipV="1">
                  <a:off x="1045534"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flipV="1">
                  <a:off x="1165317"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flipV="1">
                  <a:off x="1285102"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flipV="1">
                  <a:off x="1401495"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flipV="1">
                  <a:off x="1517889" y="6058047"/>
                  <a:ext cx="0" cy="2749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flipV="1">
                  <a:off x="1631343" y="6043691"/>
                  <a:ext cx="1730" cy="31805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3" name="Straight Connector 352"/>
                <p:cNvCxnSpPr/>
                <p:nvPr/>
              </p:nvCxnSpPr>
              <p:spPr>
                <a:xfrm flipV="1">
                  <a:off x="1750675" y="6069904"/>
                  <a:ext cx="0" cy="26313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4" name="Straight Connector 353"/>
                <p:cNvCxnSpPr/>
                <p:nvPr/>
              </p:nvCxnSpPr>
              <p:spPr>
                <a:xfrm flipV="1">
                  <a:off x="1867068"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5" name="Straight Connector 354"/>
                <p:cNvCxnSpPr/>
                <p:nvPr/>
              </p:nvCxnSpPr>
              <p:spPr>
                <a:xfrm flipV="1">
                  <a:off x="1986853" y="6056130"/>
                  <a:ext cx="0" cy="27691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6" name="Straight Connector 355"/>
                <p:cNvCxnSpPr/>
                <p:nvPr/>
              </p:nvCxnSpPr>
              <p:spPr>
                <a:xfrm flipV="1">
                  <a:off x="2103246" y="6092126"/>
                  <a:ext cx="0" cy="2409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9" name="Straight Connector 358"/>
                <p:cNvCxnSpPr/>
                <p:nvPr/>
              </p:nvCxnSpPr>
              <p:spPr>
                <a:xfrm flipV="1">
                  <a:off x="2223029"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4" name="Straight Connector 363"/>
                <p:cNvCxnSpPr/>
                <p:nvPr/>
              </p:nvCxnSpPr>
              <p:spPr>
                <a:xfrm flipV="1">
                  <a:off x="2342814"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5" name="Straight Connector 364"/>
                <p:cNvCxnSpPr/>
                <p:nvPr/>
              </p:nvCxnSpPr>
              <p:spPr>
                <a:xfrm flipV="1">
                  <a:off x="2459207" y="6117908"/>
                  <a:ext cx="0" cy="2151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flipV="1">
                  <a:off x="2575601" y="6097205"/>
                  <a:ext cx="0" cy="2358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flipV="1">
                  <a:off x="2691993" y="6056300"/>
                  <a:ext cx="0" cy="276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8" name="Straight Connector 367"/>
                <p:cNvCxnSpPr/>
                <p:nvPr/>
              </p:nvCxnSpPr>
              <p:spPr>
                <a:xfrm flipV="1">
                  <a:off x="2808387"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9" name="Straight Connector 368"/>
                <p:cNvCxnSpPr/>
                <p:nvPr/>
              </p:nvCxnSpPr>
              <p:spPr>
                <a:xfrm flipV="1">
                  <a:off x="29281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0" name="Straight Connector 369"/>
                <p:cNvCxnSpPr/>
                <p:nvPr/>
              </p:nvCxnSpPr>
              <p:spPr>
                <a:xfrm flipV="1">
                  <a:off x="5750560"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1" name="Straight Connector 370"/>
                <p:cNvCxnSpPr/>
                <p:nvPr/>
              </p:nvCxnSpPr>
              <p:spPr>
                <a:xfrm flipV="1">
                  <a:off x="2988289"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flipV="1">
                  <a:off x="3104683" y="6113779"/>
                  <a:ext cx="0" cy="21926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flipV="1">
                  <a:off x="3221076"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4" name="Straight Connector 373"/>
                <p:cNvCxnSpPr/>
                <p:nvPr/>
              </p:nvCxnSpPr>
              <p:spPr>
                <a:xfrm flipV="1">
                  <a:off x="3337470" y="6166109"/>
                  <a:ext cx="0" cy="1669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5" name="Straight Connector 374"/>
                <p:cNvCxnSpPr/>
                <p:nvPr/>
              </p:nvCxnSpPr>
              <p:spPr>
                <a:xfrm flipV="1">
                  <a:off x="3457253"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6" name="Straight Connector 375"/>
                <p:cNvCxnSpPr/>
                <p:nvPr/>
              </p:nvCxnSpPr>
              <p:spPr>
                <a:xfrm flipV="1">
                  <a:off x="357364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7" name="Straight Connector 376"/>
                <p:cNvCxnSpPr/>
                <p:nvPr/>
              </p:nvCxnSpPr>
              <p:spPr>
                <a:xfrm flipV="1">
                  <a:off x="3690040" y="6118041"/>
                  <a:ext cx="0" cy="2150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flipV="1">
                  <a:off x="380643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flipV="1">
                  <a:off x="3926217"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flipV="1">
                  <a:off x="4046001"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1" name="Straight Connector 380"/>
                <p:cNvCxnSpPr/>
                <p:nvPr/>
              </p:nvCxnSpPr>
              <p:spPr>
                <a:xfrm flipV="1">
                  <a:off x="416578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2" name="Straight Connector 381"/>
                <p:cNvCxnSpPr/>
                <p:nvPr/>
              </p:nvCxnSpPr>
              <p:spPr>
                <a:xfrm flipV="1">
                  <a:off x="4282178"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3" name="Straight Connector 382"/>
                <p:cNvCxnSpPr/>
                <p:nvPr/>
              </p:nvCxnSpPr>
              <p:spPr>
                <a:xfrm flipV="1">
                  <a:off x="43985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4" name="Straight Connector 383"/>
                <p:cNvCxnSpPr/>
                <p:nvPr/>
              </p:nvCxnSpPr>
              <p:spPr>
                <a:xfrm flipV="1">
                  <a:off x="4514965" y="6078929"/>
                  <a:ext cx="0" cy="25411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5" name="Straight Connector 384"/>
                <p:cNvCxnSpPr/>
                <p:nvPr/>
              </p:nvCxnSpPr>
              <p:spPr>
                <a:xfrm flipV="1">
                  <a:off x="4631358"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6" name="Straight Connector 385"/>
                <p:cNvCxnSpPr/>
                <p:nvPr/>
              </p:nvCxnSpPr>
              <p:spPr>
                <a:xfrm flipV="1">
                  <a:off x="4747752" y="6058247"/>
                  <a:ext cx="0" cy="2747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flipV="1">
                  <a:off x="4867535" y="6095612"/>
                  <a:ext cx="0" cy="23743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8" name="Straight Connector 387"/>
                <p:cNvCxnSpPr/>
                <p:nvPr/>
              </p:nvCxnSpPr>
              <p:spPr>
                <a:xfrm flipV="1">
                  <a:off x="4987319" y="6043760"/>
                  <a:ext cx="0" cy="28928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9" name="Straight Connector 388"/>
                <p:cNvCxnSpPr/>
                <p:nvPr/>
              </p:nvCxnSpPr>
              <p:spPr>
                <a:xfrm flipV="1">
                  <a:off x="5107102"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flipV="1">
                  <a:off x="5226886" y="6065520"/>
                  <a:ext cx="0" cy="2675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1" name="Straight Connector 390"/>
                <p:cNvCxnSpPr/>
                <p:nvPr/>
              </p:nvCxnSpPr>
              <p:spPr>
                <a:xfrm flipV="1">
                  <a:off x="53466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2" name="Straight Connector 391"/>
                <p:cNvCxnSpPr/>
                <p:nvPr/>
              </p:nvCxnSpPr>
              <p:spPr>
                <a:xfrm flipV="1">
                  <a:off x="5463063" y="6125739"/>
                  <a:ext cx="0" cy="20730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flipV="1">
                  <a:off x="5576066"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4" name="Straight Connector 393"/>
                <p:cNvCxnSpPr/>
                <p:nvPr/>
              </p:nvCxnSpPr>
              <p:spPr>
                <a:xfrm flipV="1">
                  <a:off x="56890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5" name="Straight Connector 394"/>
                <p:cNvCxnSpPr/>
                <p:nvPr/>
              </p:nvCxnSpPr>
              <p:spPr>
                <a:xfrm flipV="1">
                  <a:off x="5805464"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6" name="Straight Connector 395"/>
                <p:cNvCxnSpPr/>
                <p:nvPr/>
              </p:nvCxnSpPr>
              <p:spPr>
                <a:xfrm flipV="1">
                  <a:off x="5921857"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7" name="Straight Connector 396"/>
                <p:cNvCxnSpPr/>
                <p:nvPr/>
              </p:nvCxnSpPr>
              <p:spPr>
                <a:xfrm flipV="1">
                  <a:off x="6038251" y="6165981"/>
                  <a:ext cx="0" cy="1670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8" name="Straight Connector 397"/>
                <p:cNvCxnSpPr/>
                <p:nvPr/>
              </p:nvCxnSpPr>
              <p:spPr>
                <a:xfrm flipV="1">
                  <a:off x="6158034" y="6131634"/>
                  <a:ext cx="0" cy="2014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9" name="Straight Connector 398"/>
                <p:cNvCxnSpPr/>
                <p:nvPr/>
              </p:nvCxnSpPr>
              <p:spPr>
                <a:xfrm flipV="1">
                  <a:off x="6277817" y="6125284"/>
                  <a:ext cx="0" cy="2077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0" name="Straight Connector 399"/>
                <p:cNvCxnSpPr/>
                <p:nvPr/>
              </p:nvCxnSpPr>
              <p:spPr>
                <a:xfrm flipV="1">
                  <a:off x="639760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1" name="Straight Connector 400"/>
                <p:cNvCxnSpPr/>
                <p:nvPr/>
              </p:nvCxnSpPr>
              <p:spPr>
                <a:xfrm flipV="1">
                  <a:off x="6517385"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2" name="Straight Connector 401"/>
                <p:cNvCxnSpPr/>
                <p:nvPr/>
              </p:nvCxnSpPr>
              <p:spPr>
                <a:xfrm flipV="1">
                  <a:off x="6633778"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3" name="Straight Connector 402"/>
                <p:cNvCxnSpPr/>
                <p:nvPr/>
              </p:nvCxnSpPr>
              <p:spPr>
                <a:xfrm flipV="1">
                  <a:off x="6750172"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4" name="Straight Connector 403"/>
                <p:cNvCxnSpPr/>
                <p:nvPr/>
              </p:nvCxnSpPr>
              <p:spPr>
                <a:xfrm flipV="1">
                  <a:off x="686656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5" name="Straight Connector 404"/>
                <p:cNvCxnSpPr/>
                <p:nvPr/>
              </p:nvCxnSpPr>
              <p:spPr>
                <a:xfrm flipV="1">
                  <a:off x="6982959" y="6116323"/>
                  <a:ext cx="0" cy="2167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6" name="Straight Connector 405"/>
                <p:cNvCxnSpPr/>
                <p:nvPr/>
              </p:nvCxnSpPr>
              <p:spPr>
                <a:xfrm flipV="1">
                  <a:off x="7099352" y="6117172"/>
                  <a:ext cx="0" cy="21587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7" name="Straight Connector 406"/>
                <p:cNvCxnSpPr/>
                <p:nvPr/>
              </p:nvCxnSpPr>
              <p:spPr>
                <a:xfrm flipV="1">
                  <a:off x="7219136"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8" name="Straight Connector 407"/>
                <p:cNvCxnSpPr/>
                <p:nvPr/>
              </p:nvCxnSpPr>
              <p:spPr>
                <a:xfrm flipV="1">
                  <a:off x="7338920"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9" name="Straight Connector 408"/>
                <p:cNvCxnSpPr/>
                <p:nvPr/>
              </p:nvCxnSpPr>
              <p:spPr>
                <a:xfrm flipV="1">
                  <a:off x="7458703"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0" name="Straight Connector 409"/>
                <p:cNvCxnSpPr/>
                <p:nvPr/>
              </p:nvCxnSpPr>
              <p:spPr>
                <a:xfrm flipV="1">
                  <a:off x="7575097"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1" name="Straight Connector 410"/>
                <p:cNvCxnSpPr/>
                <p:nvPr/>
              </p:nvCxnSpPr>
              <p:spPr>
                <a:xfrm flipV="1">
                  <a:off x="7691490"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2" name="Straight Connector 411"/>
                <p:cNvCxnSpPr/>
                <p:nvPr/>
              </p:nvCxnSpPr>
              <p:spPr>
                <a:xfrm flipV="1">
                  <a:off x="781127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3" name="Straight Connector 412"/>
                <p:cNvCxnSpPr/>
                <p:nvPr/>
              </p:nvCxnSpPr>
              <p:spPr>
                <a:xfrm flipV="1">
                  <a:off x="7931057"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4" name="Straight Connector 413"/>
                <p:cNvCxnSpPr/>
                <p:nvPr/>
              </p:nvCxnSpPr>
              <p:spPr>
                <a:xfrm flipV="1">
                  <a:off x="8047451"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p:nvCxnSpPr>
              <p:spPr>
                <a:xfrm flipV="1">
                  <a:off x="8163845" y="6125740"/>
                  <a:ext cx="0" cy="20730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p:nvCxnSpPr>
              <p:spPr>
                <a:xfrm flipV="1">
                  <a:off x="8283628"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7" name="Straight Connector 416"/>
                <p:cNvCxnSpPr/>
                <p:nvPr/>
              </p:nvCxnSpPr>
              <p:spPr>
                <a:xfrm flipV="1">
                  <a:off x="840002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8" name="Straight Connector 417"/>
                <p:cNvCxnSpPr/>
                <p:nvPr/>
              </p:nvCxnSpPr>
              <p:spPr>
                <a:xfrm flipV="1">
                  <a:off x="8516415" y="6153714"/>
                  <a:ext cx="0" cy="1793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9" name="Straight Connector 418"/>
                <p:cNvCxnSpPr/>
                <p:nvPr/>
              </p:nvCxnSpPr>
              <p:spPr>
                <a:xfrm flipV="1">
                  <a:off x="8636199"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0" name="Straight Connector 419"/>
                <p:cNvCxnSpPr/>
                <p:nvPr/>
              </p:nvCxnSpPr>
              <p:spPr>
                <a:xfrm flipV="1">
                  <a:off x="8755982" y="6191189"/>
                  <a:ext cx="0" cy="1418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1" name="Straight Connector 420"/>
                <p:cNvCxnSpPr/>
                <p:nvPr/>
              </p:nvCxnSpPr>
              <p:spPr>
                <a:xfrm flipV="1">
                  <a:off x="8872376" y="6178478"/>
                  <a:ext cx="0" cy="15456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2" name="Straight Connector 421"/>
                <p:cNvCxnSpPr/>
                <p:nvPr/>
              </p:nvCxnSpPr>
              <p:spPr>
                <a:xfrm flipV="1">
                  <a:off x="89887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3" name="Straight Connector 422"/>
                <p:cNvCxnSpPr/>
                <p:nvPr/>
              </p:nvCxnSpPr>
              <p:spPr>
                <a:xfrm flipV="1">
                  <a:off x="9105163"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5" name="Straight Connector 424"/>
                <p:cNvCxnSpPr/>
                <p:nvPr/>
              </p:nvCxnSpPr>
              <p:spPr>
                <a:xfrm flipV="1">
                  <a:off x="9221556" y="6192093"/>
                  <a:ext cx="0" cy="14094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6" name="Straight Connector 425"/>
                <p:cNvCxnSpPr/>
                <p:nvPr/>
              </p:nvCxnSpPr>
              <p:spPr>
                <a:xfrm flipV="1">
                  <a:off x="9341340" y="6118300"/>
                  <a:ext cx="0" cy="214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7" name="Straight Connector 426"/>
                <p:cNvCxnSpPr/>
                <p:nvPr/>
              </p:nvCxnSpPr>
              <p:spPr>
                <a:xfrm flipV="1">
                  <a:off x="9461124"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p:nvPr/>
              </p:nvCxnSpPr>
              <p:spPr>
                <a:xfrm flipV="1">
                  <a:off x="9577517"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0" name="Straight Connector 429"/>
                <p:cNvCxnSpPr/>
                <p:nvPr/>
              </p:nvCxnSpPr>
              <p:spPr>
                <a:xfrm flipV="1">
                  <a:off x="9693911"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1" name="Straight Connector 430"/>
                <p:cNvCxnSpPr/>
                <p:nvPr/>
              </p:nvCxnSpPr>
              <p:spPr>
                <a:xfrm flipV="1">
                  <a:off x="981030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flipV="1">
                  <a:off x="9926697"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p:nvPr/>
              </p:nvCxnSpPr>
              <p:spPr>
                <a:xfrm flipV="1">
                  <a:off x="10046481" y="6181246"/>
                  <a:ext cx="0" cy="15179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5" name="Straight Connector 434"/>
                <p:cNvCxnSpPr/>
                <p:nvPr/>
              </p:nvCxnSpPr>
              <p:spPr>
                <a:xfrm flipV="1">
                  <a:off x="10166264"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0" name="Straight Connector 439"/>
                <p:cNvCxnSpPr/>
                <p:nvPr/>
              </p:nvCxnSpPr>
              <p:spPr>
                <a:xfrm flipV="1">
                  <a:off x="1028604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1" name="Straight Connector 440"/>
                <p:cNvCxnSpPr/>
                <p:nvPr/>
              </p:nvCxnSpPr>
              <p:spPr>
                <a:xfrm flipV="1">
                  <a:off x="10405832"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6" name="Straight Connector 445"/>
                <p:cNvCxnSpPr/>
                <p:nvPr/>
              </p:nvCxnSpPr>
              <p:spPr>
                <a:xfrm flipV="1">
                  <a:off x="10522225" y="6181245"/>
                  <a:ext cx="0" cy="15179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nvCxnSpPr>
              <p:spPr>
                <a:xfrm flipV="1">
                  <a:off x="10638619"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nvCxnSpPr>
              <p:spPr>
                <a:xfrm flipV="1">
                  <a:off x="304795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nvCxnSpPr>
              <p:spPr>
                <a:xfrm flipV="1">
                  <a:off x="3164348"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nvCxnSpPr>
              <p:spPr>
                <a:xfrm flipV="1">
                  <a:off x="3280741" y="6153407"/>
                  <a:ext cx="0" cy="1796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1" name="Straight Connector 450"/>
                <p:cNvCxnSpPr/>
                <p:nvPr/>
              </p:nvCxnSpPr>
              <p:spPr>
                <a:xfrm flipV="1">
                  <a:off x="339713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2" name="Straight Connector 451"/>
                <p:cNvCxnSpPr/>
                <p:nvPr/>
              </p:nvCxnSpPr>
              <p:spPr>
                <a:xfrm flipV="1">
                  <a:off x="3516918"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flipV="1">
                  <a:off x="3633312"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4" name="Straight Connector 453"/>
                <p:cNvCxnSpPr/>
                <p:nvPr/>
              </p:nvCxnSpPr>
              <p:spPr>
                <a:xfrm flipV="1">
                  <a:off x="3749705"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5" name="Straight Connector 454"/>
                <p:cNvCxnSpPr/>
                <p:nvPr/>
              </p:nvCxnSpPr>
              <p:spPr>
                <a:xfrm flipV="1">
                  <a:off x="3866099"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6" name="Straight Connector 455"/>
                <p:cNvCxnSpPr/>
                <p:nvPr/>
              </p:nvCxnSpPr>
              <p:spPr>
                <a:xfrm flipV="1">
                  <a:off x="3985883" y="6111584"/>
                  <a:ext cx="0" cy="25406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7" name="Straight Connector 456"/>
                <p:cNvCxnSpPr/>
                <p:nvPr/>
              </p:nvCxnSpPr>
              <p:spPr>
                <a:xfrm flipV="1">
                  <a:off x="410566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8" name="Straight Connector 457"/>
                <p:cNvCxnSpPr/>
                <p:nvPr/>
              </p:nvCxnSpPr>
              <p:spPr>
                <a:xfrm flipV="1">
                  <a:off x="4225450"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9" name="Straight Connector 458"/>
                <p:cNvCxnSpPr/>
                <p:nvPr/>
              </p:nvCxnSpPr>
              <p:spPr>
                <a:xfrm flipV="1">
                  <a:off x="4341844"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0" name="Straight Connector 459"/>
                <p:cNvCxnSpPr/>
                <p:nvPr/>
              </p:nvCxnSpPr>
              <p:spPr>
                <a:xfrm flipV="1">
                  <a:off x="4458236"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1" name="Straight Connector 460"/>
                <p:cNvCxnSpPr/>
                <p:nvPr/>
              </p:nvCxnSpPr>
              <p:spPr>
                <a:xfrm flipV="1">
                  <a:off x="4574630" y="6085308"/>
                  <a:ext cx="0" cy="2477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2" name="Straight Connector 461"/>
                <p:cNvCxnSpPr/>
                <p:nvPr/>
              </p:nvCxnSpPr>
              <p:spPr>
                <a:xfrm flipV="1">
                  <a:off x="4691023" y="6071567"/>
                  <a:ext cx="0" cy="26147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3" name="Straight Connector 462"/>
                <p:cNvCxnSpPr/>
                <p:nvPr/>
              </p:nvCxnSpPr>
              <p:spPr>
                <a:xfrm flipV="1">
                  <a:off x="4807417"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4" name="Straight Connector 463"/>
                <p:cNvCxnSpPr/>
                <p:nvPr/>
              </p:nvCxnSpPr>
              <p:spPr>
                <a:xfrm flipV="1">
                  <a:off x="4927201" y="6072607"/>
                  <a:ext cx="0" cy="2604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flipV="1">
                  <a:off x="5046984" y="6049781"/>
                  <a:ext cx="0" cy="2832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6" name="Straight Connector 465"/>
                <p:cNvCxnSpPr/>
                <p:nvPr/>
              </p:nvCxnSpPr>
              <p:spPr>
                <a:xfrm flipV="1">
                  <a:off x="5166769"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7" name="Straight Connector 466"/>
                <p:cNvCxnSpPr/>
                <p:nvPr/>
              </p:nvCxnSpPr>
              <p:spPr>
                <a:xfrm flipV="1">
                  <a:off x="528655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8" name="Straight Connector 467"/>
                <p:cNvCxnSpPr/>
                <p:nvPr/>
              </p:nvCxnSpPr>
              <p:spPr>
                <a:xfrm flipV="1">
                  <a:off x="5406335"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9" name="Straight Connector 468"/>
                <p:cNvCxnSpPr/>
                <p:nvPr/>
              </p:nvCxnSpPr>
              <p:spPr>
                <a:xfrm flipV="1">
                  <a:off x="552272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0" name="Straight Connector 469"/>
                <p:cNvCxnSpPr/>
                <p:nvPr/>
              </p:nvCxnSpPr>
              <p:spPr>
                <a:xfrm flipV="1">
                  <a:off x="563573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flipV="1">
                  <a:off x="5865129" y="6098413"/>
                  <a:ext cx="0" cy="234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flipV="1">
                  <a:off x="598152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flipV="1">
                  <a:off x="6097916"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flipV="1">
                  <a:off x="6217700" y="6114602"/>
                  <a:ext cx="0" cy="2184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flipV="1">
                  <a:off x="6337483"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6" name="Straight Connector 475"/>
                <p:cNvCxnSpPr/>
                <p:nvPr/>
              </p:nvCxnSpPr>
              <p:spPr>
                <a:xfrm flipV="1">
                  <a:off x="6457267" y="6092771"/>
                  <a:ext cx="0" cy="2402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7" name="Straight Connector 476"/>
                <p:cNvCxnSpPr/>
                <p:nvPr/>
              </p:nvCxnSpPr>
              <p:spPr>
                <a:xfrm flipV="1">
                  <a:off x="657705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8" name="Straight Connector 477"/>
                <p:cNvCxnSpPr/>
                <p:nvPr/>
              </p:nvCxnSpPr>
              <p:spPr>
                <a:xfrm flipV="1">
                  <a:off x="6693444"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9" name="Straight Connector 478"/>
                <p:cNvCxnSpPr/>
                <p:nvPr/>
              </p:nvCxnSpPr>
              <p:spPr>
                <a:xfrm flipV="1">
                  <a:off x="6809838"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0" name="Straight Connector 479"/>
                <p:cNvCxnSpPr/>
                <p:nvPr/>
              </p:nvCxnSpPr>
              <p:spPr>
                <a:xfrm flipV="1">
                  <a:off x="6926231" y="6116322"/>
                  <a:ext cx="0" cy="2167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1" name="Straight Connector 480"/>
                <p:cNvCxnSpPr/>
                <p:nvPr/>
              </p:nvCxnSpPr>
              <p:spPr>
                <a:xfrm flipV="1">
                  <a:off x="7042625" y="6124526"/>
                  <a:ext cx="0" cy="2085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2" name="Straight Connector 481"/>
                <p:cNvCxnSpPr/>
                <p:nvPr/>
              </p:nvCxnSpPr>
              <p:spPr>
                <a:xfrm flipV="1">
                  <a:off x="715901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3" name="Straight Connector 482"/>
                <p:cNvCxnSpPr/>
                <p:nvPr/>
              </p:nvCxnSpPr>
              <p:spPr>
                <a:xfrm flipV="1">
                  <a:off x="7278802" y="6164255"/>
                  <a:ext cx="0" cy="16878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4" name="Straight Connector 483"/>
                <p:cNvCxnSpPr/>
                <p:nvPr/>
              </p:nvCxnSpPr>
              <p:spPr>
                <a:xfrm flipV="1">
                  <a:off x="7398585"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5" name="Straight Connector 484"/>
                <p:cNvCxnSpPr/>
                <p:nvPr/>
              </p:nvCxnSpPr>
              <p:spPr>
                <a:xfrm flipV="1">
                  <a:off x="75183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6" name="Straight Connector 485"/>
                <p:cNvCxnSpPr/>
                <p:nvPr/>
              </p:nvCxnSpPr>
              <p:spPr>
                <a:xfrm flipV="1">
                  <a:off x="7634763"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7" name="Straight Connector 486"/>
                <p:cNvCxnSpPr/>
                <p:nvPr/>
              </p:nvCxnSpPr>
              <p:spPr>
                <a:xfrm flipV="1">
                  <a:off x="7751156"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8" name="Straight Connector 487"/>
                <p:cNvCxnSpPr/>
                <p:nvPr/>
              </p:nvCxnSpPr>
              <p:spPr>
                <a:xfrm flipV="1">
                  <a:off x="787093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9" name="Straight Connector 488"/>
                <p:cNvCxnSpPr/>
                <p:nvPr/>
              </p:nvCxnSpPr>
              <p:spPr>
                <a:xfrm flipV="1">
                  <a:off x="7990724" y="6158624"/>
                  <a:ext cx="0" cy="17441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0" name="Straight Connector 489"/>
                <p:cNvCxnSpPr/>
                <p:nvPr/>
              </p:nvCxnSpPr>
              <p:spPr>
                <a:xfrm flipV="1">
                  <a:off x="810711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1" name="Straight Connector 490"/>
                <p:cNvCxnSpPr/>
                <p:nvPr/>
              </p:nvCxnSpPr>
              <p:spPr>
                <a:xfrm flipV="1">
                  <a:off x="8223510"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2" name="Straight Connector 491"/>
                <p:cNvCxnSpPr/>
                <p:nvPr/>
              </p:nvCxnSpPr>
              <p:spPr>
                <a:xfrm flipV="1">
                  <a:off x="834329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3" name="Straight Connector 492"/>
                <p:cNvCxnSpPr/>
                <p:nvPr/>
              </p:nvCxnSpPr>
              <p:spPr>
                <a:xfrm flipV="1">
                  <a:off x="8459688"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4" name="Straight Connector 493"/>
                <p:cNvCxnSpPr/>
                <p:nvPr/>
              </p:nvCxnSpPr>
              <p:spPr>
                <a:xfrm flipV="1">
                  <a:off x="8576081"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5" name="Straight Connector 494"/>
                <p:cNvCxnSpPr/>
                <p:nvPr/>
              </p:nvCxnSpPr>
              <p:spPr>
                <a:xfrm flipV="1">
                  <a:off x="8695864"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6" name="Straight Connector 495"/>
                <p:cNvCxnSpPr/>
                <p:nvPr/>
              </p:nvCxnSpPr>
              <p:spPr>
                <a:xfrm flipV="1">
                  <a:off x="8815648"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7" name="Straight Connector 496"/>
                <p:cNvCxnSpPr/>
                <p:nvPr/>
              </p:nvCxnSpPr>
              <p:spPr>
                <a:xfrm flipV="1">
                  <a:off x="8932042" y="6163659"/>
                  <a:ext cx="0" cy="16938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8" name="Straight Connector 497"/>
                <p:cNvCxnSpPr/>
                <p:nvPr/>
              </p:nvCxnSpPr>
              <p:spPr>
                <a:xfrm flipV="1">
                  <a:off x="9048435" y="6152097"/>
                  <a:ext cx="0" cy="18094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9" name="Straight Connector 498"/>
                <p:cNvCxnSpPr/>
                <p:nvPr/>
              </p:nvCxnSpPr>
              <p:spPr>
                <a:xfrm flipV="1">
                  <a:off x="9164828" y="6155587"/>
                  <a:ext cx="0" cy="17745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0" name="Straight Connector 499"/>
                <p:cNvCxnSpPr/>
                <p:nvPr/>
              </p:nvCxnSpPr>
              <p:spPr>
                <a:xfrm flipV="1">
                  <a:off x="9281222" y="6157064"/>
                  <a:ext cx="0" cy="17597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1" name="Straight Connector 500"/>
                <p:cNvCxnSpPr/>
                <p:nvPr/>
              </p:nvCxnSpPr>
              <p:spPr>
                <a:xfrm flipV="1">
                  <a:off x="9401006"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2" name="Straight Connector 501"/>
                <p:cNvCxnSpPr/>
                <p:nvPr/>
              </p:nvCxnSpPr>
              <p:spPr>
                <a:xfrm flipV="1">
                  <a:off x="9520789" y="6171149"/>
                  <a:ext cx="0" cy="16189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3" name="Straight Connector 502"/>
                <p:cNvCxnSpPr/>
                <p:nvPr/>
              </p:nvCxnSpPr>
              <p:spPr>
                <a:xfrm flipV="1">
                  <a:off x="9637183" y="6170605"/>
                  <a:ext cx="0" cy="1624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4" name="Straight Connector 503"/>
                <p:cNvCxnSpPr/>
                <p:nvPr/>
              </p:nvCxnSpPr>
              <p:spPr>
                <a:xfrm flipV="1">
                  <a:off x="9753576"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5" name="Straight Connector 504"/>
                <p:cNvCxnSpPr/>
                <p:nvPr/>
              </p:nvCxnSpPr>
              <p:spPr>
                <a:xfrm flipV="1">
                  <a:off x="9869970"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6" name="Straight Connector 505"/>
                <p:cNvCxnSpPr/>
                <p:nvPr/>
              </p:nvCxnSpPr>
              <p:spPr>
                <a:xfrm flipV="1">
                  <a:off x="9986363" y="6137057"/>
                  <a:ext cx="0" cy="19598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7" name="Straight Connector 506"/>
                <p:cNvCxnSpPr/>
                <p:nvPr/>
              </p:nvCxnSpPr>
              <p:spPr>
                <a:xfrm flipV="1">
                  <a:off x="1010614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8" name="Straight Connector 507"/>
                <p:cNvCxnSpPr/>
                <p:nvPr/>
              </p:nvCxnSpPr>
              <p:spPr>
                <a:xfrm flipV="1">
                  <a:off x="1022593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9" name="Straight Connector 508"/>
                <p:cNvCxnSpPr/>
                <p:nvPr/>
              </p:nvCxnSpPr>
              <p:spPr>
                <a:xfrm flipV="1">
                  <a:off x="1034571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0" name="Straight Connector 509"/>
                <p:cNvCxnSpPr/>
                <p:nvPr/>
              </p:nvCxnSpPr>
              <p:spPr>
                <a:xfrm flipV="1">
                  <a:off x="10465498"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1" name="Straight Connector 510"/>
                <p:cNvCxnSpPr/>
                <p:nvPr/>
              </p:nvCxnSpPr>
              <p:spPr>
                <a:xfrm flipV="1">
                  <a:off x="10581892"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247" name="TextBox 246"/>
              <p:cNvSpPr txBox="1"/>
              <p:nvPr/>
            </p:nvSpPr>
            <p:spPr>
              <a:xfrm>
                <a:off x="-10530" y="5994876"/>
                <a:ext cx="816570" cy="400145"/>
              </a:xfrm>
              <a:prstGeom prst="rect">
                <a:avLst/>
              </a:prstGeom>
              <a:noFill/>
            </p:spPr>
            <p:txBody>
              <a:bodyPr wrap="none" rtlCol="0">
                <a:spAutoFit/>
              </a:bodyPr>
              <a:lstStyle/>
              <a:p>
                <a:r>
                  <a:rPr lang="en-US" sz="1400" b="1" dirty="0"/>
                  <a:t>YouTube</a:t>
                </a:r>
              </a:p>
            </p:txBody>
          </p:sp>
        </p:grpSp>
        <p:sp>
          <p:nvSpPr>
            <p:cNvPr id="2" name="TextBox 1"/>
            <p:cNvSpPr txBox="1"/>
            <p:nvPr/>
          </p:nvSpPr>
          <p:spPr>
            <a:xfrm>
              <a:off x="10662123" y="6043831"/>
              <a:ext cx="1396985" cy="307777"/>
            </a:xfrm>
            <a:prstGeom prst="rect">
              <a:avLst/>
            </a:prstGeom>
            <a:noFill/>
            <a:effectLst>
              <a:softEdge rad="12700"/>
            </a:effectLst>
          </p:spPr>
          <p:txBody>
            <a:bodyPr wrap="none" rtlCol="0">
              <a:spAutoFit/>
            </a:bodyPr>
            <a:lstStyle/>
            <a:p>
              <a:r>
                <a:rPr lang="en-US" sz="1400" b="1" dirty="0"/>
                <a:t>585,000 streams</a:t>
              </a:r>
            </a:p>
          </p:txBody>
        </p:sp>
      </p:grpSp>
      <p:sp>
        <p:nvSpPr>
          <p:cNvPr id="514" name="TextBox 51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529" name="Freeform 528"/>
          <p:cNvSpPr/>
          <p:nvPr/>
        </p:nvSpPr>
        <p:spPr>
          <a:xfrm>
            <a:off x="10464800" y="3383280"/>
            <a:ext cx="177800" cy="25400"/>
          </a:xfrm>
          <a:custGeom>
            <a:avLst/>
            <a:gdLst>
              <a:gd name="connsiteX0" fmla="*/ 0 w 177800"/>
              <a:gd name="connsiteY0" fmla="*/ 20320 h 25400"/>
              <a:gd name="connsiteX1" fmla="*/ 55880 w 177800"/>
              <a:gd name="connsiteY1" fmla="*/ 0 h 25400"/>
              <a:gd name="connsiteX2" fmla="*/ 177800 w 177800"/>
              <a:gd name="connsiteY2" fmla="*/ 25400 h 25400"/>
            </a:gdLst>
            <a:ahLst/>
            <a:cxnLst>
              <a:cxn ang="0">
                <a:pos x="connsiteX0" y="connsiteY0"/>
              </a:cxn>
              <a:cxn ang="0">
                <a:pos x="connsiteX1" y="connsiteY1"/>
              </a:cxn>
              <a:cxn ang="0">
                <a:pos x="connsiteX2" y="connsiteY2"/>
              </a:cxn>
            </a:cxnLst>
            <a:rect l="l" t="t" r="r" b="b"/>
            <a:pathLst>
              <a:path w="177800" h="25400">
                <a:moveTo>
                  <a:pt x="0" y="20320"/>
                </a:moveTo>
                <a:lnTo>
                  <a:pt x="55880" y="0"/>
                </a:lnTo>
                <a:lnTo>
                  <a:pt x="177800" y="254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Freeform 529"/>
          <p:cNvSpPr/>
          <p:nvPr/>
        </p:nvSpPr>
        <p:spPr>
          <a:xfrm>
            <a:off x="10344150" y="3368040"/>
            <a:ext cx="121920" cy="49530"/>
          </a:xfrm>
          <a:custGeom>
            <a:avLst/>
            <a:gdLst>
              <a:gd name="connsiteX0" fmla="*/ 0 w 121920"/>
              <a:gd name="connsiteY0" fmla="*/ 0 h 49530"/>
              <a:gd name="connsiteX1" fmla="*/ 0 w 121920"/>
              <a:gd name="connsiteY1" fmla="*/ 0 h 49530"/>
              <a:gd name="connsiteX2" fmla="*/ 102870 w 121920"/>
              <a:gd name="connsiteY2" fmla="*/ 49530 h 49530"/>
              <a:gd name="connsiteX3" fmla="*/ 121920 w 121920"/>
              <a:gd name="connsiteY3" fmla="*/ 38100 h 49530"/>
            </a:gdLst>
            <a:ahLst/>
            <a:cxnLst>
              <a:cxn ang="0">
                <a:pos x="connsiteX0" y="connsiteY0"/>
              </a:cxn>
              <a:cxn ang="0">
                <a:pos x="connsiteX1" y="connsiteY1"/>
              </a:cxn>
              <a:cxn ang="0">
                <a:pos x="connsiteX2" y="connsiteY2"/>
              </a:cxn>
              <a:cxn ang="0">
                <a:pos x="connsiteX3" y="connsiteY3"/>
              </a:cxn>
            </a:cxnLst>
            <a:rect l="l" t="t" r="r" b="b"/>
            <a:pathLst>
              <a:path w="121920" h="49530">
                <a:moveTo>
                  <a:pt x="0" y="0"/>
                </a:moveTo>
                <a:lnTo>
                  <a:pt x="0" y="0"/>
                </a:lnTo>
                <a:lnTo>
                  <a:pt x="102870" y="49530"/>
                </a:lnTo>
                <a:lnTo>
                  <a:pt x="121920" y="381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Freeform 531"/>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Freeform 532"/>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7" name="Freeform 536"/>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Freeform 53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Freeform 53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Freeform 53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1" name="Freeform 540"/>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p:cNvGrpSpPr/>
          <p:nvPr/>
        </p:nvGrpSpPr>
        <p:grpSpPr>
          <a:xfrm>
            <a:off x="219720" y="1509125"/>
            <a:ext cx="11684603" cy="431859"/>
            <a:chOff x="219720" y="1271000"/>
            <a:chExt cx="11684603" cy="431859"/>
          </a:xfrm>
        </p:grpSpPr>
        <p:sp>
          <p:nvSpPr>
            <p:cNvPr id="3" name="Freeform 2"/>
            <p:cNvSpPr/>
            <p:nvPr/>
          </p:nvSpPr>
          <p:spPr>
            <a:xfrm>
              <a:off x="853440" y="1516846"/>
              <a:ext cx="9791700" cy="98594"/>
            </a:xfrm>
            <a:custGeom>
              <a:avLst/>
              <a:gdLst>
                <a:gd name="connsiteX0" fmla="*/ 7620 w 9791700"/>
                <a:gd name="connsiteY0" fmla="*/ 121920 h 137160"/>
                <a:gd name="connsiteX1" fmla="*/ 9791700 w 9791700"/>
                <a:gd name="connsiteY1" fmla="*/ 137160 h 137160"/>
                <a:gd name="connsiteX2" fmla="*/ 9791700 w 9791700"/>
                <a:gd name="connsiteY2" fmla="*/ 53340 h 137160"/>
                <a:gd name="connsiteX3" fmla="*/ 9250680 w 9791700"/>
                <a:gd name="connsiteY3" fmla="*/ 38100 h 137160"/>
                <a:gd name="connsiteX4" fmla="*/ 8244840 w 9791700"/>
                <a:gd name="connsiteY4" fmla="*/ 60960 h 137160"/>
                <a:gd name="connsiteX5" fmla="*/ 7147560 w 9791700"/>
                <a:gd name="connsiteY5" fmla="*/ 60960 h 137160"/>
                <a:gd name="connsiteX6" fmla="*/ 6469380 w 9791700"/>
                <a:gd name="connsiteY6" fmla="*/ 30480 h 137160"/>
                <a:gd name="connsiteX7" fmla="*/ 5905500 w 9791700"/>
                <a:gd name="connsiteY7" fmla="*/ 45720 h 137160"/>
                <a:gd name="connsiteX8" fmla="*/ 5120640 w 9791700"/>
                <a:gd name="connsiteY8" fmla="*/ 45720 h 137160"/>
                <a:gd name="connsiteX9" fmla="*/ 4602480 w 9791700"/>
                <a:gd name="connsiteY9" fmla="*/ 7620 h 137160"/>
                <a:gd name="connsiteX10" fmla="*/ 3695700 w 9791700"/>
                <a:gd name="connsiteY10" fmla="*/ 60960 h 137160"/>
                <a:gd name="connsiteX11" fmla="*/ 2834640 w 9791700"/>
                <a:gd name="connsiteY11" fmla="*/ 60960 h 137160"/>
                <a:gd name="connsiteX12" fmla="*/ 1722120 w 9791700"/>
                <a:gd name="connsiteY12" fmla="*/ 30480 h 137160"/>
                <a:gd name="connsiteX13" fmla="*/ 746760 w 9791700"/>
                <a:gd name="connsiteY13" fmla="*/ 0 h 137160"/>
                <a:gd name="connsiteX14" fmla="*/ 0 w 9791700"/>
                <a:gd name="connsiteY14" fmla="*/ 30480 h 137160"/>
                <a:gd name="connsiteX15" fmla="*/ 7620 w 9791700"/>
                <a:gd name="connsiteY15" fmla="*/ 12192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91700" h="137160">
                  <a:moveTo>
                    <a:pt x="7620" y="121920"/>
                  </a:moveTo>
                  <a:lnTo>
                    <a:pt x="9791700" y="137160"/>
                  </a:lnTo>
                  <a:lnTo>
                    <a:pt x="9791700" y="53340"/>
                  </a:lnTo>
                  <a:lnTo>
                    <a:pt x="9250680" y="38100"/>
                  </a:lnTo>
                  <a:lnTo>
                    <a:pt x="8244840" y="60960"/>
                  </a:lnTo>
                  <a:lnTo>
                    <a:pt x="7147560" y="60960"/>
                  </a:lnTo>
                  <a:lnTo>
                    <a:pt x="6469380" y="30480"/>
                  </a:lnTo>
                  <a:lnTo>
                    <a:pt x="5905500" y="45720"/>
                  </a:lnTo>
                  <a:lnTo>
                    <a:pt x="5120640" y="45720"/>
                  </a:lnTo>
                  <a:lnTo>
                    <a:pt x="4602480" y="7620"/>
                  </a:lnTo>
                  <a:lnTo>
                    <a:pt x="3695700" y="60960"/>
                  </a:lnTo>
                  <a:lnTo>
                    <a:pt x="2834640" y="60960"/>
                  </a:lnTo>
                  <a:lnTo>
                    <a:pt x="1722120" y="30480"/>
                  </a:lnTo>
                  <a:lnTo>
                    <a:pt x="746760" y="0"/>
                  </a:lnTo>
                  <a:lnTo>
                    <a:pt x="0" y="30480"/>
                  </a:lnTo>
                  <a:lnTo>
                    <a:pt x="7620" y="121920"/>
                  </a:lnTo>
                  <a:close/>
                </a:path>
              </a:pathLst>
            </a:custGeom>
            <a:solidFill>
              <a:srgbClr val="BF95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TextBox 516"/>
            <p:cNvSpPr txBox="1"/>
            <p:nvPr/>
          </p:nvSpPr>
          <p:spPr>
            <a:xfrm>
              <a:off x="219720" y="1271000"/>
              <a:ext cx="889859" cy="307777"/>
            </a:xfrm>
            <a:prstGeom prst="rect">
              <a:avLst/>
            </a:prstGeom>
            <a:noFill/>
          </p:spPr>
          <p:txBody>
            <a:bodyPr wrap="none" rtlCol="0">
              <a:spAutoFit/>
            </a:bodyPr>
            <a:lstStyle/>
            <a:p>
              <a:r>
                <a:rPr lang="en-US" sz="1400" b="1" dirty="0">
                  <a:solidFill>
                    <a:srgbClr val="7030A0"/>
                  </a:solidFill>
                </a:rPr>
                <a:t>Facebook</a:t>
              </a:r>
            </a:p>
          </p:txBody>
        </p:sp>
        <p:sp>
          <p:nvSpPr>
            <p:cNvPr id="515" name="TextBox 514"/>
            <p:cNvSpPr txBox="1"/>
            <p:nvPr/>
          </p:nvSpPr>
          <p:spPr>
            <a:xfrm>
              <a:off x="10662123" y="1395082"/>
              <a:ext cx="1242200" cy="307777"/>
            </a:xfrm>
            <a:prstGeom prst="rect">
              <a:avLst/>
            </a:prstGeom>
            <a:noFill/>
            <a:effectLst>
              <a:softEdge rad="12700"/>
            </a:effectLst>
          </p:spPr>
          <p:txBody>
            <a:bodyPr wrap="none" rtlCol="0">
              <a:spAutoFit/>
            </a:bodyPr>
            <a:lstStyle/>
            <a:p>
              <a:r>
                <a:rPr lang="en-US" sz="1400" b="1" dirty="0">
                  <a:solidFill>
                    <a:srgbClr val="7030A0"/>
                  </a:solidFill>
                </a:rPr>
                <a:t>300,000 views</a:t>
              </a:r>
            </a:p>
          </p:txBody>
        </p:sp>
      </p:grpSp>
      <p:grpSp>
        <p:nvGrpSpPr>
          <p:cNvPr id="18" name="Group 17"/>
          <p:cNvGrpSpPr/>
          <p:nvPr/>
        </p:nvGrpSpPr>
        <p:grpSpPr>
          <a:xfrm>
            <a:off x="-61119" y="684040"/>
            <a:ext cx="11435820" cy="761075"/>
            <a:chOff x="-61119" y="684040"/>
            <a:chExt cx="11435820" cy="761075"/>
          </a:xfrm>
        </p:grpSpPr>
        <p:sp>
          <p:nvSpPr>
            <p:cNvPr id="707" name="TextBox 706"/>
            <p:cNvSpPr txBox="1"/>
            <p:nvPr/>
          </p:nvSpPr>
          <p:spPr>
            <a:xfrm>
              <a:off x="-61119" y="765152"/>
              <a:ext cx="1675202" cy="276999"/>
            </a:xfrm>
            <a:prstGeom prst="rect">
              <a:avLst/>
            </a:prstGeom>
            <a:noFill/>
          </p:spPr>
          <p:txBody>
            <a:bodyPr wrap="none" rtlCol="0">
              <a:spAutoFit/>
            </a:bodyPr>
            <a:lstStyle/>
            <a:p>
              <a:pPr algn="r"/>
              <a:r>
                <a:rPr lang="en-US" sz="1200" b="1" dirty="0">
                  <a:solidFill>
                    <a:srgbClr val="C00000"/>
                  </a:solidFill>
                </a:rPr>
                <a:t>CBC RADIO ONE + TWO</a:t>
              </a:r>
            </a:p>
          </p:txBody>
        </p:sp>
        <p:sp>
          <p:nvSpPr>
            <p:cNvPr id="708" name="TextBox 707"/>
            <p:cNvSpPr txBox="1"/>
            <p:nvPr/>
          </p:nvSpPr>
          <p:spPr>
            <a:xfrm>
              <a:off x="492042" y="1229671"/>
              <a:ext cx="235962" cy="215444"/>
            </a:xfrm>
            <a:prstGeom prst="rect">
              <a:avLst/>
            </a:prstGeom>
            <a:noFill/>
          </p:spPr>
          <p:txBody>
            <a:bodyPr wrap="none" rtlCol="0">
              <a:spAutoFit/>
            </a:bodyPr>
            <a:lstStyle/>
            <a:p>
              <a:pPr algn="r"/>
              <a:r>
                <a:rPr lang="en-US" sz="800" dirty="0">
                  <a:solidFill>
                    <a:srgbClr val="C00000"/>
                  </a:solidFill>
                </a:rPr>
                <a:t>0</a:t>
              </a:r>
            </a:p>
          </p:txBody>
        </p:sp>
        <p:sp>
          <p:nvSpPr>
            <p:cNvPr id="709" name="TextBox 708"/>
            <p:cNvSpPr txBox="1"/>
            <p:nvPr/>
          </p:nvSpPr>
          <p:spPr>
            <a:xfrm>
              <a:off x="419074" y="977181"/>
              <a:ext cx="338555" cy="215444"/>
            </a:xfrm>
            <a:prstGeom prst="rect">
              <a:avLst/>
            </a:prstGeom>
            <a:noFill/>
          </p:spPr>
          <p:txBody>
            <a:bodyPr wrap="none" rtlCol="0">
              <a:spAutoFit/>
            </a:bodyPr>
            <a:lstStyle/>
            <a:p>
              <a:pPr algn="r"/>
              <a:r>
                <a:rPr lang="en-US" sz="800" dirty="0">
                  <a:solidFill>
                    <a:srgbClr val="C00000"/>
                  </a:solidFill>
                </a:rPr>
                <a:t>500</a:t>
              </a:r>
            </a:p>
          </p:txBody>
        </p:sp>
        <p:grpSp>
          <p:nvGrpSpPr>
            <p:cNvPr id="710" name="Group 709"/>
            <p:cNvGrpSpPr/>
            <p:nvPr/>
          </p:nvGrpSpPr>
          <p:grpSpPr>
            <a:xfrm>
              <a:off x="809358" y="1246741"/>
              <a:ext cx="9772534" cy="124105"/>
              <a:chOff x="866085" y="6043400"/>
              <a:chExt cx="9772534" cy="322253"/>
            </a:xfrm>
          </p:grpSpPr>
          <p:cxnSp>
            <p:nvCxnSpPr>
              <p:cNvPr id="718" name="Straight Connector 717"/>
              <p:cNvCxnSpPr/>
              <p:nvPr/>
            </p:nvCxnSpPr>
            <p:spPr>
              <a:xfrm flipV="1">
                <a:off x="866085"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9" name="Straight Connector 718"/>
              <p:cNvCxnSpPr/>
              <p:nvPr/>
            </p:nvCxnSpPr>
            <p:spPr>
              <a:xfrm flipV="1">
                <a:off x="985868"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0" name="Straight Connector 719"/>
              <p:cNvCxnSpPr/>
              <p:nvPr/>
            </p:nvCxnSpPr>
            <p:spPr>
              <a:xfrm flipV="1">
                <a:off x="1105652"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1" name="Straight Connector 720"/>
              <p:cNvCxnSpPr/>
              <p:nvPr/>
            </p:nvCxnSpPr>
            <p:spPr>
              <a:xfrm flipV="1">
                <a:off x="1225435"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2" name="Straight Connector 721"/>
              <p:cNvCxnSpPr/>
              <p:nvPr/>
            </p:nvCxnSpPr>
            <p:spPr>
              <a:xfrm flipV="1">
                <a:off x="1341829"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3" name="Straight Connector 722"/>
              <p:cNvCxnSpPr/>
              <p:nvPr/>
            </p:nvCxnSpPr>
            <p:spPr>
              <a:xfrm flipV="1">
                <a:off x="1458223"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4" name="Straight Connector 723"/>
              <p:cNvCxnSpPr/>
              <p:nvPr/>
            </p:nvCxnSpPr>
            <p:spPr>
              <a:xfrm flipV="1">
                <a:off x="1574616" y="6043400"/>
                <a:ext cx="0" cy="2896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5" name="Straight Connector 724"/>
              <p:cNvCxnSpPr/>
              <p:nvPr/>
            </p:nvCxnSpPr>
            <p:spPr>
              <a:xfrm flipV="1">
                <a:off x="1691010" y="6069810"/>
                <a:ext cx="0" cy="2632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6" name="Straight Connector 725"/>
              <p:cNvCxnSpPr/>
              <p:nvPr/>
            </p:nvCxnSpPr>
            <p:spPr>
              <a:xfrm flipV="1">
                <a:off x="1807403"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7" name="Straight Connector 726"/>
              <p:cNvCxnSpPr/>
              <p:nvPr/>
            </p:nvCxnSpPr>
            <p:spPr>
              <a:xfrm flipV="1">
                <a:off x="1927186"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8" name="Straight Connector 727"/>
              <p:cNvCxnSpPr/>
              <p:nvPr/>
            </p:nvCxnSpPr>
            <p:spPr>
              <a:xfrm flipV="1">
                <a:off x="2043580"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9" name="Straight Connector 728"/>
              <p:cNvCxnSpPr/>
              <p:nvPr/>
            </p:nvCxnSpPr>
            <p:spPr>
              <a:xfrm flipV="1">
                <a:off x="2163364"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0" name="Straight Connector 729"/>
              <p:cNvCxnSpPr/>
              <p:nvPr/>
            </p:nvCxnSpPr>
            <p:spPr>
              <a:xfrm flipV="1">
                <a:off x="2283147" y="6099405"/>
                <a:ext cx="0" cy="2336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1" name="Straight Connector 730"/>
              <p:cNvCxnSpPr/>
              <p:nvPr/>
            </p:nvCxnSpPr>
            <p:spPr>
              <a:xfrm flipV="1">
                <a:off x="2399541"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2" name="Straight Connector 731"/>
              <p:cNvCxnSpPr/>
              <p:nvPr/>
            </p:nvCxnSpPr>
            <p:spPr>
              <a:xfrm flipV="1">
                <a:off x="2515934" y="6109522"/>
                <a:ext cx="0" cy="2235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3" name="Straight Connector 732"/>
              <p:cNvCxnSpPr/>
              <p:nvPr/>
            </p:nvCxnSpPr>
            <p:spPr>
              <a:xfrm flipV="1">
                <a:off x="2632328"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4" name="Straight Connector 733"/>
              <p:cNvCxnSpPr/>
              <p:nvPr/>
            </p:nvCxnSpPr>
            <p:spPr>
              <a:xfrm flipV="1">
                <a:off x="2748722" y="6051366"/>
                <a:ext cx="0" cy="28167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5" name="Straight Connector 734"/>
              <p:cNvCxnSpPr/>
              <p:nvPr/>
            </p:nvCxnSpPr>
            <p:spPr>
              <a:xfrm flipV="1">
                <a:off x="2868505" y="6097206"/>
                <a:ext cx="0" cy="23583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6" name="Straight Connector 735"/>
              <p:cNvCxnSpPr/>
              <p:nvPr/>
            </p:nvCxnSpPr>
            <p:spPr>
              <a:xfrm flipV="1">
                <a:off x="925750"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7" name="Straight Connector 736"/>
              <p:cNvCxnSpPr/>
              <p:nvPr/>
            </p:nvCxnSpPr>
            <p:spPr>
              <a:xfrm flipV="1">
                <a:off x="1045534"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8" name="Straight Connector 737"/>
              <p:cNvCxnSpPr/>
              <p:nvPr/>
            </p:nvCxnSpPr>
            <p:spPr>
              <a:xfrm flipV="1">
                <a:off x="1165317"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9" name="Straight Connector 738"/>
              <p:cNvCxnSpPr/>
              <p:nvPr/>
            </p:nvCxnSpPr>
            <p:spPr>
              <a:xfrm flipV="1">
                <a:off x="1285102"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0" name="Straight Connector 739"/>
              <p:cNvCxnSpPr/>
              <p:nvPr/>
            </p:nvCxnSpPr>
            <p:spPr>
              <a:xfrm flipV="1">
                <a:off x="1401495"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1" name="Straight Connector 740"/>
              <p:cNvCxnSpPr/>
              <p:nvPr/>
            </p:nvCxnSpPr>
            <p:spPr>
              <a:xfrm flipV="1">
                <a:off x="1517889" y="6058047"/>
                <a:ext cx="0" cy="2749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2" name="Straight Connector 741"/>
              <p:cNvCxnSpPr/>
              <p:nvPr/>
            </p:nvCxnSpPr>
            <p:spPr>
              <a:xfrm flipH="1" flipV="1">
                <a:off x="1633072" y="6043692"/>
                <a:ext cx="13909" cy="2950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3" name="Straight Connector 742"/>
              <p:cNvCxnSpPr/>
              <p:nvPr/>
            </p:nvCxnSpPr>
            <p:spPr>
              <a:xfrm flipV="1">
                <a:off x="1750675" y="6069904"/>
                <a:ext cx="0" cy="2631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4" name="Straight Connector 743"/>
              <p:cNvCxnSpPr/>
              <p:nvPr/>
            </p:nvCxnSpPr>
            <p:spPr>
              <a:xfrm flipV="1">
                <a:off x="1867068"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5" name="Straight Connector 744"/>
              <p:cNvCxnSpPr/>
              <p:nvPr/>
            </p:nvCxnSpPr>
            <p:spPr>
              <a:xfrm flipV="1">
                <a:off x="1986853" y="6056130"/>
                <a:ext cx="0" cy="27691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6" name="Straight Connector 745"/>
              <p:cNvCxnSpPr/>
              <p:nvPr/>
            </p:nvCxnSpPr>
            <p:spPr>
              <a:xfrm flipV="1">
                <a:off x="2103246" y="6092126"/>
                <a:ext cx="0" cy="2409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7" name="Straight Connector 746"/>
              <p:cNvCxnSpPr/>
              <p:nvPr/>
            </p:nvCxnSpPr>
            <p:spPr>
              <a:xfrm flipV="1">
                <a:off x="2223029"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8" name="Straight Connector 747"/>
              <p:cNvCxnSpPr/>
              <p:nvPr/>
            </p:nvCxnSpPr>
            <p:spPr>
              <a:xfrm flipV="1">
                <a:off x="2342814"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9" name="Straight Connector 748"/>
              <p:cNvCxnSpPr/>
              <p:nvPr/>
            </p:nvCxnSpPr>
            <p:spPr>
              <a:xfrm flipV="1">
                <a:off x="2459207" y="6117908"/>
                <a:ext cx="0" cy="2151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0" name="Straight Connector 749"/>
              <p:cNvCxnSpPr/>
              <p:nvPr/>
            </p:nvCxnSpPr>
            <p:spPr>
              <a:xfrm flipV="1">
                <a:off x="2575601" y="6097205"/>
                <a:ext cx="0" cy="2358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1" name="Straight Connector 750"/>
              <p:cNvCxnSpPr/>
              <p:nvPr/>
            </p:nvCxnSpPr>
            <p:spPr>
              <a:xfrm flipV="1">
                <a:off x="2691993" y="6056300"/>
                <a:ext cx="0" cy="276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2" name="Straight Connector 751"/>
              <p:cNvCxnSpPr/>
              <p:nvPr/>
            </p:nvCxnSpPr>
            <p:spPr>
              <a:xfrm flipV="1">
                <a:off x="2808387"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3" name="Straight Connector 752"/>
              <p:cNvCxnSpPr/>
              <p:nvPr/>
            </p:nvCxnSpPr>
            <p:spPr>
              <a:xfrm flipV="1">
                <a:off x="29281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4" name="Straight Connector 753"/>
              <p:cNvCxnSpPr/>
              <p:nvPr/>
            </p:nvCxnSpPr>
            <p:spPr>
              <a:xfrm flipV="1">
                <a:off x="5750560"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5" name="Straight Connector 754"/>
              <p:cNvCxnSpPr/>
              <p:nvPr/>
            </p:nvCxnSpPr>
            <p:spPr>
              <a:xfrm flipV="1">
                <a:off x="2988289"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6" name="Straight Connector 755"/>
              <p:cNvCxnSpPr/>
              <p:nvPr/>
            </p:nvCxnSpPr>
            <p:spPr>
              <a:xfrm flipV="1">
                <a:off x="3104683" y="6113779"/>
                <a:ext cx="0" cy="21926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7" name="Straight Connector 756"/>
              <p:cNvCxnSpPr/>
              <p:nvPr/>
            </p:nvCxnSpPr>
            <p:spPr>
              <a:xfrm flipV="1">
                <a:off x="3221076"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8" name="Straight Connector 757"/>
              <p:cNvCxnSpPr/>
              <p:nvPr/>
            </p:nvCxnSpPr>
            <p:spPr>
              <a:xfrm flipV="1">
                <a:off x="3337470" y="6166109"/>
                <a:ext cx="0" cy="1669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9" name="Straight Connector 758"/>
              <p:cNvCxnSpPr/>
              <p:nvPr/>
            </p:nvCxnSpPr>
            <p:spPr>
              <a:xfrm flipV="1">
                <a:off x="3457253"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0" name="Straight Connector 759"/>
              <p:cNvCxnSpPr/>
              <p:nvPr/>
            </p:nvCxnSpPr>
            <p:spPr>
              <a:xfrm flipV="1">
                <a:off x="357364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1" name="Straight Connector 760"/>
              <p:cNvCxnSpPr/>
              <p:nvPr/>
            </p:nvCxnSpPr>
            <p:spPr>
              <a:xfrm flipV="1">
                <a:off x="3690040" y="6118041"/>
                <a:ext cx="0" cy="2150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2" name="Straight Connector 761"/>
              <p:cNvCxnSpPr/>
              <p:nvPr/>
            </p:nvCxnSpPr>
            <p:spPr>
              <a:xfrm flipV="1">
                <a:off x="380643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3" name="Straight Connector 762"/>
              <p:cNvCxnSpPr/>
              <p:nvPr/>
            </p:nvCxnSpPr>
            <p:spPr>
              <a:xfrm flipV="1">
                <a:off x="3926217"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flipV="1">
                <a:off x="4046001"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5" name="Straight Connector 764"/>
              <p:cNvCxnSpPr/>
              <p:nvPr/>
            </p:nvCxnSpPr>
            <p:spPr>
              <a:xfrm flipV="1">
                <a:off x="416578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6" name="Straight Connector 765"/>
              <p:cNvCxnSpPr/>
              <p:nvPr/>
            </p:nvCxnSpPr>
            <p:spPr>
              <a:xfrm flipV="1">
                <a:off x="4282178"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7" name="Straight Connector 766"/>
              <p:cNvCxnSpPr/>
              <p:nvPr/>
            </p:nvCxnSpPr>
            <p:spPr>
              <a:xfrm flipV="1">
                <a:off x="43985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flipV="1">
                <a:off x="4514965" y="6078929"/>
                <a:ext cx="0" cy="25411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9" name="Straight Connector 768"/>
              <p:cNvCxnSpPr/>
              <p:nvPr/>
            </p:nvCxnSpPr>
            <p:spPr>
              <a:xfrm flipV="1">
                <a:off x="4631358"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0" name="Straight Connector 769"/>
              <p:cNvCxnSpPr/>
              <p:nvPr/>
            </p:nvCxnSpPr>
            <p:spPr>
              <a:xfrm flipV="1">
                <a:off x="4747752" y="6058247"/>
                <a:ext cx="0" cy="2747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1" name="Straight Connector 770"/>
              <p:cNvCxnSpPr/>
              <p:nvPr/>
            </p:nvCxnSpPr>
            <p:spPr>
              <a:xfrm flipV="1">
                <a:off x="4867535" y="6095612"/>
                <a:ext cx="0" cy="23743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2" name="Straight Connector 771"/>
              <p:cNvCxnSpPr/>
              <p:nvPr/>
            </p:nvCxnSpPr>
            <p:spPr>
              <a:xfrm flipV="1">
                <a:off x="4987319" y="6043760"/>
                <a:ext cx="0" cy="28928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3" name="Straight Connector 772"/>
              <p:cNvCxnSpPr/>
              <p:nvPr/>
            </p:nvCxnSpPr>
            <p:spPr>
              <a:xfrm flipV="1">
                <a:off x="5107102"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4" name="Straight Connector 773"/>
              <p:cNvCxnSpPr/>
              <p:nvPr/>
            </p:nvCxnSpPr>
            <p:spPr>
              <a:xfrm flipV="1">
                <a:off x="5226886" y="6065520"/>
                <a:ext cx="0" cy="2675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5" name="Straight Connector 774"/>
              <p:cNvCxnSpPr/>
              <p:nvPr/>
            </p:nvCxnSpPr>
            <p:spPr>
              <a:xfrm flipV="1">
                <a:off x="53466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6" name="Straight Connector 775"/>
              <p:cNvCxnSpPr/>
              <p:nvPr/>
            </p:nvCxnSpPr>
            <p:spPr>
              <a:xfrm flipV="1">
                <a:off x="5463063" y="6125739"/>
                <a:ext cx="0" cy="20730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7" name="Straight Connector 776"/>
              <p:cNvCxnSpPr/>
              <p:nvPr/>
            </p:nvCxnSpPr>
            <p:spPr>
              <a:xfrm flipV="1">
                <a:off x="5576066"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8" name="Straight Connector 777"/>
              <p:cNvCxnSpPr/>
              <p:nvPr/>
            </p:nvCxnSpPr>
            <p:spPr>
              <a:xfrm flipV="1">
                <a:off x="56890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9" name="Straight Connector 778"/>
              <p:cNvCxnSpPr/>
              <p:nvPr/>
            </p:nvCxnSpPr>
            <p:spPr>
              <a:xfrm flipV="1">
                <a:off x="5805464"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0" name="Straight Connector 779"/>
              <p:cNvCxnSpPr/>
              <p:nvPr/>
            </p:nvCxnSpPr>
            <p:spPr>
              <a:xfrm flipV="1">
                <a:off x="5921857"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1" name="Straight Connector 780"/>
              <p:cNvCxnSpPr/>
              <p:nvPr/>
            </p:nvCxnSpPr>
            <p:spPr>
              <a:xfrm flipV="1">
                <a:off x="6038251" y="6165981"/>
                <a:ext cx="0" cy="1670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2" name="Straight Connector 781"/>
              <p:cNvCxnSpPr/>
              <p:nvPr/>
            </p:nvCxnSpPr>
            <p:spPr>
              <a:xfrm flipV="1">
                <a:off x="6158034" y="6131634"/>
                <a:ext cx="0" cy="2014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3" name="Straight Connector 782"/>
              <p:cNvCxnSpPr/>
              <p:nvPr/>
            </p:nvCxnSpPr>
            <p:spPr>
              <a:xfrm flipV="1">
                <a:off x="6277817" y="6125284"/>
                <a:ext cx="0" cy="2077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4" name="Straight Connector 783"/>
              <p:cNvCxnSpPr/>
              <p:nvPr/>
            </p:nvCxnSpPr>
            <p:spPr>
              <a:xfrm flipV="1">
                <a:off x="639760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5" name="Straight Connector 784"/>
              <p:cNvCxnSpPr/>
              <p:nvPr/>
            </p:nvCxnSpPr>
            <p:spPr>
              <a:xfrm flipV="1">
                <a:off x="6517385"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6" name="Straight Connector 785"/>
              <p:cNvCxnSpPr/>
              <p:nvPr/>
            </p:nvCxnSpPr>
            <p:spPr>
              <a:xfrm flipV="1">
                <a:off x="6633778"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7" name="Straight Connector 786"/>
              <p:cNvCxnSpPr/>
              <p:nvPr/>
            </p:nvCxnSpPr>
            <p:spPr>
              <a:xfrm flipV="1">
                <a:off x="6750172"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8" name="Straight Connector 787"/>
              <p:cNvCxnSpPr/>
              <p:nvPr/>
            </p:nvCxnSpPr>
            <p:spPr>
              <a:xfrm flipV="1">
                <a:off x="686656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9" name="Straight Connector 788"/>
              <p:cNvCxnSpPr/>
              <p:nvPr/>
            </p:nvCxnSpPr>
            <p:spPr>
              <a:xfrm flipV="1">
                <a:off x="6982959" y="6116323"/>
                <a:ext cx="0" cy="2167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0" name="Straight Connector 789"/>
              <p:cNvCxnSpPr/>
              <p:nvPr/>
            </p:nvCxnSpPr>
            <p:spPr>
              <a:xfrm flipV="1">
                <a:off x="7099352" y="6117172"/>
                <a:ext cx="0" cy="21587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1" name="Straight Connector 790"/>
              <p:cNvCxnSpPr/>
              <p:nvPr/>
            </p:nvCxnSpPr>
            <p:spPr>
              <a:xfrm flipV="1">
                <a:off x="7219136"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2" name="Straight Connector 791"/>
              <p:cNvCxnSpPr/>
              <p:nvPr/>
            </p:nvCxnSpPr>
            <p:spPr>
              <a:xfrm flipV="1">
                <a:off x="7338920"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3" name="Straight Connector 792"/>
              <p:cNvCxnSpPr/>
              <p:nvPr/>
            </p:nvCxnSpPr>
            <p:spPr>
              <a:xfrm flipV="1">
                <a:off x="7458703"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4" name="Straight Connector 793"/>
              <p:cNvCxnSpPr/>
              <p:nvPr/>
            </p:nvCxnSpPr>
            <p:spPr>
              <a:xfrm flipV="1">
                <a:off x="7575097"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5" name="Straight Connector 794"/>
              <p:cNvCxnSpPr/>
              <p:nvPr/>
            </p:nvCxnSpPr>
            <p:spPr>
              <a:xfrm flipV="1">
                <a:off x="7691490"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6" name="Straight Connector 795"/>
              <p:cNvCxnSpPr/>
              <p:nvPr/>
            </p:nvCxnSpPr>
            <p:spPr>
              <a:xfrm flipV="1">
                <a:off x="781127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7" name="Straight Connector 796"/>
              <p:cNvCxnSpPr/>
              <p:nvPr/>
            </p:nvCxnSpPr>
            <p:spPr>
              <a:xfrm flipV="1">
                <a:off x="7931057"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8" name="Straight Connector 797"/>
              <p:cNvCxnSpPr/>
              <p:nvPr/>
            </p:nvCxnSpPr>
            <p:spPr>
              <a:xfrm flipV="1">
                <a:off x="8047451"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9" name="Straight Connector 798"/>
              <p:cNvCxnSpPr/>
              <p:nvPr/>
            </p:nvCxnSpPr>
            <p:spPr>
              <a:xfrm flipV="1">
                <a:off x="8163845" y="6125740"/>
                <a:ext cx="0" cy="20730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0" name="Straight Connector 799"/>
              <p:cNvCxnSpPr/>
              <p:nvPr/>
            </p:nvCxnSpPr>
            <p:spPr>
              <a:xfrm flipV="1">
                <a:off x="8283628"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1" name="Straight Connector 800"/>
              <p:cNvCxnSpPr/>
              <p:nvPr/>
            </p:nvCxnSpPr>
            <p:spPr>
              <a:xfrm flipV="1">
                <a:off x="840002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2" name="Straight Connector 801"/>
              <p:cNvCxnSpPr/>
              <p:nvPr/>
            </p:nvCxnSpPr>
            <p:spPr>
              <a:xfrm flipV="1">
                <a:off x="8516415" y="6153714"/>
                <a:ext cx="0" cy="1793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3" name="Straight Connector 802"/>
              <p:cNvCxnSpPr/>
              <p:nvPr/>
            </p:nvCxnSpPr>
            <p:spPr>
              <a:xfrm flipV="1">
                <a:off x="8636199"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4" name="Straight Connector 803"/>
              <p:cNvCxnSpPr/>
              <p:nvPr/>
            </p:nvCxnSpPr>
            <p:spPr>
              <a:xfrm flipV="1">
                <a:off x="8755982" y="6191189"/>
                <a:ext cx="0" cy="14185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5" name="Straight Connector 804"/>
              <p:cNvCxnSpPr/>
              <p:nvPr/>
            </p:nvCxnSpPr>
            <p:spPr>
              <a:xfrm flipV="1">
                <a:off x="8872376" y="6178478"/>
                <a:ext cx="0" cy="15456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6" name="Straight Connector 805"/>
              <p:cNvCxnSpPr/>
              <p:nvPr/>
            </p:nvCxnSpPr>
            <p:spPr>
              <a:xfrm flipV="1">
                <a:off x="89887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7" name="Straight Connector 806"/>
              <p:cNvCxnSpPr/>
              <p:nvPr/>
            </p:nvCxnSpPr>
            <p:spPr>
              <a:xfrm flipV="1">
                <a:off x="9105163"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flipV="1">
                <a:off x="9221556" y="6192093"/>
                <a:ext cx="0" cy="14094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9" name="Straight Connector 808"/>
              <p:cNvCxnSpPr/>
              <p:nvPr/>
            </p:nvCxnSpPr>
            <p:spPr>
              <a:xfrm flipV="1">
                <a:off x="9341340" y="6118300"/>
                <a:ext cx="0" cy="214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0" name="Straight Connector 809"/>
              <p:cNvCxnSpPr/>
              <p:nvPr/>
            </p:nvCxnSpPr>
            <p:spPr>
              <a:xfrm flipV="1">
                <a:off x="9461124"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flipV="1">
                <a:off x="9577517"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2" name="Straight Connector 811"/>
              <p:cNvCxnSpPr/>
              <p:nvPr/>
            </p:nvCxnSpPr>
            <p:spPr>
              <a:xfrm flipV="1">
                <a:off x="9693911"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3" name="Straight Connector 812"/>
              <p:cNvCxnSpPr/>
              <p:nvPr/>
            </p:nvCxnSpPr>
            <p:spPr>
              <a:xfrm flipV="1">
                <a:off x="981030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4" name="Straight Connector 813"/>
              <p:cNvCxnSpPr/>
              <p:nvPr/>
            </p:nvCxnSpPr>
            <p:spPr>
              <a:xfrm flipV="1">
                <a:off x="9926697"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5" name="Straight Connector 814"/>
              <p:cNvCxnSpPr/>
              <p:nvPr/>
            </p:nvCxnSpPr>
            <p:spPr>
              <a:xfrm flipV="1">
                <a:off x="10046481" y="6181246"/>
                <a:ext cx="0" cy="15179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6" name="Straight Connector 815"/>
              <p:cNvCxnSpPr/>
              <p:nvPr/>
            </p:nvCxnSpPr>
            <p:spPr>
              <a:xfrm flipV="1">
                <a:off x="10166264"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7" name="Straight Connector 816"/>
              <p:cNvCxnSpPr/>
              <p:nvPr/>
            </p:nvCxnSpPr>
            <p:spPr>
              <a:xfrm flipV="1">
                <a:off x="1028604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8" name="Straight Connector 817"/>
              <p:cNvCxnSpPr/>
              <p:nvPr/>
            </p:nvCxnSpPr>
            <p:spPr>
              <a:xfrm flipV="1">
                <a:off x="10405832"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9" name="Straight Connector 818"/>
              <p:cNvCxnSpPr/>
              <p:nvPr/>
            </p:nvCxnSpPr>
            <p:spPr>
              <a:xfrm flipV="1">
                <a:off x="10522225" y="6181245"/>
                <a:ext cx="0" cy="15179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0" name="Straight Connector 819"/>
              <p:cNvCxnSpPr/>
              <p:nvPr/>
            </p:nvCxnSpPr>
            <p:spPr>
              <a:xfrm flipV="1">
                <a:off x="10638619"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1" name="Straight Connector 820"/>
              <p:cNvCxnSpPr/>
              <p:nvPr/>
            </p:nvCxnSpPr>
            <p:spPr>
              <a:xfrm flipV="1">
                <a:off x="304795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2" name="Straight Connector 821"/>
              <p:cNvCxnSpPr/>
              <p:nvPr/>
            </p:nvCxnSpPr>
            <p:spPr>
              <a:xfrm flipV="1">
                <a:off x="3164348"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3" name="Straight Connector 822"/>
              <p:cNvCxnSpPr/>
              <p:nvPr/>
            </p:nvCxnSpPr>
            <p:spPr>
              <a:xfrm flipV="1">
                <a:off x="3280741" y="6153407"/>
                <a:ext cx="0" cy="1796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4" name="Straight Connector 823"/>
              <p:cNvCxnSpPr/>
              <p:nvPr/>
            </p:nvCxnSpPr>
            <p:spPr>
              <a:xfrm flipV="1">
                <a:off x="339713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5" name="Straight Connector 824"/>
              <p:cNvCxnSpPr/>
              <p:nvPr/>
            </p:nvCxnSpPr>
            <p:spPr>
              <a:xfrm flipV="1">
                <a:off x="3516918"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6" name="Straight Connector 825"/>
              <p:cNvCxnSpPr/>
              <p:nvPr/>
            </p:nvCxnSpPr>
            <p:spPr>
              <a:xfrm flipV="1">
                <a:off x="3633312"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7" name="Straight Connector 826"/>
              <p:cNvCxnSpPr/>
              <p:nvPr/>
            </p:nvCxnSpPr>
            <p:spPr>
              <a:xfrm flipV="1">
                <a:off x="3749705"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8" name="Straight Connector 827"/>
              <p:cNvCxnSpPr/>
              <p:nvPr/>
            </p:nvCxnSpPr>
            <p:spPr>
              <a:xfrm flipV="1">
                <a:off x="3866099"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9" name="Straight Connector 828"/>
              <p:cNvCxnSpPr/>
              <p:nvPr/>
            </p:nvCxnSpPr>
            <p:spPr>
              <a:xfrm flipV="1">
                <a:off x="3985883" y="6111584"/>
                <a:ext cx="0" cy="25406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0" name="Straight Connector 829"/>
              <p:cNvCxnSpPr/>
              <p:nvPr/>
            </p:nvCxnSpPr>
            <p:spPr>
              <a:xfrm flipV="1">
                <a:off x="410566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1" name="Straight Connector 830"/>
              <p:cNvCxnSpPr/>
              <p:nvPr/>
            </p:nvCxnSpPr>
            <p:spPr>
              <a:xfrm flipV="1">
                <a:off x="4225450"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2" name="Straight Connector 831"/>
              <p:cNvCxnSpPr/>
              <p:nvPr/>
            </p:nvCxnSpPr>
            <p:spPr>
              <a:xfrm flipV="1">
                <a:off x="4341844"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3" name="Straight Connector 832"/>
              <p:cNvCxnSpPr/>
              <p:nvPr/>
            </p:nvCxnSpPr>
            <p:spPr>
              <a:xfrm flipV="1">
                <a:off x="4458236"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4" name="Straight Connector 833"/>
              <p:cNvCxnSpPr/>
              <p:nvPr/>
            </p:nvCxnSpPr>
            <p:spPr>
              <a:xfrm flipV="1">
                <a:off x="4574630" y="6085308"/>
                <a:ext cx="0" cy="2477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5" name="Straight Connector 834"/>
              <p:cNvCxnSpPr/>
              <p:nvPr/>
            </p:nvCxnSpPr>
            <p:spPr>
              <a:xfrm flipV="1">
                <a:off x="4691023" y="6071567"/>
                <a:ext cx="0" cy="26147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6" name="Straight Connector 835"/>
              <p:cNvCxnSpPr/>
              <p:nvPr/>
            </p:nvCxnSpPr>
            <p:spPr>
              <a:xfrm flipV="1">
                <a:off x="4807417"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7" name="Straight Connector 836"/>
              <p:cNvCxnSpPr/>
              <p:nvPr/>
            </p:nvCxnSpPr>
            <p:spPr>
              <a:xfrm flipV="1">
                <a:off x="4927201" y="6072607"/>
                <a:ext cx="0" cy="2604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8" name="Straight Connector 837"/>
              <p:cNvCxnSpPr/>
              <p:nvPr/>
            </p:nvCxnSpPr>
            <p:spPr>
              <a:xfrm flipV="1">
                <a:off x="5046984" y="6049781"/>
                <a:ext cx="0" cy="2832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9" name="Straight Connector 838"/>
              <p:cNvCxnSpPr/>
              <p:nvPr/>
            </p:nvCxnSpPr>
            <p:spPr>
              <a:xfrm flipV="1">
                <a:off x="5166769"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0" name="Straight Connector 839"/>
              <p:cNvCxnSpPr/>
              <p:nvPr/>
            </p:nvCxnSpPr>
            <p:spPr>
              <a:xfrm flipV="1">
                <a:off x="528655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1" name="Straight Connector 840"/>
              <p:cNvCxnSpPr/>
              <p:nvPr/>
            </p:nvCxnSpPr>
            <p:spPr>
              <a:xfrm flipV="1">
                <a:off x="5406335"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2" name="Straight Connector 841"/>
              <p:cNvCxnSpPr/>
              <p:nvPr/>
            </p:nvCxnSpPr>
            <p:spPr>
              <a:xfrm flipV="1">
                <a:off x="552272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3" name="Straight Connector 842"/>
              <p:cNvCxnSpPr/>
              <p:nvPr/>
            </p:nvCxnSpPr>
            <p:spPr>
              <a:xfrm flipV="1">
                <a:off x="563573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4" name="Straight Connector 843"/>
              <p:cNvCxnSpPr/>
              <p:nvPr/>
            </p:nvCxnSpPr>
            <p:spPr>
              <a:xfrm flipV="1">
                <a:off x="5865129" y="6098413"/>
                <a:ext cx="0" cy="234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5" name="Straight Connector 844"/>
              <p:cNvCxnSpPr/>
              <p:nvPr/>
            </p:nvCxnSpPr>
            <p:spPr>
              <a:xfrm flipV="1">
                <a:off x="598152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6" name="Straight Connector 845"/>
              <p:cNvCxnSpPr/>
              <p:nvPr/>
            </p:nvCxnSpPr>
            <p:spPr>
              <a:xfrm flipV="1">
                <a:off x="6097916"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7" name="Straight Connector 846"/>
              <p:cNvCxnSpPr/>
              <p:nvPr/>
            </p:nvCxnSpPr>
            <p:spPr>
              <a:xfrm flipV="1">
                <a:off x="6217700" y="6114602"/>
                <a:ext cx="0" cy="2184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8" name="Straight Connector 847"/>
              <p:cNvCxnSpPr/>
              <p:nvPr/>
            </p:nvCxnSpPr>
            <p:spPr>
              <a:xfrm flipV="1">
                <a:off x="6337483"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9" name="Straight Connector 848"/>
              <p:cNvCxnSpPr/>
              <p:nvPr/>
            </p:nvCxnSpPr>
            <p:spPr>
              <a:xfrm flipV="1">
                <a:off x="6457267" y="6092771"/>
                <a:ext cx="0" cy="2402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0" name="Straight Connector 849"/>
              <p:cNvCxnSpPr/>
              <p:nvPr/>
            </p:nvCxnSpPr>
            <p:spPr>
              <a:xfrm flipV="1">
                <a:off x="657705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1" name="Straight Connector 850"/>
              <p:cNvCxnSpPr/>
              <p:nvPr/>
            </p:nvCxnSpPr>
            <p:spPr>
              <a:xfrm flipV="1">
                <a:off x="6693444"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2" name="Straight Connector 851"/>
              <p:cNvCxnSpPr/>
              <p:nvPr/>
            </p:nvCxnSpPr>
            <p:spPr>
              <a:xfrm flipV="1">
                <a:off x="6809838"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3" name="Straight Connector 852"/>
              <p:cNvCxnSpPr/>
              <p:nvPr/>
            </p:nvCxnSpPr>
            <p:spPr>
              <a:xfrm flipV="1">
                <a:off x="6926231" y="6116322"/>
                <a:ext cx="0" cy="2167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4" name="Straight Connector 853"/>
              <p:cNvCxnSpPr/>
              <p:nvPr/>
            </p:nvCxnSpPr>
            <p:spPr>
              <a:xfrm flipV="1">
                <a:off x="7042625" y="6124526"/>
                <a:ext cx="0" cy="2085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5" name="Straight Connector 854"/>
              <p:cNvCxnSpPr/>
              <p:nvPr/>
            </p:nvCxnSpPr>
            <p:spPr>
              <a:xfrm flipV="1">
                <a:off x="715901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6" name="Straight Connector 855"/>
              <p:cNvCxnSpPr/>
              <p:nvPr/>
            </p:nvCxnSpPr>
            <p:spPr>
              <a:xfrm flipV="1">
                <a:off x="7278802" y="6164255"/>
                <a:ext cx="0" cy="16878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7" name="Straight Connector 856"/>
              <p:cNvCxnSpPr/>
              <p:nvPr/>
            </p:nvCxnSpPr>
            <p:spPr>
              <a:xfrm flipV="1">
                <a:off x="7398585"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8" name="Straight Connector 857"/>
              <p:cNvCxnSpPr/>
              <p:nvPr/>
            </p:nvCxnSpPr>
            <p:spPr>
              <a:xfrm flipV="1">
                <a:off x="75183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9" name="Straight Connector 858"/>
              <p:cNvCxnSpPr/>
              <p:nvPr/>
            </p:nvCxnSpPr>
            <p:spPr>
              <a:xfrm flipV="1">
                <a:off x="7634763"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0" name="Straight Connector 859"/>
              <p:cNvCxnSpPr/>
              <p:nvPr/>
            </p:nvCxnSpPr>
            <p:spPr>
              <a:xfrm flipV="1">
                <a:off x="7751156"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1" name="Straight Connector 860"/>
              <p:cNvCxnSpPr/>
              <p:nvPr/>
            </p:nvCxnSpPr>
            <p:spPr>
              <a:xfrm flipV="1">
                <a:off x="787093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2" name="Straight Connector 861"/>
              <p:cNvCxnSpPr/>
              <p:nvPr/>
            </p:nvCxnSpPr>
            <p:spPr>
              <a:xfrm flipV="1">
                <a:off x="7990724" y="6158624"/>
                <a:ext cx="0" cy="17441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3" name="Straight Connector 862"/>
              <p:cNvCxnSpPr/>
              <p:nvPr/>
            </p:nvCxnSpPr>
            <p:spPr>
              <a:xfrm flipV="1">
                <a:off x="810711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4" name="Straight Connector 863"/>
              <p:cNvCxnSpPr/>
              <p:nvPr/>
            </p:nvCxnSpPr>
            <p:spPr>
              <a:xfrm flipV="1">
                <a:off x="8223510"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5" name="Straight Connector 864"/>
              <p:cNvCxnSpPr/>
              <p:nvPr/>
            </p:nvCxnSpPr>
            <p:spPr>
              <a:xfrm flipV="1">
                <a:off x="834329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6" name="Straight Connector 865"/>
              <p:cNvCxnSpPr/>
              <p:nvPr/>
            </p:nvCxnSpPr>
            <p:spPr>
              <a:xfrm flipV="1">
                <a:off x="8459688"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7" name="Straight Connector 866"/>
              <p:cNvCxnSpPr/>
              <p:nvPr/>
            </p:nvCxnSpPr>
            <p:spPr>
              <a:xfrm flipV="1">
                <a:off x="8576081"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8" name="Straight Connector 867"/>
              <p:cNvCxnSpPr/>
              <p:nvPr/>
            </p:nvCxnSpPr>
            <p:spPr>
              <a:xfrm flipV="1">
                <a:off x="8695864"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9" name="Straight Connector 868"/>
              <p:cNvCxnSpPr/>
              <p:nvPr/>
            </p:nvCxnSpPr>
            <p:spPr>
              <a:xfrm flipV="1">
                <a:off x="8815648"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0" name="Straight Connector 869"/>
              <p:cNvCxnSpPr/>
              <p:nvPr/>
            </p:nvCxnSpPr>
            <p:spPr>
              <a:xfrm flipV="1">
                <a:off x="8932042" y="6163659"/>
                <a:ext cx="0" cy="16938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1" name="Straight Connector 870"/>
              <p:cNvCxnSpPr/>
              <p:nvPr/>
            </p:nvCxnSpPr>
            <p:spPr>
              <a:xfrm flipV="1">
                <a:off x="9048435" y="6152097"/>
                <a:ext cx="0" cy="18094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2" name="Straight Connector 871"/>
              <p:cNvCxnSpPr/>
              <p:nvPr/>
            </p:nvCxnSpPr>
            <p:spPr>
              <a:xfrm flipV="1">
                <a:off x="9164828" y="6155587"/>
                <a:ext cx="0" cy="17745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3" name="Straight Connector 872"/>
              <p:cNvCxnSpPr/>
              <p:nvPr/>
            </p:nvCxnSpPr>
            <p:spPr>
              <a:xfrm flipV="1">
                <a:off x="9281222" y="6157064"/>
                <a:ext cx="0" cy="17597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4" name="Straight Connector 873"/>
              <p:cNvCxnSpPr/>
              <p:nvPr/>
            </p:nvCxnSpPr>
            <p:spPr>
              <a:xfrm flipV="1">
                <a:off x="9401006"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5" name="Straight Connector 874"/>
              <p:cNvCxnSpPr/>
              <p:nvPr/>
            </p:nvCxnSpPr>
            <p:spPr>
              <a:xfrm flipV="1">
                <a:off x="9520789" y="6171149"/>
                <a:ext cx="0" cy="16189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6" name="Straight Connector 875"/>
              <p:cNvCxnSpPr/>
              <p:nvPr/>
            </p:nvCxnSpPr>
            <p:spPr>
              <a:xfrm flipV="1">
                <a:off x="9637183" y="6170605"/>
                <a:ext cx="0" cy="1624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7" name="Straight Connector 876"/>
              <p:cNvCxnSpPr/>
              <p:nvPr/>
            </p:nvCxnSpPr>
            <p:spPr>
              <a:xfrm flipV="1">
                <a:off x="9753576"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8" name="Straight Connector 877"/>
              <p:cNvCxnSpPr/>
              <p:nvPr/>
            </p:nvCxnSpPr>
            <p:spPr>
              <a:xfrm flipV="1">
                <a:off x="9869970"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9" name="Straight Connector 878"/>
              <p:cNvCxnSpPr/>
              <p:nvPr/>
            </p:nvCxnSpPr>
            <p:spPr>
              <a:xfrm flipV="1">
                <a:off x="9986363" y="6137057"/>
                <a:ext cx="0" cy="19598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0" name="Straight Connector 879"/>
              <p:cNvCxnSpPr/>
              <p:nvPr/>
            </p:nvCxnSpPr>
            <p:spPr>
              <a:xfrm flipV="1">
                <a:off x="1010614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1" name="Straight Connector 880"/>
              <p:cNvCxnSpPr/>
              <p:nvPr/>
            </p:nvCxnSpPr>
            <p:spPr>
              <a:xfrm flipV="1">
                <a:off x="1022593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2" name="Straight Connector 881"/>
              <p:cNvCxnSpPr/>
              <p:nvPr/>
            </p:nvCxnSpPr>
            <p:spPr>
              <a:xfrm flipV="1">
                <a:off x="1034571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3" name="Straight Connector 882"/>
              <p:cNvCxnSpPr/>
              <p:nvPr/>
            </p:nvCxnSpPr>
            <p:spPr>
              <a:xfrm flipV="1">
                <a:off x="10465498"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4" name="Straight Connector 883"/>
              <p:cNvCxnSpPr/>
              <p:nvPr/>
            </p:nvCxnSpPr>
            <p:spPr>
              <a:xfrm flipV="1">
                <a:off x="10581892"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711" name="Straight Connector 710"/>
            <p:cNvCxnSpPr/>
            <p:nvPr/>
          </p:nvCxnSpPr>
          <p:spPr>
            <a:xfrm>
              <a:off x="776962" y="1358146"/>
              <a:ext cx="9905439" cy="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p:cNvCxnSpPr/>
            <p:nvPr/>
          </p:nvCxnSpPr>
          <p:spPr>
            <a:xfrm>
              <a:off x="776962" y="1091769"/>
              <a:ext cx="9905439" cy="0"/>
            </a:xfrm>
            <a:prstGeom prst="line">
              <a:avLst/>
            </a:prstGeom>
            <a:ln w="3175">
              <a:solidFill>
                <a:srgbClr val="FFA3A3"/>
              </a:solidFill>
            </a:ln>
          </p:spPr>
          <p:style>
            <a:lnRef idx="1">
              <a:schemeClr val="accent1"/>
            </a:lnRef>
            <a:fillRef idx="0">
              <a:schemeClr val="accent1"/>
            </a:fillRef>
            <a:effectRef idx="0">
              <a:schemeClr val="accent1"/>
            </a:effectRef>
            <a:fontRef idx="minor">
              <a:schemeClr val="tx1"/>
            </a:fontRef>
          </p:style>
        </p:cxnSp>
        <p:grpSp>
          <p:nvGrpSpPr>
            <p:cNvPr id="713" name="Group 712"/>
            <p:cNvGrpSpPr/>
            <p:nvPr/>
          </p:nvGrpSpPr>
          <p:grpSpPr>
            <a:xfrm>
              <a:off x="10654949" y="684040"/>
              <a:ext cx="719752" cy="674539"/>
              <a:chOff x="10900831" y="2482017"/>
              <a:chExt cx="719752" cy="674539"/>
            </a:xfrm>
          </p:grpSpPr>
          <p:sp>
            <p:nvSpPr>
              <p:cNvPr id="714" name="TextBox 713"/>
              <p:cNvSpPr txBox="1"/>
              <p:nvPr/>
            </p:nvSpPr>
            <p:spPr>
              <a:xfrm>
                <a:off x="10900831" y="2482017"/>
                <a:ext cx="719752" cy="276999"/>
              </a:xfrm>
              <a:prstGeom prst="rect">
                <a:avLst/>
              </a:prstGeom>
              <a:noFill/>
              <a:ln>
                <a:noFill/>
                <a:prstDash val="sysDot"/>
              </a:ln>
            </p:spPr>
            <p:txBody>
              <a:bodyPr wrap="square" rtlCol="0">
                <a:spAutoFit/>
              </a:bodyPr>
              <a:lstStyle/>
              <a:p>
                <a:pPr algn="ctr"/>
                <a:r>
                  <a:rPr lang="en-US" sz="1200" dirty="0">
                    <a:solidFill>
                      <a:srgbClr val="C00000"/>
                    </a:solidFill>
                  </a:rPr>
                  <a:t>RADIO</a:t>
                </a:r>
              </a:p>
            </p:txBody>
          </p:sp>
          <p:sp>
            <p:nvSpPr>
              <p:cNvPr id="715" name="TextBox 714"/>
              <p:cNvSpPr txBox="1"/>
              <p:nvPr/>
            </p:nvSpPr>
            <p:spPr>
              <a:xfrm>
                <a:off x="11032005" y="2647795"/>
                <a:ext cx="457404" cy="276999"/>
              </a:xfrm>
              <a:prstGeom prst="rect">
                <a:avLst/>
              </a:prstGeom>
              <a:noFill/>
            </p:spPr>
            <p:txBody>
              <a:bodyPr wrap="square" rtlCol="0">
                <a:spAutoFit/>
              </a:bodyPr>
              <a:lstStyle/>
              <a:p>
                <a:pPr algn="ctr"/>
                <a:r>
                  <a:rPr lang="en-US" sz="1200" dirty="0">
                    <a:solidFill>
                      <a:srgbClr val="C00000"/>
                    </a:solidFill>
                  </a:rPr>
                  <a:t>3%</a:t>
                </a:r>
              </a:p>
            </p:txBody>
          </p:sp>
          <p:cxnSp>
            <p:nvCxnSpPr>
              <p:cNvPr id="716" name="Straight Connector 715"/>
              <p:cNvCxnSpPr/>
              <p:nvPr/>
            </p:nvCxnSpPr>
            <p:spPr>
              <a:xfrm>
                <a:off x="11273018" y="2966028"/>
                <a:ext cx="0" cy="190528"/>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p:cNvCxnSpPr/>
              <p:nvPr/>
            </p:nvCxnSpPr>
            <p:spPr>
              <a:xfrm flipH="1">
                <a:off x="11119116" y="3155639"/>
                <a:ext cx="307805" cy="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1651627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2000" fill="hold"/>
                                        <p:tgtEl>
                                          <p:spTgt spid="20"/>
                                        </p:tgtEl>
                                        <p:attrNameLst>
                                          <p:attrName>ppt_x</p:attrName>
                                        </p:attrNameLst>
                                      </p:cBhvr>
                                      <p:tavLst>
                                        <p:tav tm="0">
                                          <p:val>
                                            <p:strVal val="0-#ppt_w/2"/>
                                          </p:val>
                                        </p:tav>
                                        <p:tav tm="100000">
                                          <p:val>
                                            <p:strVal val="#ppt_x"/>
                                          </p:val>
                                        </p:tav>
                                      </p:tavLst>
                                    </p:anim>
                                    <p:anim calcmode="lin" valueType="num">
                                      <p:cBhvr additive="base">
                                        <p:cTn id="8" dur="2000" fill="hold"/>
                                        <p:tgtEl>
                                          <p:spTgt spid="20"/>
                                        </p:tgtEl>
                                        <p:attrNameLst>
                                          <p:attrName>ppt_y</p:attrName>
                                        </p:attrNameLst>
                                      </p:cBhvr>
                                      <p:tavLst>
                                        <p:tav tm="0">
                                          <p:val>
                                            <p:strVal val="#ppt_y"/>
                                          </p:val>
                                        </p:tav>
                                        <p:tav tm="100000">
                                          <p:val>
                                            <p:strVal val="#ppt_y"/>
                                          </p:val>
                                        </p:tav>
                                      </p:tavLst>
                                    </p:anim>
                                  </p:childTnLst>
                                </p:cTn>
                              </p:par>
                            </p:childTnLst>
                          </p:cTn>
                        </p:par>
                        <p:par>
                          <p:cTn id="9" fill="hold">
                            <p:stCondLst>
                              <p:cond delay="2000"/>
                            </p:stCondLst>
                            <p:childTnLst>
                              <p:par>
                                <p:cTn id="10" presetID="2" presetClass="entr" presetSubtype="8"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2000" fill="hold"/>
                                        <p:tgtEl>
                                          <p:spTgt spid="17"/>
                                        </p:tgtEl>
                                        <p:attrNameLst>
                                          <p:attrName>ppt_x</p:attrName>
                                        </p:attrNameLst>
                                      </p:cBhvr>
                                      <p:tavLst>
                                        <p:tav tm="0">
                                          <p:val>
                                            <p:strVal val="0-#ppt_w/2"/>
                                          </p:val>
                                        </p:tav>
                                        <p:tav tm="100000">
                                          <p:val>
                                            <p:strVal val="#ppt_x"/>
                                          </p:val>
                                        </p:tav>
                                      </p:tavLst>
                                    </p:anim>
                                    <p:anim calcmode="lin" valueType="num">
                                      <p:cBhvr additive="base">
                                        <p:cTn id="13" dur="2000" fill="hold"/>
                                        <p:tgtEl>
                                          <p:spTgt spid="17"/>
                                        </p:tgtEl>
                                        <p:attrNameLst>
                                          <p:attrName>ppt_y</p:attrName>
                                        </p:attrNameLst>
                                      </p:cBhvr>
                                      <p:tavLst>
                                        <p:tav tm="0">
                                          <p:val>
                                            <p:strVal val="#ppt_y"/>
                                          </p:val>
                                        </p:tav>
                                        <p:tav tm="100000">
                                          <p:val>
                                            <p:strVal val="#ppt_y"/>
                                          </p:val>
                                        </p:tav>
                                      </p:tavLst>
                                    </p:anim>
                                  </p:childTnLst>
                                </p:cTn>
                              </p:par>
                            </p:childTnLst>
                          </p:cTn>
                        </p:par>
                        <p:par>
                          <p:cTn id="14" fill="hold">
                            <p:stCondLst>
                              <p:cond delay="4000"/>
                            </p:stCondLst>
                            <p:childTnLst>
                              <p:par>
                                <p:cTn id="15" presetID="2" presetClass="entr" presetSubtype="8"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2000" fill="hold"/>
                                        <p:tgtEl>
                                          <p:spTgt spid="18"/>
                                        </p:tgtEl>
                                        <p:attrNameLst>
                                          <p:attrName>ppt_x</p:attrName>
                                        </p:attrNameLst>
                                      </p:cBhvr>
                                      <p:tavLst>
                                        <p:tav tm="0">
                                          <p:val>
                                            <p:strVal val="0-#ppt_w/2"/>
                                          </p:val>
                                        </p:tav>
                                        <p:tav tm="100000">
                                          <p:val>
                                            <p:strVal val="#ppt_x"/>
                                          </p:val>
                                        </p:tav>
                                      </p:tavLst>
                                    </p:anim>
                                    <p:anim calcmode="lin" valueType="num">
                                      <p:cBhvr additive="base">
                                        <p:cTn id="18" dur="20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p:cNvSpPr txBox="1"/>
          <p:nvPr/>
        </p:nvSpPr>
        <p:spPr>
          <a:xfrm>
            <a:off x="3557484" y="379394"/>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nvGrpSpPr>
          <p:cNvPr id="9" name="Group 8"/>
          <p:cNvGrpSpPr/>
          <p:nvPr/>
        </p:nvGrpSpPr>
        <p:grpSpPr>
          <a:xfrm>
            <a:off x="8276839" y="2747099"/>
            <a:ext cx="3746323" cy="3671988"/>
            <a:chOff x="4318782" y="2655660"/>
            <a:chExt cx="3746323" cy="3671988"/>
          </a:xfrm>
        </p:grpSpPr>
        <p:sp>
          <p:nvSpPr>
            <p:cNvPr id="10" name="Oval 9"/>
            <p:cNvSpPr/>
            <p:nvPr/>
          </p:nvSpPr>
          <p:spPr>
            <a:xfrm>
              <a:off x="4318782" y="2655660"/>
              <a:ext cx="3746323" cy="3671988"/>
            </a:xfrm>
            <a:prstGeom prst="ellipse">
              <a:avLst/>
            </a:prstGeom>
            <a:no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5723425" y="4440145"/>
              <a:ext cx="1059906" cy="369332"/>
            </a:xfrm>
            <a:prstGeom prst="rect">
              <a:avLst/>
            </a:prstGeom>
            <a:noFill/>
            <a:ln w="12700">
              <a:noFill/>
            </a:ln>
          </p:spPr>
          <p:txBody>
            <a:bodyPr wrap="none" rtlCol="0">
              <a:spAutoFit/>
            </a:bodyPr>
            <a:lstStyle/>
            <a:p>
              <a:r>
                <a:rPr lang="en-US" spc="-100" dirty="0">
                  <a:solidFill>
                    <a:srgbClr val="00B050"/>
                  </a:solidFill>
                  <a:latin typeface="Century Gothic" panose="020B0502020202020204" pitchFamily="34" charset="0"/>
                </a:rPr>
                <a:t>INTERNET</a:t>
              </a:r>
            </a:p>
          </p:txBody>
        </p:sp>
      </p:grpSp>
      <p:grpSp>
        <p:nvGrpSpPr>
          <p:cNvPr id="12" name="Group 11"/>
          <p:cNvGrpSpPr/>
          <p:nvPr/>
        </p:nvGrpSpPr>
        <p:grpSpPr>
          <a:xfrm>
            <a:off x="4781472" y="2899959"/>
            <a:ext cx="3366267" cy="3366268"/>
            <a:chOff x="4126896" y="2884910"/>
            <a:chExt cx="3116959" cy="3116956"/>
          </a:xfrm>
        </p:grpSpPr>
        <p:sp>
          <p:nvSpPr>
            <p:cNvPr id="13" name="TextBox 12"/>
            <p:cNvSpPr txBox="1"/>
            <p:nvPr/>
          </p:nvSpPr>
          <p:spPr>
            <a:xfrm>
              <a:off x="5257155" y="4271469"/>
              <a:ext cx="958161" cy="286959"/>
            </a:xfrm>
            <a:prstGeom prst="rect">
              <a:avLst/>
            </a:prstGeom>
            <a:noFill/>
            <a:ln w="12700">
              <a:noFill/>
            </a:ln>
          </p:spPr>
          <p:txBody>
            <a:bodyPr wrap="none" rtlCol="0">
              <a:spAutoFit/>
            </a:bodyPr>
            <a:lstStyle/>
            <a:p>
              <a:r>
                <a:rPr lang="en-US" sz="1600" spc="-100" dirty="0">
                  <a:solidFill>
                    <a:srgbClr val="FF0000"/>
                  </a:solidFill>
                  <a:latin typeface="Century Gothic" panose="020B0502020202020204" pitchFamily="34" charset="0"/>
                </a:rPr>
                <a:t>TELEVISION</a:t>
              </a:r>
            </a:p>
          </p:txBody>
        </p:sp>
        <p:sp>
          <p:nvSpPr>
            <p:cNvPr id="14" name="Oval 13"/>
            <p:cNvSpPr/>
            <p:nvPr/>
          </p:nvSpPr>
          <p:spPr>
            <a:xfrm>
              <a:off x="4126896" y="2884910"/>
              <a:ext cx="3116959" cy="3116956"/>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p:cNvGrpSpPr/>
          <p:nvPr/>
        </p:nvGrpSpPr>
        <p:grpSpPr>
          <a:xfrm>
            <a:off x="2645106" y="3573357"/>
            <a:ext cx="2019471" cy="2019472"/>
            <a:chOff x="4248065" y="3002655"/>
            <a:chExt cx="1687390" cy="1687389"/>
          </a:xfrm>
        </p:grpSpPr>
        <p:sp>
          <p:nvSpPr>
            <p:cNvPr id="16" name="Oval 15"/>
            <p:cNvSpPr/>
            <p:nvPr/>
          </p:nvSpPr>
          <p:spPr>
            <a:xfrm>
              <a:off x="4248065" y="3002655"/>
              <a:ext cx="1687390" cy="1687389"/>
            </a:xfrm>
            <a:prstGeom prst="ellipse">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4726374" y="3648474"/>
              <a:ext cx="647201" cy="282882"/>
            </a:xfrm>
            <a:prstGeom prst="rect">
              <a:avLst/>
            </a:prstGeom>
            <a:noFill/>
            <a:ln w="12700">
              <a:noFill/>
            </a:ln>
          </p:spPr>
          <p:txBody>
            <a:bodyPr wrap="none" rtlCol="0">
              <a:spAutoFit/>
            </a:bodyPr>
            <a:lstStyle/>
            <a:p>
              <a:r>
                <a:rPr lang="en-US" sz="1600" spc="-100" dirty="0">
                  <a:solidFill>
                    <a:srgbClr val="7030A0"/>
                  </a:solidFill>
                  <a:latin typeface="Century Gothic" panose="020B0502020202020204" pitchFamily="34" charset="0"/>
                </a:rPr>
                <a:t>RADIO</a:t>
              </a:r>
            </a:p>
          </p:txBody>
        </p:sp>
      </p:grpSp>
      <p:grpSp>
        <p:nvGrpSpPr>
          <p:cNvPr id="18" name="Group 17"/>
          <p:cNvGrpSpPr/>
          <p:nvPr/>
        </p:nvGrpSpPr>
        <p:grpSpPr>
          <a:xfrm>
            <a:off x="1127347" y="3882474"/>
            <a:ext cx="1401238" cy="1401238"/>
            <a:chOff x="4132782" y="4466868"/>
            <a:chExt cx="1085778" cy="1085777"/>
          </a:xfrm>
        </p:grpSpPr>
        <p:sp>
          <p:nvSpPr>
            <p:cNvPr id="19" name="Oval 18"/>
            <p:cNvSpPr/>
            <p:nvPr/>
          </p:nvSpPr>
          <p:spPr>
            <a:xfrm>
              <a:off x="4132782" y="4466868"/>
              <a:ext cx="1085778" cy="1085777"/>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4235851" y="4941153"/>
              <a:ext cx="861037" cy="238487"/>
            </a:xfrm>
            <a:prstGeom prst="rect">
              <a:avLst/>
            </a:prstGeom>
            <a:noFill/>
            <a:ln w="12700">
              <a:noFill/>
            </a:ln>
          </p:spPr>
          <p:txBody>
            <a:bodyPr wrap="none" rtlCol="0">
              <a:spAutoFit/>
            </a:bodyPr>
            <a:lstStyle/>
            <a:p>
              <a:r>
                <a:rPr lang="en-US" sz="1400" spc="-100" dirty="0">
                  <a:solidFill>
                    <a:srgbClr val="0070C0"/>
                  </a:solidFill>
                  <a:latin typeface="Century Gothic" panose="020B0502020202020204" pitchFamily="34" charset="0"/>
                </a:rPr>
                <a:t>NEWSPAPER</a:t>
              </a:r>
            </a:p>
          </p:txBody>
        </p:sp>
      </p:grpSp>
      <p:grpSp>
        <p:nvGrpSpPr>
          <p:cNvPr id="21" name="Group 20"/>
          <p:cNvGrpSpPr/>
          <p:nvPr/>
        </p:nvGrpSpPr>
        <p:grpSpPr>
          <a:xfrm>
            <a:off x="85817" y="4102471"/>
            <a:ext cx="961244" cy="961244"/>
            <a:chOff x="5314023" y="2535847"/>
            <a:chExt cx="1085778" cy="1085777"/>
          </a:xfrm>
        </p:grpSpPr>
        <p:sp>
          <p:nvSpPr>
            <p:cNvPr id="22" name="Oval 21"/>
            <p:cNvSpPr/>
            <p:nvPr/>
          </p:nvSpPr>
          <p:spPr>
            <a:xfrm>
              <a:off x="5314023" y="2535847"/>
              <a:ext cx="1085778" cy="1085777"/>
            </a:xfrm>
            <a:prstGeom prst="ellipse">
              <a:avLst/>
            </a:prstGeom>
            <a:noFill/>
            <a:ln w="190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5433772" y="2894069"/>
              <a:ext cx="929241" cy="295503"/>
            </a:xfrm>
            <a:prstGeom prst="rect">
              <a:avLst/>
            </a:prstGeom>
            <a:noFill/>
            <a:ln w="12700">
              <a:noFill/>
            </a:ln>
          </p:spPr>
          <p:txBody>
            <a:bodyPr wrap="none" rtlCol="0">
              <a:spAutoFit/>
            </a:bodyPr>
            <a:lstStyle/>
            <a:p>
              <a:r>
                <a:rPr lang="en-US" sz="1100" spc="-100" dirty="0">
                  <a:solidFill>
                    <a:schemeClr val="accent4">
                      <a:lumMod val="75000"/>
                    </a:schemeClr>
                  </a:solidFill>
                  <a:latin typeface="Century Gothic" panose="020B0502020202020204" pitchFamily="34" charset="0"/>
                  <a:ea typeface="Segoe UI" panose="020B0502040204020203" pitchFamily="34" charset="0"/>
                  <a:cs typeface="Segoe UI" panose="020B0502040204020203" pitchFamily="34" charset="0"/>
                </a:rPr>
                <a:t>MAGAZINE</a:t>
              </a:r>
            </a:p>
          </p:txBody>
        </p:sp>
      </p:grpSp>
      <p:sp>
        <p:nvSpPr>
          <p:cNvPr id="24" name="TextBox 23"/>
          <p:cNvSpPr txBox="1"/>
          <p:nvPr/>
        </p:nvSpPr>
        <p:spPr>
          <a:xfrm>
            <a:off x="3566301" y="1357083"/>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2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48377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childTnLst>
                                    </p:cTn>
                                  </p:par>
                                  <p:par>
                                    <p:cTn id="8" presetID="35" presetClass="path" presetSubtype="0" accel="50000" fill="hold" nodeType="withEffect" p14:presetBounceEnd="35000">
                                      <p:stCondLst>
                                        <p:cond delay="0"/>
                                      </p:stCondLst>
                                      <p:childTnLst>
                                        <p:animMotion origin="layout" path="M -2.08333E-6 2.96296E-6 L -0.3026 2.96296E-6 " pathEditMode="relative" rAng="0" ptsTypes="AA" p14:bounceEnd="35000">
                                          <p:cBhvr>
                                            <p:cTn id="9" dur="1000" fill="hold"/>
                                            <p:tgtEl>
                                              <p:spTgt spid="9"/>
                                            </p:tgtEl>
                                            <p:attrNameLst>
                                              <p:attrName>ppt_x</p:attrName>
                                              <p:attrName>ppt_y</p:attrName>
                                            </p:attrNameLst>
                                          </p:cBhvr>
                                          <p:rCtr x="-14258" y="0"/>
                                        </p:animMotion>
                                      </p:childTnLst>
                                    </p:cTn>
                                  </p:par>
                                  <p:par>
                                    <p:cTn id="10" presetID="35" presetClass="path" presetSubtype="0" accel="50000" fill="hold" nodeType="withEffect" p14:presetBounceEnd="35000">
                                      <p:stCondLst>
                                        <p:cond delay="0"/>
                                      </p:stCondLst>
                                      <p:childTnLst>
                                        <p:animMotion origin="layout" path="M -0.00026 2.96296E-6 L -0.04844 -0.02709 " pathEditMode="relative" rAng="0" ptsTypes="AA" p14:bounceEnd="35000">
                                          <p:cBhvr>
                                            <p:cTn id="11" dur="1000" fill="hold"/>
                                            <p:tgtEl>
                                              <p:spTgt spid="12"/>
                                            </p:tgtEl>
                                            <p:attrNameLst>
                                              <p:attrName>ppt_x</p:attrName>
                                              <p:attrName>ppt_y</p:attrName>
                                            </p:attrNameLst>
                                          </p:cBhvr>
                                          <p:rCtr x="-2409" y="-1366"/>
                                        </p:animMotion>
                                      </p:childTnLst>
                                    </p:cTn>
                                  </p:par>
                                  <p:par>
                                    <p:cTn id="12" presetID="56" presetClass="path" presetSubtype="0" accel="50000" fill="hold" nodeType="withEffect" p14:presetBounceEnd="35000">
                                      <p:stCondLst>
                                        <p:cond delay="0"/>
                                      </p:stCondLst>
                                      <p:childTnLst>
                                        <p:animMotion origin="layout" path="M 4.16667E-7 2.96296E-6 L 0.14297 -0.14723 " pathEditMode="relative" rAng="0" ptsTypes="AA" p14:bounceEnd="35000">
                                          <p:cBhvr>
                                            <p:cTn id="13" dur="1000" fill="hold"/>
                                            <p:tgtEl>
                                              <p:spTgt spid="15"/>
                                            </p:tgtEl>
                                            <p:attrNameLst>
                                              <p:attrName>ppt_x</p:attrName>
                                              <p:attrName>ppt_y</p:attrName>
                                            </p:attrNameLst>
                                          </p:cBhvr>
                                          <p:rCtr x="7148" y="-7361"/>
                                        </p:animMotion>
                                      </p:childTnLst>
                                    </p:cTn>
                                  </p:par>
                                  <p:par>
                                    <p:cTn id="14" presetID="63" presetClass="path" presetSubtype="0" accel="50000" fill="hold" nodeType="withEffect" p14:presetBounceEnd="35000">
                                      <p:stCondLst>
                                        <p:cond delay="0"/>
                                      </p:stCondLst>
                                      <p:childTnLst>
                                        <p:animMotion origin="layout" path="M 2.08333E-7 2.96296E-6 L 0.30651 0.12754 " pathEditMode="relative" rAng="0" ptsTypes="AA" p14:bounceEnd="35000">
                                          <p:cBhvr>
                                            <p:cTn id="15" dur="1000" fill="hold"/>
                                            <p:tgtEl>
                                              <p:spTgt spid="18"/>
                                            </p:tgtEl>
                                            <p:attrNameLst>
                                              <p:attrName>ppt_x</p:attrName>
                                              <p:attrName>ppt_y</p:attrName>
                                            </p:attrNameLst>
                                          </p:cBhvr>
                                          <p:rCtr x="15326" y="6366"/>
                                        </p:animMotion>
                                      </p:childTnLst>
                                    </p:cTn>
                                  </p:par>
                                  <p:par>
                                    <p:cTn id="16" presetID="56" presetClass="path" presetSubtype="0" accel="50000" fill="hold" nodeType="withEffect" p14:presetBounceEnd="35000">
                                      <p:stCondLst>
                                        <p:cond delay="0"/>
                                      </p:stCondLst>
                                      <p:childTnLst>
                                        <p:animMotion origin="layout" path="M -4.375E-6 2.96296E-6 L 0.46133 -0.20602 " pathEditMode="relative" rAng="0" ptsTypes="AA" p14:bounceEnd="35000">
                                          <p:cBhvr>
                                            <p:cTn id="17" dur="1000" fill="hold"/>
                                            <p:tgtEl>
                                              <p:spTgt spid="21"/>
                                            </p:tgtEl>
                                            <p:attrNameLst>
                                              <p:attrName>ppt_x</p:attrName>
                                              <p:attrName>ppt_y</p:attrName>
                                            </p:attrNameLst>
                                          </p:cBhvr>
                                          <p:rCtr x="23060" y="-10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childTnLst>
                                    </p:cTn>
                                  </p:par>
                                  <p:par>
                                    <p:cTn id="8" presetID="35" presetClass="path" presetSubtype="0" accel="50000" fill="hold" nodeType="withEffect">
                                      <p:stCondLst>
                                        <p:cond delay="0"/>
                                      </p:stCondLst>
                                      <p:childTnLst>
                                        <p:animMotion origin="layout" path="M -2.08333E-6 2.96296E-6 L -0.3026 2.96296E-6 " pathEditMode="relative" rAng="0" ptsTypes="AA">
                                          <p:cBhvr>
                                            <p:cTn id="9" dur="1000" fill="hold"/>
                                            <p:tgtEl>
                                              <p:spTgt spid="9"/>
                                            </p:tgtEl>
                                            <p:attrNameLst>
                                              <p:attrName>ppt_x</p:attrName>
                                              <p:attrName>ppt_y</p:attrName>
                                            </p:attrNameLst>
                                          </p:cBhvr>
                                          <p:rCtr x="-14258" y="0"/>
                                        </p:animMotion>
                                      </p:childTnLst>
                                    </p:cTn>
                                  </p:par>
                                  <p:par>
                                    <p:cTn id="10" presetID="35" presetClass="path" presetSubtype="0" accel="50000" fill="hold" nodeType="withEffect">
                                      <p:stCondLst>
                                        <p:cond delay="0"/>
                                      </p:stCondLst>
                                      <p:childTnLst>
                                        <p:animMotion origin="layout" path="M -0.00026 2.96296E-6 L -0.04844 -0.02709 " pathEditMode="relative" rAng="0" ptsTypes="AA">
                                          <p:cBhvr>
                                            <p:cTn id="11" dur="1000" fill="hold"/>
                                            <p:tgtEl>
                                              <p:spTgt spid="12"/>
                                            </p:tgtEl>
                                            <p:attrNameLst>
                                              <p:attrName>ppt_x</p:attrName>
                                              <p:attrName>ppt_y</p:attrName>
                                            </p:attrNameLst>
                                          </p:cBhvr>
                                          <p:rCtr x="-2409" y="-1366"/>
                                        </p:animMotion>
                                      </p:childTnLst>
                                    </p:cTn>
                                  </p:par>
                                  <p:par>
                                    <p:cTn id="12" presetID="56" presetClass="path" presetSubtype="0" accel="50000" fill="hold" nodeType="withEffect">
                                      <p:stCondLst>
                                        <p:cond delay="0"/>
                                      </p:stCondLst>
                                      <p:childTnLst>
                                        <p:animMotion origin="layout" path="M 4.16667E-7 2.96296E-6 L 0.14297 -0.14723 " pathEditMode="relative" rAng="0" ptsTypes="AA">
                                          <p:cBhvr>
                                            <p:cTn id="13" dur="1000" fill="hold"/>
                                            <p:tgtEl>
                                              <p:spTgt spid="15"/>
                                            </p:tgtEl>
                                            <p:attrNameLst>
                                              <p:attrName>ppt_x</p:attrName>
                                              <p:attrName>ppt_y</p:attrName>
                                            </p:attrNameLst>
                                          </p:cBhvr>
                                          <p:rCtr x="7148" y="-7361"/>
                                        </p:animMotion>
                                      </p:childTnLst>
                                    </p:cTn>
                                  </p:par>
                                  <p:par>
                                    <p:cTn id="14" presetID="63" presetClass="path" presetSubtype="0" accel="50000" fill="hold" nodeType="withEffect">
                                      <p:stCondLst>
                                        <p:cond delay="0"/>
                                      </p:stCondLst>
                                      <p:childTnLst>
                                        <p:animMotion origin="layout" path="M 2.08333E-7 2.96296E-6 L 0.30651 0.12754 " pathEditMode="relative" rAng="0" ptsTypes="AA">
                                          <p:cBhvr>
                                            <p:cTn id="15" dur="1000" fill="hold"/>
                                            <p:tgtEl>
                                              <p:spTgt spid="18"/>
                                            </p:tgtEl>
                                            <p:attrNameLst>
                                              <p:attrName>ppt_x</p:attrName>
                                              <p:attrName>ppt_y</p:attrName>
                                            </p:attrNameLst>
                                          </p:cBhvr>
                                          <p:rCtr x="15326" y="6366"/>
                                        </p:animMotion>
                                      </p:childTnLst>
                                    </p:cTn>
                                  </p:par>
                                  <p:par>
                                    <p:cTn id="16" presetID="56" presetClass="path" presetSubtype="0" accel="50000" fill="hold" nodeType="withEffect">
                                      <p:stCondLst>
                                        <p:cond delay="0"/>
                                      </p:stCondLst>
                                      <p:childTnLst>
                                        <p:animMotion origin="layout" path="M -4.375E-6 2.96296E-6 L 0.46133 -0.20602 " pathEditMode="relative" rAng="0" ptsTypes="AA">
                                          <p:cBhvr>
                                            <p:cTn id="17" dur="1000" fill="hold"/>
                                            <p:tgtEl>
                                              <p:spTgt spid="21"/>
                                            </p:tgtEl>
                                            <p:attrNameLst>
                                              <p:attrName>ppt_x</p:attrName>
                                              <p:attrName>ppt_y</p:attrName>
                                            </p:attrNameLst>
                                          </p:cBhvr>
                                          <p:rCtr x="23060" y="-10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94492" y="2321073"/>
            <a:ext cx="10270866" cy="1205771"/>
            <a:chOff x="394492" y="2237943"/>
            <a:chExt cx="10270866" cy="1205771"/>
          </a:xfrm>
        </p:grpSpPr>
        <p:grpSp>
          <p:nvGrpSpPr>
            <p:cNvPr id="689" name="Group 688"/>
            <p:cNvGrpSpPr/>
            <p:nvPr/>
          </p:nvGrpSpPr>
          <p:grpSpPr>
            <a:xfrm>
              <a:off x="754987" y="2237943"/>
              <a:ext cx="9910371" cy="1205771"/>
              <a:chOff x="-11669486" y="-1545133"/>
              <a:chExt cx="2993572" cy="4438942"/>
            </a:xfrm>
          </p:grpSpPr>
          <p:cxnSp>
            <p:nvCxnSpPr>
              <p:cNvPr id="691" name="Straight Connector 690"/>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692" name="Straight Connector 691"/>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3" name="Straight Connector 692"/>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4" name="Straight Connector 693"/>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5" name="Straight Connector 694"/>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6" name="Straight Connector 695"/>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697" name="TextBox 696"/>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698" name="TextBox 697"/>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V="1">
            <a:off x="10638619" y="4185732"/>
            <a:ext cx="0" cy="238017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337" name="Group 336"/>
          <p:cNvGrpSpPr/>
          <p:nvPr/>
        </p:nvGrpSpPr>
        <p:grpSpPr>
          <a:xfrm>
            <a:off x="10522225" y="4001663"/>
            <a:ext cx="116394" cy="2564242"/>
            <a:chOff x="10522225" y="4001663"/>
            <a:chExt cx="116394" cy="2564242"/>
          </a:xfrm>
        </p:grpSpPr>
        <p:cxnSp>
          <p:nvCxnSpPr>
            <p:cNvPr id="338" name="Straight Connector 337"/>
            <p:cNvCxnSpPr/>
            <p:nvPr/>
          </p:nvCxnSpPr>
          <p:spPr>
            <a:xfrm flipV="1">
              <a:off x="10522225"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10638619" y="4185732"/>
              <a:ext cx="0" cy="2380173"/>
            </a:xfrm>
            <a:prstGeom prst="line">
              <a:avLst/>
            </a:prstGeom>
            <a:ln w="12700">
              <a:solidFill>
                <a:srgbClr val="1F4E79"/>
              </a:solidFill>
              <a:prstDash val="solid"/>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10581892"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249" name="TextBox 248"/>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324" name="TextBox 323"/>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25" name="Picture 324"/>
          <p:cNvPicPr>
            <a:picLocks noChangeAspect="1"/>
          </p:cNvPicPr>
          <p:nvPr/>
        </p:nvPicPr>
        <p:blipFill>
          <a:blip r:embed="rId2"/>
          <a:stretch>
            <a:fillRect/>
          </a:stretch>
        </p:blipFill>
        <p:spPr>
          <a:xfrm>
            <a:off x="19250" y="0"/>
            <a:ext cx="1690410" cy="390930"/>
          </a:xfrm>
          <a:prstGeom prst="rect">
            <a:avLst/>
          </a:prstGeom>
        </p:spPr>
      </p:pic>
      <p:grpSp>
        <p:nvGrpSpPr>
          <p:cNvPr id="226" name="Group 225"/>
          <p:cNvGrpSpPr/>
          <p:nvPr/>
        </p:nvGrpSpPr>
        <p:grpSpPr>
          <a:xfrm>
            <a:off x="10888451" y="4042752"/>
            <a:ext cx="457404" cy="2224037"/>
            <a:chOff x="11044316" y="4042752"/>
            <a:chExt cx="457404" cy="2224037"/>
          </a:xfrm>
        </p:grpSpPr>
        <p:cxnSp>
          <p:nvCxnSpPr>
            <p:cNvPr id="227" name="Straight Connector 226"/>
            <p:cNvCxnSpPr/>
            <p:nvPr/>
          </p:nvCxnSpPr>
          <p:spPr>
            <a:xfrm flipH="1">
              <a:off x="11119116" y="6265502"/>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flipH="1">
              <a:off x="11119116" y="5716494"/>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flipH="1">
              <a:off x="11119116" y="5167485"/>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flipH="1">
              <a:off x="11119116" y="4618477"/>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sp>
          <p:nvSpPr>
            <p:cNvPr id="231" name="TextBox 230"/>
            <p:cNvSpPr txBox="1"/>
            <p:nvPr/>
          </p:nvSpPr>
          <p:spPr>
            <a:xfrm>
              <a:off x="11044316" y="4042752"/>
              <a:ext cx="457404" cy="276999"/>
            </a:xfrm>
            <a:prstGeom prst="rect">
              <a:avLst/>
            </a:prstGeom>
            <a:noFill/>
            <a:ln>
              <a:noFill/>
              <a:prstDash val="sysDot"/>
            </a:ln>
          </p:spPr>
          <p:txBody>
            <a:bodyPr wrap="square" rtlCol="0">
              <a:spAutoFit/>
            </a:bodyPr>
            <a:lstStyle/>
            <a:p>
              <a:pPr algn="ctr"/>
              <a:r>
                <a:rPr lang="en-US" sz="1200" dirty="0">
                  <a:solidFill>
                    <a:srgbClr val="0070C0"/>
                  </a:solidFill>
                </a:rPr>
                <a:t>TV</a:t>
              </a:r>
            </a:p>
          </p:txBody>
        </p:sp>
        <p:sp>
          <p:nvSpPr>
            <p:cNvPr id="232" name="TextBox 231"/>
            <p:cNvSpPr txBox="1"/>
            <p:nvPr/>
          </p:nvSpPr>
          <p:spPr>
            <a:xfrm>
              <a:off x="11044316" y="4272211"/>
              <a:ext cx="457404" cy="276999"/>
            </a:xfrm>
            <a:prstGeom prst="rect">
              <a:avLst/>
            </a:prstGeom>
            <a:noFill/>
          </p:spPr>
          <p:txBody>
            <a:bodyPr wrap="square" rtlCol="0">
              <a:spAutoFit/>
            </a:bodyPr>
            <a:lstStyle/>
            <a:p>
              <a:pPr algn="ctr"/>
              <a:r>
                <a:rPr lang="en-US" sz="1200" dirty="0">
                  <a:solidFill>
                    <a:srgbClr val="0070C0"/>
                  </a:solidFill>
                </a:rPr>
                <a:t>33%</a:t>
              </a:r>
            </a:p>
          </p:txBody>
        </p:sp>
        <p:cxnSp>
          <p:nvCxnSpPr>
            <p:cNvPr id="234" name="Straight Connector 233"/>
            <p:cNvCxnSpPr/>
            <p:nvPr/>
          </p:nvCxnSpPr>
          <p:spPr>
            <a:xfrm flipH="1">
              <a:off x="11271284" y="4534986"/>
              <a:ext cx="3469" cy="1731803"/>
            </a:xfrm>
            <a:prstGeom prst="line">
              <a:avLst/>
            </a:prstGeom>
            <a:ln w="38100">
              <a:solidFill>
                <a:srgbClr val="0070C0"/>
              </a:solidFill>
            </a:ln>
          </p:spPr>
          <p:style>
            <a:lnRef idx="1">
              <a:schemeClr val="accent1"/>
            </a:lnRef>
            <a:fillRef idx="0">
              <a:schemeClr val="accent1"/>
            </a:fillRef>
            <a:effectRef idx="0">
              <a:schemeClr val="accent1"/>
            </a:effectRef>
            <a:fontRef idx="minor">
              <a:schemeClr val="tx1"/>
            </a:fontRef>
          </p:style>
        </p:cxnSp>
      </p:grpSp>
      <p:sp>
        <p:nvSpPr>
          <p:cNvPr id="243" name="TextBox 242"/>
          <p:cNvSpPr txBox="1"/>
          <p:nvPr/>
        </p:nvSpPr>
        <p:spPr>
          <a:xfrm>
            <a:off x="10631424" y="351730"/>
            <a:ext cx="1580872" cy="276999"/>
          </a:xfrm>
          <a:prstGeom prst="rect">
            <a:avLst/>
          </a:prstGeom>
          <a:noFill/>
        </p:spPr>
        <p:txBody>
          <a:bodyPr wrap="square" rtlCol="0">
            <a:spAutoFit/>
          </a:bodyPr>
          <a:lstStyle/>
          <a:p>
            <a:pPr algn="r"/>
            <a:r>
              <a:rPr lang="en-US" sz="1200" u="sng" dirty="0">
                <a:solidFill>
                  <a:srgbClr val="0070C0"/>
                </a:solidFill>
              </a:rPr>
              <a:t>2+ NATIONAL  REACH</a:t>
            </a:r>
          </a:p>
        </p:txBody>
      </p:sp>
      <p:sp>
        <p:nvSpPr>
          <p:cNvPr id="24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513" name="Group 512"/>
          <p:cNvGrpSpPr/>
          <p:nvPr/>
        </p:nvGrpSpPr>
        <p:grpSpPr>
          <a:xfrm>
            <a:off x="-10530" y="6062624"/>
            <a:ext cx="10645649" cy="307777"/>
            <a:chOff x="-10530" y="5994876"/>
            <a:chExt cx="10645649" cy="400145"/>
          </a:xfrm>
        </p:grpSpPr>
        <p:grpSp>
          <p:nvGrpSpPr>
            <p:cNvPr id="515" name="Group 514"/>
            <p:cNvGrpSpPr/>
            <p:nvPr/>
          </p:nvGrpSpPr>
          <p:grpSpPr>
            <a:xfrm>
              <a:off x="862585" y="6043298"/>
              <a:ext cx="9772534" cy="245054"/>
              <a:chOff x="866085" y="6043400"/>
              <a:chExt cx="9772534" cy="322253"/>
            </a:xfrm>
          </p:grpSpPr>
          <p:cxnSp>
            <p:nvCxnSpPr>
              <p:cNvPr id="517" name="Straight Connector 516"/>
              <p:cNvCxnSpPr/>
              <p:nvPr/>
            </p:nvCxnSpPr>
            <p:spPr>
              <a:xfrm flipV="1">
                <a:off x="866085"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flipV="1">
                <a:off x="985868"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flipV="1">
                <a:off x="1105652"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flipV="1">
                <a:off x="1225435"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flipV="1">
                <a:off x="1341829"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2" name="Straight Connector 521"/>
              <p:cNvCxnSpPr/>
              <p:nvPr/>
            </p:nvCxnSpPr>
            <p:spPr>
              <a:xfrm flipV="1">
                <a:off x="1458223"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3" name="Straight Connector 522"/>
              <p:cNvCxnSpPr/>
              <p:nvPr/>
            </p:nvCxnSpPr>
            <p:spPr>
              <a:xfrm flipV="1">
                <a:off x="1574616" y="6043400"/>
                <a:ext cx="0" cy="2896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4" name="Straight Connector 523"/>
              <p:cNvCxnSpPr/>
              <p:nvPr/>
            </p:nvCxnSpPr>
            <p:spPr>
              <a:xfrm flipV="1">
                <a:off x="1691010" y="6069810"/>
                <a:ext cx="0" cy="2632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5" name="Straight Connector 524"/>
              <p:cNvCxnSpPr/>
              <p:nvPr/>
            </p:nvCxnSpPr>
            <p:spPr>
              <a:xfrm flipV="1">
                <a:off x="1807403"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6" name="Straight Connector 525"/>
              <p:cNvCxnSpPr/>
              <p:nvPr/>
            </p:nvCxnSpPr>
            <p:spPr>
              <a:xfrm flipV="1">
                <a:off x="1927186"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7" name="Straight Connector 526"/>
              <p:cNvCxnSpPr/>
              <p:nvPr/>
            </p:nvCxnSpPr>
            <p:spPr>
              <a:xfrm flipV="1">
                <a:off x="2043580"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8" name="Straight Connector 527"/>
              <p:cNvCxnSpPr/>
              <p:nvPr/>
            </p:nvCxnSpPr>
            <p:spPr>
              <a:xfrm flipV="1">
                <a:off x="2163364"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9" name="Straight Connector 528"/>
              <p:cNvCxnSpPr/>
              <p:nvPr/>
            </p:nvCxnSpPr>
            <p:spPr>
              <a:xfrm flipV="1">
                <a:off x="2283147" y="6099405"/>
                <a:ext cx="0" cy="2336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0" name="Straight Connector 529"/>
              <p:cNvCxnSpPr/>
              <p:nvPr/>
            </p:nvCxnSpPr>
            <p:spPr>
              <a:xfrm flipV="1">
                <a:off x="2399541"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1" name="Straight Connector 530"/>
              <p:cNvCxnSpPr/>
              <p:nvPr/>
            </p:nvCxnSpPr>
            <p:spPr>
              <a:xfrm flipV="1">
                <a:off x="2515934" y="6109522"/>
                <a:ext cx="0" cy="2235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2" name="Straight Connector 531"/>
              <p:cNvCxnSpPr/>
              <p:nvPr/>
            </p:nvCxnSpPr>
            <p:spPr>
              <a:xfrm flipV="1">
                <a:off x="2632328"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3" name="Straight Connector 532"/>
              <p:cNvCxnSpPr/>
              <p:nvPr/>
            </p:nvCxnSpPr>
            <p:spPr>
              <a:xfrm flipV="1">
                <a:off x="2748722" y="6051366"/>
                <a:ext cx="0" cy="28167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4" name="Straight Connector 533"/>
              <p:cNvCxnSpPr/>
              <p:nvPr/>
            </p:nvCxnSpPr>
            <p:spPr>
              <a:xfrm flipV="1">
                <a:off x="2868505" y="6097206"/>
                <a:ext cx="0" cy="23583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5" name="Straight Connector 534"/>
              <p:cNvCxnSpPr/>
              <p:nvPr/>
            </p:nvCxnSpPr>
            <p:spPr>
              <a:xfrm flipV="1">
                <a:off x="925750"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p:nvCxnSpPr>
            <p:spPr>
              <a:xfrm flipV="1">
                <a:off x="1045534"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p:nvCxnSpPr>
            <p:spPr>
              <a:xfrm flipV="1">
                <a:off x="1165317"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p:nvCxnSpPr>
            <p:spPr>
              <a:xfrm flipV="1">
                <a:off x="1285102"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p:nvPr/>
            </p:nvCxnSpPr>
            <p:spPr>
              <a:xfrm flipV="1">
                <a:off x="1401495"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p:nvPr/>
            </p:nvCxnSpPr>
            <p:spPr>
              <a:xfrm flipV="1">
                <a:off x="1517889" y="6058047"/>
                <a:ext cx="0" cy="2749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p:nvCxnSpPr>
            <p:spPr>
              <a:xfrm flipV="1">
                <a:off x="1631343" y="6043691"/>
                <a:ext cx="1730" cy="31805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p:nvCxnSpPr>
            <p:spPr>
              <a:xfrm flipV="1">
                <a:off x="1750675" y="6069904"/>
                <a:ext cx="0" cy="26313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p:nvCxnSpPr>
            <p:spPr>
              <a:xfrm flipV="1">
                <a:off x="1867068"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p:nvCxnSpPr>
            <p:spPr>
              <a:xfrm flipV="1">
                <a:off x="1986853" y="6056130"/>
                <a:ext cx="0" cy="27691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p:nvCxnSpPr>
            <p:spPr>
              <a:xfrm flipV="1">
                <a:off x="2103246" y="6092126"/>
                <a:ext cx="0" cy="2409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6" name="Straight Connector 545"/>
              <p:cNvCxnSpPr/>
              <p:nvPr/>
            </p:nvCxnSpPr>
            <p:spPr>
              <a:xfrm flipV="1">
                <a:off x="2223029"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7" name="Straight Connector 546"/>
              <p:cNvCxnSpPr/>
              <p:nvPr/>
            </p:nvCxnSpPr>
            <p:spPr>
              <a:xfrm flipV="1">
                <a:off x="2342814"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8" name="Straight Connector 547"/>
              <p:cNvCxnSpPr/>
              <p:nvPr/>
            </p:nvCxnSpPr>
            <p:spPr>
              <a:xfrm flipV="1">
                <a:off x="2459207" y="6117908"/>
                <a:ext cx="0" cy="2151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9" name="Straight Connector 548"/>
              <p:cNvCxnSpPr/>
              <p:nvPr/>
            </p:nvCxnSpPr>
            <p:spPr>
              <a:xfrm flipV="1">
                <a:off x="2575601" y="6097205"/>
                <a:ext cx="0" cy="2358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0" name="Straight Connector 549"/>
              <p:cNvCxnSpPr/>
              <p:nvPr/>
            </p:nvCxnSpPr>
            <p:spPr>
              <a:xfrm flipV="1">
                <a:off x="2691993" y="6056300"/>
                <a:ext cx="0" cy="276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1" name="Straight Connector 550"/>
              <p:cNvCxnSpPr/>
              <p:nvPr/>
            </p:nvCxnSpPr>
            <p:spPr>
              <a:xfrm flipV="1">
                <a:off x="2808387"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2" name="Straight Connector 551"/>
              <p:cNvCxnSpPr/>
              <p:nvPr/>
            </p:nvCxnSpPr>
            <p:spPr>
              <a:xfrm flipV="1">
                <a:off x="29281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3" name="Straight Connector 552"/>
              <p:cNvCxnSpPr/>
              <p:nvPr/>
            </p:nvCxnSpPr>
            <p:spPr>
              <a:xfrm flipV="1">
                <a:off x="5750560"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4" name="Straight Connector 553"/>
              <p:cNvCxnSpPr/>
              <p:nvPr/>
            </p:nvCxnSpPr>
            <p:spPr>
              <a:xfrm flipV="1">
                <a:off x="2988289"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5" name="Straight Connector 554"/>
              <p:cNvCxnSpPr/>
              <p:nvPr/>
            </p:nvCxnSpPr>
            <p:spPr>
              <a:xfrm flipV="1">
                <a:off x="3104683" y="6113779"/>
                <a:ext cx="0" cy="21926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6" name="Straight Connector 555"/>
              <p:cNvCxnSpPr/>
              <p:nvPr/>
            </p:nvCxnSpPr>
            <p:spPr>
              <a:xfrm flipV="1">
                <a:off x="3221076"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7" name="Straight Connector 556"/>
              <p:cNvCxnSpPr/>
              <p:nvPr/>
            </p:nvCxnSpPr>
            <p:spPr>
              <a:xfrm flipV="1">
                <a:off x="3337470" y="6166109"/>
                <a:ext cx="0" cy="1669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8" name="Straight Connector 557"/>
              <p:cNvCxnSpPr/>
              <p:nvPr/>
            </p:nvCxnSpPr>
            <p:spPr>
              <a:xfrm flipV="1">
                <a:off x="3457253"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9" name="Straight Connector 558"/>
              <p:cNvCxnSpPr/>
              <p:nvPr/>
            </p:nvCxnSpPr>
            <p:spPr>
              <a:xfrm flipV="1">
                <a:off x="357364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0" name="Straight Connector 559"/>
              <p:cNvCxnSpPr/>
              <p:nvPr/>
            </p:nvCxnSpPr>
            <p:spPr>
              <a:xfrm flipV="1">
                <a:off x="3690040" y="6118041"/>
                <a:ext cx="0" cy="2150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1" name="Straight Connector 560"/>
              <p:cNvCxnSpPr/>
              <p:nvPr/>
            </p:nvCxnSpPr>
            <p:spPr>
              <a:xfrm flipV="1">
                <a:off x="380643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2" name="Straight Connector 561"/>
              <p:cNvCxnSpPr/>
              <p:nvPr/>
            </p:nvCxnSpPr>
            <p:spPr>
              <a:xfrm flipV="1">
                <a:off x="3926217"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V="1">
                <a:off x="4046001"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4" name="Straight Connector 563"/>
              <p:cNvCxnSpPr/>
              <p:nvPr/>
            </p:nvCxnSpPr>
            <p:spPr>
              <a:xfrm flipV="1">
                <a:off x="416578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nvCxnSpPr>
            <p:spPr>
              <a:xfrm flipV="1">
                <a:off x="4282178"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6" name="Straight Connector 565"/>
              <p:cNvCxnSpPr/>
              <p:nvPr/>
            </p:nvCxnSpPr>
            <p:spPr>
              <a:xfrm flipV="1">
                <a:off x="43985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7" name="Straight Connector 566"/>
              <p:cNvCxnSpPr/>
              <p:nvPr/>
            </p:nvCxnSpPr>
            <p:spPr>
              <a:xfrm flipV="1">
                <a:off x="4514965" y="6078929"/>
                <a:ext cx="0" cy="25411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8" name="Straight Connector 567"/>
              <p:cNvCxnSpPr/>
              <p:nvPr/>
            </p:nvCxnSpPr>
            <p:spPr>
              <a:xfrm flipV="1">
                <a:off x="4631358"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9" name="Straight Connector 568"/>
              <p:cNvCxnSpPr/>
              <p:nvPr/>
            </p:nvCxnSpPr>
            <p:spPr>
              <a:xfrm flipV="1">
                <a:off x="4747752" y="6058247"/>
                <a:ext cx="0" cy="2747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0" name="Straight Connector 569"/>
              <p:cNvCxnSpPr/>
              <p:nvPr/>
            </p:nvCxnSpPr>
            <p:spPr>
              <a:xfrm flipV="1">
                <a:off x="4867535" y="6095612"/>
                <a:ext cx="0" cy="23743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nvCxnSpPr>
            <p:spPr>
              <a:xfrm flipV="1">
                <a:off x="4987319" y="6043760"/>
                <a:ext cx="0" cy="28928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2" name="Straight Connector 571"/>
              <p:cNvCxnSpPr/>
              <p:nvPr/>
            </p:nvCxnSpPr>
            <p:spPr>
              <a:xfrm flipV="1">
                <a:off x="5107102"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3" name="Straight Connector 572"/>
              <p:cNvCxnSpPr/>
              <p:nvPr/>
            </p:nvCxnSpPr>
            <p:spPr>
              <a:xfrm flipV="1">
                <a:off x="5226886" y="6065520"/>
                <a:ext cx="0" cy="2675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4" name="Straight Connector 573"/>
              <p:cNvCxnSpPr/>
              <p:nvPr/>
            </p:nvCxnSpPr>
            <p:spPr>
              <a:xfrm flipV="1">
                <a:off x="53466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5" name="Straight Connector 574"/>
              <p:cNvCxnSpPr/>
              <p:nvPr/>
            </p:nvCxnSpPr>
            <p:spPr>
              <a:xfrm flipV="1">
                <a:off x="5463063" y="6125739"/>
                <a:ext cx="0" cy="20730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6" name="Straight Connector 575"/>
              <p:cNvCxnSpPr/>
              <p:nvPr/>
            </p:nvCxnSpPr>
            <p:spPr>
              <a:xfrm flipV="1">
                <a:off x="5576066"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7" name="Straight Connector 576"/>
              <p:cNvCxnSpPr/>
              <p:nvPr/>
            </p:nvCxnSpPr>
            <p:spPr>
              <a:xfrm flipV="1">
                <a:off x="56890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8" name="Straight Connector 577"/>
              <p:cNvCxnSpPr/>
              <p:nvPr/>
            </p:nvCxnSpPr>
            <p:spPr>
              <a:xfrm flipV="1">
                <a:off x="5805464"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9" name="Straight Connector 578"/>
              <p:cNvCxnSpPr/>
              <p:nvPr/>
            </p:nvCxnSpPr>
            <p:spPr>
              <a:xfrm flipV="1">
                <a:off x="5921857"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0" name="Straight Connector 579"/>
              <p:cNvCxnSpPr/>
              <p:nvPr/>
            </p:nvCxnSpPr>
            <p:spPr>
              <a:xfrm flipV="1">
                <a:off x="6038251" y="6165981"/>
                <a:ext cx="0" cy="1670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1" name="Straight Connector 580"/>
              <p:cNvCxnSpPr/>
              <p:nvPr/>
            </p:nvCxnSpPr>
            <p:spPr>
              <a:xfrm flipV="1">
                <a:off x="6158034" y="6131634"/>
                <a:ext cx="0" cy="2014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2" name="Straight Connector 581"/>
              <p:cNvCxnSpPr/>
              <p:nvPr/>
            </p:nvCxnSpPr>
            <p:spPr>
              <a:xfrm flipV="1">
                <a:off x="6277817" y="6125284"/>
                <a:ext cx="0" cy="2077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3" name="Straight Connector 582"/>
              <p:cNvCxnSpPr/>
              <p:nvPr/>
            </p:nvCxnSpPr>
            <p:spPr>
              <a:xfrm flipV="1">
                <a:off x="639760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4" name="Straight Connector 583"/>
              <p:cNvCxnSpPr/>
              <p:nvPr/>
            </p:nvCxnSpPr>
            <p:spPr>
              <a:xfrm flipV="1">
                <a:off x="6517385"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5" name="Straight Connector 584"/>
              <p:cNvCxnSpPr/>
              <p:nvPr/>
            </p:nvCxnSpPr>
            <p:spPr>
              <a:xfrm flipV="1">
                <a:off x="6633778"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6" name="Straight Connector 585"/>
              <p:cNvCxnSpPr/>
              <p:nvPr/>
            </p:nvCxnSpPr>
            <p:spPr>
              <a:xfrm flipV="1">
                <a:off x="6750172"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7" name="Straight Connector 586"/>
              <p:cNvCxnSpPr/>
              <p:nvPr/>
            </p:nvCxnSpPr>
            <p:spPr>
              <a:xfrm flipV="1">
                <a:off x="686656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8" name="Straight Connector 587"/>
              <p:cNvCxnSpPr/>
              <p:nvPr/>
            </p:nvCxnSpPr>
            <p:spPr>
              <a:xfrm flipV="1">
                <a:off x="6982959" y="6116323"/>
                <a:ext cx="0" cy="2167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9" name="Straight Connector 588"/>
              <p:cNvCxnSpPr/>
              <p:nvPr/>
            </p:nvCxnSpPr>
            <p:spPr>
              <a:xfrm flipV="1">
                <a:off x="7099352" y="6117172"/>
                <a:ext cx="0" cy="21587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0" name="Straight Connector 589"/>
              <p:cNvCxnSpPr/>
              <p:nvPr/>
            </p:nvCxnSpPr>
            <p:spPr>
              <a:xfrm flipV="1">
                <a:off x="7219136"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1" name="Straight Connector 590"/>
              <p:cNvCxnSpPr/>
              <p:nvPr/>
            </p:nvCxnSpPr>
            <p:spPr>
              <a:xfrm flipV="1">
                <a:off x="7338920"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2" name="Straight Connector 591"/>
              <p:cNvCxnSpPr/>
              <p:nvPr/>
            </p:nvCxnSpPr>
            <p:spPr>
              <a:xfrm flipV="1">
                <a:off x="7458703"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3" name="Straight Connector 592"/>
              <p:cNvCxnSpPr/>
              <p:nvPr/>
            </p:nvCxnSpPr>
            <p:spPr>
              <a:xfrm flipV="1">
                <a:off x="7575097"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4" name="Straight Connector 593"/>
              <p:cNvCxnSpPr/>
              <p:nvPr/>
            </p:nvCxnSpPr>
            <p:spPr>
              <a:xfrm flipV="1">
                <a:off x="7691490"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5" name="Straight Connector 594"/>
              <p:cNvCxnSpPr/>
              <p:nvPr/>
            </p:nvCxnSpPr>
            <p:spPr>
              <a:xfrm flipV="1">
                <a:off x="781127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6" name="Straight Connector 595"/>
              <p:cNvCxnSpPr/>
              <p:nvPr/>
            </p:nvCxnSpPr>
            <p:spPr>
              <a:xfrm flipV="1">
                <a:off x="7931057"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7" name="Straight Connector 596"/>
              <p:cNvCxnSpPr/>
              <p:nvPr/>
            </p:nvCxnSpPr>
            <p:spPr>
              <a:xfrm flipV="1">
                <a:off x="8047451"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8" name="Straight Connector 597"/>
              <p:cNvCxnSpPr/>
              <p:nvPr/>
            </p:nvCxnSpPr>
            <p:spPr>
              <a:xfrm flipV="1">
                <a:off x="8163845" y="6125740"/>
                <a:ext cx="0" cy="20730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9" name="Straight Connector 598"/>
              <p:cNvCxnSpPr/>
              <p:nvPr/>
            </p:nvCxnSpPr>
            <p:spPr>
              <a:xfrm flipV="1">
                <a:off x="8283628"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0" name="Straight Connector 599"/>
              <p:cNvCxnSpPr/>
              <p:nvPr/>
            </p:nvCxnSpPr>
            <p:spPr>
              <a:xfrm flipV="1">
                <a:off x="840002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1" name="Straight Connector 600"/>
              <p:cNvCxnSpPr/>
              <p:nvPr/>
            </p:nvCxnSpPr>
            <p:spPr>
              <a:xfrm flipV="1">
                <a:off x="8516415" y="6153714"/>
                <a:ext cx="0" cy="1793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2" name="Straight Connector 601"/>
              <p:cNvCxnSpPr/>
              <p:nvPr/>
            </p:nvCxnSpPr>
            <p:spPr>
              <a:xfrm flipV="1">
                <a:off x="8636199"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3" name="Straight Connector 602"/>
              <p:cNvCxnSpPr/>
              <p:nvPr/>
            </p:nvCxnSpPr>
            <p:spPr>
              <a:xfrm flipV="1">
                <a:off x="8755982" y="6191189"/>
                <a:ext cx="0" cy="1418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4" name="Straight Connector 603"/>
              <p:cNvCxnSpPr/>
              <p:nvPr/>
            </p:nvCxnSpPr>
            <p:spPr>
              <a:xfrm flipV="1">
                <a:off x="8872376" y="6178478"/>
                <a:ext cx="0" cy="15456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5" name="Straight Connector 604"/>
              <p:cNvCxnSpPr/>
              <p:nvPr/>
            </p:nvCxnSpPr>
            <p:spPr>
              <a:xfrm flipV="1">
                <a:off x="89887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6" name="Straight Connector 605"/>
              <p:cNvCxnSpPr/>
              <p:nvPr/>
            </p:nvCxnSpPr>
            <p:spPr>
              <a:xfrm flipV="1">
                <a:off x="9105163"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7" name="Straight Connector 606"/>
              <p:cNvCxnSpPr/>
              <p:nvPr/>
            </p:nvCxnSpPr>
            <p:spPr>
              <a:xfrm flipV="1">
                <a:off x="9221556" y="6192093"/>
                <a:ext cx="0" cy="14094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8" name="Straight Connector 607"/>
              <p:cNvCxnSpPr/>
              <p:nvPr/>
            </p:nvCxnSpPr>
            <p:spPr>
              <a:xfrm flipV="1">
                <a:off x="9341340" y="6118300"/>
                <a:ext cx="0" cy="214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9" name="Straight Connector 608"/>
              <p:cNvCxnSpPr/>
              <p:nvPr/>
            </p:nvCxnSpPr>
            <p:spPr>
              <a:xfrm flipV="1">
                <a:off x="9461124"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0" name="Straight Connector 609"/>
              <p:cNvCxnSpPr/>
              <p:nvPr/>
            </p:nvCxnSpPr>
            <p:spPr>
              <a:xfrm flipV="1">
                <a:off x="9577517"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1" name="Straight Connector 610"/>
              <p:cNvCxnSpPr/>
              <p:nvPr/>
            </p:nvCxnSpPr>
            <p:spPr>
              <a:xfrm flipV="1">
                <a:off x="9693911"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2" name="Straight Connector 611"/>
              <p:cNvCxnSpPr/>
              <p:nvPr/>
            </p:nvCxnSpPr>
            <p:spPr>
              <a:xfrm flipV="1">
                <a:off x="981030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3" name="Straight Connector 612"/>
              <p:cNvCxnSpPr/>
              <p:nvPr/>
            </p:nvCxnSpPr>
            <p:spPr>
              <a:xfrm flipV="1">
                <a:off x="9926697"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4" name="Straight Connector 613"/>
              <p:cNvCxnSpPr/>
              <p:nvPr/>
            </p:nvCxnSpPr>
            <p:spPr>
              <a:xfrm flipV="1">
                <a:off x="10046481" y="6181246"/>
                <a:ext cx="0" cy="15179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5" name="Straight Connector 614"/>
              <p:cNvCxnSpPr/>
              <p:nvPr/>
            </p:nvCxnSpPr>
            <p:spPr>
              <a:xfrm flipV="1">
                <a:off x="10166264"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6" name="Straight Connector 615"/>
              <p:cNvCxnSpPr/>
              <p:nvPr/>
            </p:nvCxnSpPr>
            <p:spPr>
              <a:xfrm flipV="1">
                <a:off x="1028604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7" name="Straight Connector 616"/>
              <p:cNvCxnSpPr/>
              <p:nvPr/>
            </p:nvCxnSpPr>
            <p:spPr>
              <a:xfrm flipV="1">
                <a:off x="10405832"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8" name="Straight Connector 617"/>
              <p:cNvCxnSpPr/>
              <p:nvPr/>
            </p:nvCxnSpPr>
            <p:spPr>
              <a:xfrm flipV="1">
                <a:off x="10522225" y="6181245"/>
                <a:ext cx="0" cy="15179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9" name="Straight Connector 618"/>
              <p:cNvCxnSpPr/>
              <p:nvPr/>
            </p:nvCxnSpPr>
            <p:spPr>
              <a:xfrm flipV="1">
                <a:off x="10638619"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0" name="Straight Connector 619"/>
              <p:cNvCxnSpPr/>
              <p:nvPr/>
            </p:nvCxnSpPr>
            <p:spPr>
              <a:xfrm flipV="1">
                <a:off x="304795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1" name="Straight Connector 620"/>
              <p:cNvCxnSpPr/>
              <p:nvPr/>
            </p:nvCxnSpPr>
            <p:spPr>
              <a:xfrm flipV="1">
                <a:off x="3164348"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2" name="Straight Connector 621"/>
              <p:cNvCxnSpPr/>
              <p:nvPr/>
            </p:nvCxnSpPr>
            <p:spPr>
              <a:xfrm flipV="1">
                <a:off x="3280741" y="6153407"/>
                <a:ext cx="0" cy="1796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3" name="Straight Connector 622"/>
              <p:cNvCxnSpPr/>
              <p:nvPr/>
            </p:nvCxnSpPr>
            <p:spPr>
              <a:xfrm flipV="1">
                <a:off x="339713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4" name="Straight Connector 623"/>
              <p:cNvCxnSpPr/>
              <p:nvPr/>
            </p:nvCxnSpPr>
            <p:spPr>
              <a:xfrm flipV="1">
                <a:off x="3516918"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5" name="Straight Connector 624"/>
              <p:cNvCxnSpPr/>
              <p:nvPr/>
            </p:nvCxnSpPr>
            <p:spPr>
              <a:xfrm flipV="1">
                <a:off x="3633312"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6" name="Straight Connector 625"/>
              <p:cNvCxnSpPr/>
              <p:nvPr/>
            </p:nvCxnSpPr>
            <p:spPr>
              <a:xfrm flipV="1">
                <a:off x="3749705"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7" name="Straight Connector 626"/>
              <p:cNvCxnSpPr/>
              <p:nvPr/>
            </p:nvCxnSpPr>
            <p:spPr>
              <a:xfrm flipV="1">
                <a:off x="3866099"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8" name="Straight Connector 627"/>
              <p:cNvCxnSpPr/>
              <p:nvPr/>
            </p:nvCxnSpPr>
            <p:spPr>
              <a:xfrm flipV="1">
                <a:off x="3985883" y="6111584"/>
                <a:ext cx="0" cy="25406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9" name="Straight Connector 628"/>
              <p:cNvCxnSpPr/>
              <p:nvPr/>
            </p:nvCxnSpPr>
            <p:spPr>
              <a:xfrm flipV="1">
                <a:off x="410566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0" name="Straight Connector 629"/>
              <p:cNvCxnSpPr/>
              <p:nvPr/>
            </p:nvCxnSpPr>
            <p:spPr>
              <a:xfrm flipV="1">
                <a:off x="4225450"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1" name="Straight Connector 630"/>
              <p:cNvCxnSpPr/>
              <p:nvPr/>
            </p:nvCxnSpPr>
            <p:spPr>
              <a:xfrm flipV="1">
                <a:off x="4341844"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2" name="Straight Connector 631"/>
              <p:cNvCxnSpPr/>
              <p:nvPr/>
            </p:nvCxnSpPr>
            <p:spPr>
              <a:xfrm flipV="1">
                <a:off x="4458236"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3" name="Straight Connector 632"/>
              <p:cNvCxnSpPr/>
              <p:nvPr/>
            </p:nvCxnSpPr>
            <p:spPr>
              <a:xfrm flipV="1">
                <a:off x="4574630" y="6085308"/>
                <a:ext cx="0" cy="2477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4" name="Straight Connector 633"/>
              <p:cNvCxnSpPr/>
              <p:nvPr/>
            </p:nvCxnSpPr>
            <p:spPr>
              <a:xfrm flipV="1">
                <a:off x="4691023" y="6071567"/>
                <a:ext cx="0" cy="26147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5" name="Straight Connector 634"/>
              <p:cNvCxnSpPr/>
              <p:nvPr/>
            </p:nvCxnSpPr>
            <p:spPr>
              <a:xfrm flipV="1">
                <a:off x="4807417"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6" name="Straight Connector 635"/>
              <p:cNvCxnSpPr/>
              <p:nvPr/>
            </p:nvCxnSpPr>
            <p:spPr>
              <a:xfrm flipV="1">
                <a:off x="4927201" y="6072607"/>
                <a:ext cx="0" cy="2604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7" name="Straight Connector 636"/>
              <p:cNvCxnSpPr/>
              <p:nvPr/>
            </p:nvCxnSpPr>
            <p:spPr>
              <a:xfrm flipV="1">
                <a:off x="5046984" y="6049781"/>
                <a:ext cx="0" cy="2832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8" name="Straight Connector 637"/>
              <p:cNvCxnSpPr/>
              <p:nvPr/>
            </p:nvCxnSpPr>
            <p:spPr>
              <a:xfrm flipV="1">
                <a:off x="5166769"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9" name="Straight Connector 638"/>
              <p:cNvCxnSpPr/>
              <p:nvPr/>
            </p:nvCxnSpPr>
            <p:spPr>
              <a:xfrm flipV="1">
                <a:off x="528655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0" name="Straight Connector 639"/>
              <p:cNvCxnSpPr/>
              <p:nvPr/>
            </p:nvCxnSpPr>
            <p:spPr>
              <a:xfrm flipV="1">
                <a:off x="5406335"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1" name="Straight Connector 640"/>
              <p:cNvCxnSpPr/>
              <p:nvPr/>
            </p:nvCxnSpPr>
            <p:spPr>
              <a:xfrm flipV="1">
                <a:off x="552272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2" name="Straight Connector 641"/>
              <p:cNvCxnSpPr/>
              <p:nvPr/>
            </p:nvCxnSpPr>
            <p:spPr>
              <a:xfrm flipV="1">
                <a:off x="563573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3" name="Straight Connector 642"/>
              <p:cNvCxnSpPr/>
              <p:nvPr/>
            </p:nvCxnSpPr>
            <p:spPr>
              <a:xfrm flipV="1">
                <a:off x="5865129" y="6098413"/>
                <a:ext cx="0" cy="234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4" name="Straight Connector 643"/>
              <p:cNvCxnSpPr/>
              <p:nvPr/>
            </p:nvCxnSpPr>
            <p:spPr>
              <a:xfrm flipV="1">
                <a:off x="598152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5" name="Straight Connector 644"/>
              <p:cNvCxnSpPr/>
              <p:nvPr/>
            </p:nvCxnSpPr>
            <p:spPr>
              <a:xfrm flipV="1">
                <a:off x="6097916"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6" name="Straight Connector 645"/>
              <p:cNvCxnSpPr/>
              <p:nvPr/>
            </p:nvCxnSpPr>
            <p:spPr>
              <a:xfrm flipV="1">
                <a:off x="6217700" y="6114602"/>
                <a:ext cx="0" cy="2184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7" name="Straight Connector 646"/>
              <p:cNvCxnSpPr/>
              <p:nvPr/>
            </p:nvCxnSpPr>
            <p:spPr>
              <a:xfrm flipV="1">
                <a:off x="6337483"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8" name="Straight Connector 647"/>
              <p:cNvCxnSpPr/>
              <p:nvPr/>
            </p:nvCxnSpPr>
            <p:spPr>
              <a:xfrm flipV="1">
                <a:off x="6457267" y="6092771"/>
                <a:ext cx="0" cy="2402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9" name="Straight Connector 648"/>
              <p:cNvCxnSpPr/>
              <p:nvPr/>
            </p:nvCxnSpPr>
            <p:spPr>
              <a:xfrm flipV="1">
                <a:off x="657705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0" name="Straight Connector 649"/>
              <p:cNvCxnSpPr/>
              <p:nvPr/>
            </p:nvCxnSpPr>
            <p:spPr>
              <a:xfrm flipV="1">
                <a:off x="6693444"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1" name="Straight Connector 650"/>
              <p:cNvCxnSpPr/>
              <p:nvPr/>
            </p:nvCxnSpPr>
            <p:spPr>
              <a:xfrm flipV="1">
                <a:off x="6809838"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2" name="Straight Connector 651"/>
              <p:cNvCxnSpPr/>
              <p:nvPr/>
            </p:nvCxnSpPr>
            <p:spPr>
              <a:xfrm flipV="1">
                <a:off x="6926231" y="6116322"/>
                <a:ext cx="0" cy="2167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3" name="Straight Connector 652"/>
              <p:cNvCxnSpPr/>
              <p:nvPr/>
            </p:nvCxnSpPr>
            <p:spPr>
              <a:xfrm flipV="1">
                <a:off x="7042625" y="6124526"/>
                <a:ext cx="0" cy="2085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4" name="Straight Connector 653"/>
              <p:cNvCxnSpPr/>
              <p:nvPr/>
            </p:nvCxnSpPr>
            <p:spPr>
              <a:xfrm flipV="1">
                <a:off x="715901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5" name="Straight Connector 654"/>
              <p:cNvCxnSpPr/>
              <p:nvPr/>
            </p:nvCxnSpPr>
            <p:spPr>
              <a:xfrm flipV="1">
                <a:off x="7278802" y="6164255"/>
                <a:ext cx="0" cy="16878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6" name="Straight Connector 655"/>
              <p:cNvCxnSpPr/>
              <p:nvPr/>
            </p:nvCxnSpPr>
            <p:spPr>
              <a:xfrm flipV="1">
                <a:off x="7398585"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7" name="Straight Connector 656"/>
              <p:cNvCxnSpPr/>
              <p:nvPr/>
            </p:nvCxnSpPr>
            <p:spPr>
              <a:xfrm flipV="1">
                <a:off x="75183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8" name="Straight Connector 657"/>
              <p:cNvCxnSpPr/>
              <p:nvPr/>
            </p:nvCxnSpPr>
            <p:spPr>
              <a:xfrm flipV="1">
                <a:off x="7634763"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9" name="Straight Connector 658"/>
              <p:cNvCxnSpPr/>
              <p:nvPr/>
            </p:nvCxnSpPr>
            <p:spPr>
              <a:xfrm flipV="1">
                <a:off x="7751156"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0" name="Straight Connector 659"/>
              <p:cNvCxnSpPr/>
              <p:nvPr/>
            </p:nvCxnSpPr>
            <p:spPr>
              <a:xfrm flipV="1">
                <a:off x="787093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1" name="Straight Connector 660"/>
              <p:cNvCxnSpPr/>
              <p:nvPr/>
            </p:nvCxnSpPr>
            <p:spPr>
              <a:xfrm flipV="1">
                <a:off x="7990724" y="6158624"/>
                <a:ext cx="0" cy="17441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2" name="Straight Connector 661"/>
              <p:cNvCxnSpPr/>
              <p:nvPr/>
            </p:nvCxnSpPr>
            <p:spPr>
              <a:xfrm flipV="1">
                <a:off x="810711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3" name="Straight Connector 662"/>
              <p:cNvCxnSpPr/>
              <p:nvPr/>
            </p:nvCxnSpPr>
            <p:spPr>
              <a:xfrm flipV="1">
                <a:off x="8223510"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4" name="Straight Connector 663"/>
              <p:cNvCxnSpPr/>
              <p:nvPr/>
            </p:nvCxnSpPr>
            <p:spPr>
              <a:xfrm flipV="1">
                <a:off x="834329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5" name="Straight Connector 664"/>
              <p:cNvCxnSpPr/>
              <p:nvPr/>
            </p:nvCxnSpPr>
            <p:spPr>
              <a:xfrm flipV="1">
                <a:off x="8459688"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6" name="Straight Connector 665"/>
              <p:cNvCxnSpPr/>
              <p:nvPr/>
            </p:nvCxnSpPr>
            <p:spPr>
              <a:xfrm flipV="1">
                <a:off x="8576081"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7" name="Straight Connector 666"/>
              <p:cNvCxnSpPr/>
              <p:nvPr/>
            </p:nvCxnSpPr>
            <p:spPr>
              <a:xfrm flipV="1">
                <a:off x="8695864"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8" name="Straight Connector 667"/>
              <p:cNvCxnSpPr/>
              <p:nvPr/>
            </p:nvCxnSpPr>
            <p:spPr>
              <a:xfrm flipV="1">
                <a:off x="8815648"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9" name="Straight Connector 668"/>
              <p:cNvCxnSpPr/>
              <p:nvPr/>
            </p:nvCxnSpPr>
            <p:spPr>
              <a:xfrm flipV="1">
                <a:off x="8932042" y="6163659"/>
                <a:ext cx="0" cy="16938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0" name="Straight Connector 669"/>
              <p:cNvCxnSpPr/>
              <p:nvPr/>
            </p:nvCxnSpPr>
            <p:spPr>
              <a:xfrm flipV="1">
                <a:off x="9048435" y="6152097"/>
                <a:ext cx="0" cy="18094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1" name="Straight Connector 670"/>
              <p:cNvCxnSpPr/>
              <p:nvPr/>
            </p:nvCxnSpPr>
            <p:spPr>
              <a:xfrm flipV="1">
                <a:off x="9164828" y="6155587"/>
                <a:ext cx="0" cy="17745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2" name="Straight Connector 671"/>
              <p:cNvCxnSpPr/>
              <p:nvPr/>
            </p:nvCxnSpPr>
            <p:spPr>
              <a:xfrm flipV="1">
                <a:off x="9281222" y="6157064"/>
                <a:ext cx="0" cy="17597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3" name="Straight Connector 672"/>
              <p:cNvCxnSpPr/>
              <p:nvPr/>
            </p:nvCxnSpPr>
            <p:spPr>
              <a:xfrm flipV="1">
                <a:off x="9401006"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4" name="Straight Connector 673"/>
              <p:cNvCxnSpPr/>
              <p:nvPr/>
            </p:nvCxnSpPr>
            <p:spPr>
              <a:xfrm flipV="1">
                <a:off x="9520789" y="6171149"/>
                <a:ext cx="0" cy="16189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5" name="Straight Connector 674"/>
              <p:cNvCxnSpPr/>
              <p:nvPr/>
            </p:nvCxnSpPr>
            <p:spPr>
              <a:xfrm flipV="1">
                <a:off x="9637183" y="6170605"/>
                <a:ext cx="0" cy="1624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6" name="Straight Connector 675"/>
              <p:cNvCxnSpPr/>
              <p:nvPr/>
            </p:nvCxnSpPr>
            <p:spPr>
              <a:xfrm flipV="1">
                <a:off x="9753576"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7" name="Straight Connector 676"/>
              <p:cNvCxnSpPr/>
              <p:nvPr/>
            </p:nvCxnSpPr>
            <p:spPr>
              <a:xfrm flipV="1">
                <a:off x="9869970"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8" name="Straight Connector 677"/>
              <p:cNvCxnSpPr/>
              <p:nvPr/>
            </p:nvCxnSpPr>
            <p:spPr>
              <a:xfrm flipV="1">
                <a:off x="9986363" y="6137057"/>
                <a:ext cx="0" cy="19598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9" name="Straight Connector 678"/>
              <p:cNvCxnSpPr/>
              <p:nvPr/>
            </p:nvCxnSpPr>
            <p:spPr>
              <a:xfrm flipV="1">
                <a:off x="1010614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0" name="Straight Connector 679"/>
              <p:cNvCxnSpPr/>
              <p:nvPr/>
            </p:nvCxnSpPr>
            <p:spPr>
              <a:xfrm flipV="1">
                <a:off x="1022593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1" name="Straight Connector 680"/>
              <p:cNvCxnSpPr/>
              <p:nvPr/>
            </p:nvCxnSpPr>
            <p:spPr>
              <a:xfrm flipV="1">
                <a:off x="1034571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2" name="Straight Connector 681"/>
              <p:cNvCxnSpPr/>
              <p:nvPr/>
            </p:nvCxnSpPr>
            <p:spPr>
              <a:xfrm flipV="1">
                <a:off x="10465498"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3" name="Straight Connector 682"/>
              <p:cNvCxnSpPr/>
              <p:nvPr/>
            </p:nvCxnSpPr>
            <p:spPr>
              <a:xfrm flipV="1">
                <a:off x="10581892"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16" name="TextBox 515"/>
            <p:cNvSpPr txBox="1"/>
            <p:nvPr/>
          </p:nvSpPr>
          <p:spPr>
            <a:xfrm>
              <a:off x="-10530" y="5994876"/>
              <a:ext cx="816570" cy="400145"/>
            </a:xfrm>
            <a:prstGeom prst="rect">
              <a:avLst/>
            </a:prstGeom>
            <a:noFill/>
          </p:spPr>
          <p:txBody>
            <a:bodyPr wrap="none" rtlCol="0">
              <a:spAutoFit/>
            </a:bodyPr>
            <a:lstStyle/>
            <a:p>
              <a:r>
                <a:rPr lang="en-US" sz="1400" b="1" dirty="0"/>
                <a:t>YouTube</a:t>
              </a:r>
            </a:p>
          </p:txBody>
        </p:sp>
      </p:grpSp>
      <p:sp>
        <p:nvSpPr>
          <p:cNvPr id="686" name="TextBox 685"/>
          <p:cNvSpPr txBox="1"/>
          <p:nvPr/>
        </p:nvSpPr>
        <p:spPr>
          <a:xfrm>
            <a:off x="301028" y="190160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690" name="Freeform 689"/>
          <p:cNvSpPr/>
          <p:nvPr/>
        </p:nvSpPr>
        <p:spPr>
          <a:xfrm>
            <a:off x="75554" y="2234501"/>
            <a:ext cx="10585563" cy="1179206"/>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779520"/>
              <a:gd name="connsiteX1" fmla="*/ 81023 w 11367883"/>
              <a:gd name="connsiteY1" fmla="*/ 2963762 h 3779520"/>
              <a:gd name="connsiteX2" fmla="*/ 219919 w 11367883"/>
              <a:gd name="connsiteY2" fmla="*/ 2790142 h 3779520"/>
              <a:gd name="connsiteX3" fmla="*/ 324092 w 11367883"/>
              <a:gd name="connsiteY3" fmla="*/ 2952187 h 3779520"/>
              <a:gd name="connsiteX4" fmla="*/ 439838 w 11367883"/>
              <a:gd name="connsiteY4" fmla="*/ 2732268 h 3779520"/>
              <a:gd name="connsiteX5" fmla="*/ 694481 w 11367883"/>
              <a:gd name="connsiteY5" fmla="*/ 2848015 h 3779520"/>
              <a:gd name="connsiteX6" fmla="*/ 882763 w 11367883"/>
              <a:gd name="connsiteY6" fmla="*/ 2844800 h 3779520"/>
              <a:gd name="connsiteX7" fmla="*/ 1004683 w 11367883"/>
              <a:gd name="connsiteY7" fmla="*/ 2905760 h 3779520"/>
              <a:gd name="connsiteX8" fmla="*/ 1065643 w 11367883"/>
              <a:gd name="connsiteY8" fmla="*/ 2733040 h 3779520"/>
              <a:gd name="connsiteX9" fmla="*/ 1177403 w 11367883"/>
              <a:gd name="connsiteY9" fmla="*/ 3088640 h 3779520"/>
              <a:gd name="connsiteX10" fmla="*/ 1289163 w 11367883"/>
              <a:gd name="connsiteY10" fmla="*/ 2641600 h 3779520"/>
              <a:gd name="connsiteX11" fmla="*/ 1289163 w 11367883"/>
              <a:gd name="connsiteY11" fmla="*/ 2641600 h 3779520"/>
              <a:gd name="connsiteX12" fmla="*/ 1492363 w 11367883"/>
              <a:gd name="connsiteY12" fmla="*/ 2854960 h 3779520"/>
              <a:gd name="connsiteX13" fmla="*/ 1502523 w 11367883"/>
              <a:gd name="connsiteY13" fmla="*/ 2743200 h 3779520"/>
              <a:gd name="connsiteX14" fmla="*/ 1654923 w 11367883"/>
              <a:gd name="connsiteY14" fmla="*/ 2580640 h 3779520"/>
              <a:gd name="connsiteX15" fmla="*/ 1715883 w 11367883"/>
              <a:gd name="connsiteY15" fmla="*/ 2580640 h 3779520"/>
              <a:gd name="connsiteX16" fmla="*/ 1776843 w 11367883"/>
              <a:gd name="connsiteY16" fmla="*/ 2651760 h 3779520"/>
              <a:gd name="connsiteX17" fmla="*/ 1878443 w 11367883"/>
              <a:gd name="connsiteY17" fmla="*/ 2651760 h 3779520"/>
              <a:gd name="connsiteX18" fmla="*/ 1969883 w 11367883"/>
              <a:gd name="connsiteY18" fmla="*/ 2865120 h 3779520"/>
              <a:gd name="connsiteX19" fmla="*/ 2030843 w 11367883"/>
              <a:gd name="connsiteY19" fmla="*/ 2824480 h 3779520"/>
              <a:gd name="connsiteX20" fmla="*/ 2112123 w 11367883"/>
              <a:gd name="connsiteY20" fmla="*/ 2651760 h 3779520"/>
              <a:gd name="connsiteX21" fmla="*/ 2183243 w 11367883"/>
              <a:gd name="connsiteY21" fmla="*/ 2702560 h 3779520"/>
              <a:gd name="connsiteX22" fmla="*/ 2234043 w 11367883"/>
              <a:gd name="connsiteY22" fmla="*/ 2641600 h 3779520"/>
              <a:gd name="connsiteX23" fmla="*/ 2315323 w 11367883"/>
              <a:gd name="connsiteY23" fmla="*/ 2733040 h 3779520"/>
              <a:gd name="connsiteX24" fmla="*/ 2396603 w 11367883"/>
              <a:gd name="connsiteY24" fmla="*/ 2672080 h 3779520"/>
              <a:gd name="connsiteX25" fmla="*/ 2427083 w 11367883"/>
              <a:gd name="connsiteY25" fmla="*/ 2773680 h 3779520"/>
              <a:gd name="connsiteX26" fmla="*/ 2498203 w 11367883"/>
              <a:gd name="connsiteY26" fmla="*/ 2702560 h 3779520"/>
              <a:gd name="connsiteX27" fmla="*/ 2579483 w 11367883"/>
              <a:gd name="connsiteY27" fmla="*/ 2814320 h 3779520"/>
              <a:gd name="connsiteX28" fmla="*/ 2670923 w 11367883"/>
              <a:gd name="connsiteY28" fmla="*/ 2641600 h 3779520"/>
              <a:gd name="connsiteX29" fmla="*/ 2782683 w 11367883"/>
              <a:gd name="connsiteY29" fmla="*/ 2651760 h 3779520"/>
              <a:gd name="connsiteX30" fmla="*/ 2904603 w 11367883"/>
              <a:gd name="connsiteY30" fmla="*/ 2834640 h 3779520"/>
              <a:gd name="connsiteX31" fmla="*/ 2965563 w 11367883"/>
              <a:gd name="connsiteY31" fmla="*/ 2722880 h 3779520"/>
              <a:gd name="connsiteX32" fmla="*/ 2965563 w 11367883"/>
              <a:gd name="connsiteY32" fmla="*/ 2722880 h 3779520"/>
              <a:gd name="connsiteX33" fmla="*/ 3148443 w 11367883"/>
              <a:gd name="connsiteY33" fmla="*/ 2804160 h 3779520"/>
              <a:gd name="connsiteX34" fmla="*/ 3239883 w 11367883"/>
              <a:gd name="connsiteY34" fmla="*/ 2956560 h 3779520"/>
              <a:gd name="connsiteX35" fmla="*/ 3331323 w 11367883"/>
              <a:gd name="connsiteY35" fmla="*/ 3068320 h 3779520"/>
              <a:gd name="connsiteX36" fmla="*/ 3361803 w 11367883"/>
              <a:gd name="connsiteY36" fmla="*/ 2875280 h 3779520"/>
              <a:gd name="connsiteX37" fmla="*/ 3432923 w 11367883"/>
              <a:gd name="connsiteY37" fmla="*/ 1544320 h 3779520"/>
              <a:gd name="connsiteX38" fmla="*/ 3565003 w 11367883"/>
              <a:gd name="connsiteY38" fmla="*/ 2377440 h 3779520"/>
              <a:gd name="connsiteX39" fmla="*/ 3636123 w 11367883"/>
              <a:gd name="connsiteY39" fmla="*/ 2489200 h 3779520"/>
              <a:gd name="connsiteX40" fmla="*/ 3717403 w 11367883"/>
              <a:gd name="connsiteY40" fmla="*/ 2600960 h 3779520"/>
              <a:gd name="connsiteX41" fmla="*/ 3778363 w 11367883"/>
              <a:gd name="connsiteY41" fmla="*/ 2753360 h 3779520"/>
              <a:gd name="connsiteX42" fmla="*/ 3869803 w 11367883"/>
              <a:gd name="connsiteY42" fmla="*/ 2997200 h 3779520"/>
              <a:gd name="connsiteX43" fmla="*/ 3910443 w 11367883"/>
              <a:gd name="connsiteY43" fmla="*/ 2773680 h 3779520"/>
              <a:gd name="connsiteX44" fmla="*/ 4042523 w 11367883"/>
              <a:gd name="connsiteY44" fmla="*/ 2672080 h 3779520"/>
              <a:gd name="connsiteX45" fmla="*/ 4103483 w 11367883"/>
              <a:gd name="connsiteY45" fmla="*/ 2804160 h 3779520"/>
              <a:gd name="connsiteX46" fmla="*/ 4154283 w 11367883"/>
              <a:gd name="connsiteY46" fmla="*/ 2702560 h 3779520"/>
              <a:gd name="connsiteX47" fmla="*/ 4296523 w 11367883"/>
              <a:gd name="connsiteY47" fmla="*/ 2560320 h 3779520"/>
              <a:gd name="connsiteX48" fmla="*/ 4459083 w 11367883"/>
              <a:gd name="connsiteY48" fmla="*/ 3139440 h 3779520"/>
              <a:gd name="connsiteX49" fmla="*/ 4540363 w 11367883"/>
              <a:gd name="connsiteY49" fmla="*/ 3048000 h 3779520"/>
              <a:gd name="connsiteX50" fmla="*/ 4570843 w 11367883"/>
              <a:gd name="connsiteY50" fmla="*/ 1737360 h 3779520"/>
              <a:gd name="connsiteX51" fmla="*/ 4631803 w 11367883"/>
              <a:gd name="connsiteY51" fmla="*/ 1330960 h 3779520"/>
              <a:gd name="connsiteX52" fmla="*/ 4753723 w 11367883"/>
              <a:gd name="connsiteY52" fmla="*/ 1910080 h 3779520"/>
              <a:gd name="connsiteX53" fmla="*/ 4926443 w 11367883"/>
              <a:gd name="connsiteY53" fmla="*/ 2255520 h 3779520"/>
              <a:gd name="connsiteX54" fmla="*/ 4987403 w 11367883"/>
              <a:gd name="connsiteY54" fmla="*/ 2570480 h 3779520"/>
              <a:gd name="connsiteX55" fmla="*/ 5058523 w 11367883"/>
              <a:gd name="connsiteY55" fmla="*/ 2458720 h 3779520"/>
              <a:gd name="connsiteX56" fmla="*/ 5058523 w 11367883"/>
              <a:gd name="connsiteY56" fmla="*/ 2458720 h 3779520"/>
              <a:gd name="connsiteX57" fmla="*/ 5231243 w 11367883"/>
              <a:gd name="connsiteY57" fmla="*/ 2286000 h 3779520"/>
              <a:gd name="connsiteX58" fmla="*/ 5353163 w 11367883"/>
              <a:gd name="connsiteY58" fmla="*/ 2448560 h 3779520"/>
              <a:gd name="connsiteX59" fmla="*/ 5393803 w 11367883"/>
              <a:gd name="connsiteY59" fmla="*/ 2204720 h 3779520"/>
              <a:gd name="connsiteX60" fmla="*/ 5485243 w 11367883"/>
              <a:gd name="connsiteY60" fmla="*/ 2357120 h 3779520"/>
              <a:gd name="connsiteX61" fmla="*/ 5597003 w 11367883"/>
              <a:gd name="connsiteY61" fmla="*/ 2661920 h 3779520"/>
              <a:gd name="connsiteX62" fmla="*/ 5678283 w 11367883"/>
              <a:gd name="connsiteY62" fmla="*/ 2519680 h 3779520"/>
              <a:gd name="connsiteX63" fmla="*/ 5739243 w 11367883"/>
              <a:gd name="connsiteY63" fmla="*/ 1920240 h 3779520"/>
              <a:gd name="connsiteX64" fmla="*/ 5759563 w 11367883"/>
              <a:gd name="connsiteY64" fmla="*/ 1605280 h 3779520"/>
              <a:gd name="connsiteX65" fmla="*/ 5820523 w 11367883"/>
              <a:gd name="connsiteY65" fmla="*/ 1463040 h 3779520"/>
              <a:gd name="connsiteX66" fmla="*/ 5881483 w 11367883"/>
              <a:gd name="connsiteY66" fmla="*/ 1706880 h 3779520"/>
              <a:gd name="connsiteX67" fmla="*/ 5881483 w 11367883"/>
              <a:gd name="connsiteY67" fmla="*/ 1706880 h 3779520"/>
              <a:gd name="connsiteX68" fmla="*/ 5993243 w 11367883"/>
              <a:gd name="connsiteY68" fmla="*/ 1625600 h 3779520"/>
              <a:gd name="connsiteX69" fmla="*/ 6064363 w 11367883"/>
              <a:gd name="connsiteY69" fmla="*/ 1615440 h 3779520"/>
              <a:gd name="connsiteX70" fmla="*/ 6105003 w 11367883"/>
              <a:gd name="connsiteY70" fmla="*/ 1859280 h 3779520"/>
              <a:gd name="connsiteX71" fmla="*/ 6206603 w 11367883"/>
              <a:gd name="connsiteY71" fmla="*/ 1910080 h 3779520"/>
              <a:gd name="connsiteX72" fmla="*/ 6257403 w 11367883"/>
              <a:gd name="connsiteY72" fmla="*/ 2082800 h 3779520"/>
              <a:gd name="connsiteX73" fmla="*/ 6348843 w 11367883"/>
              <a:gd name="connsiteY73" fmla="*/ 2082800 h 3779520"/>
              <a:gd name="connsiteX74" fmla="*/ 6419963 w 11367883"/>
              <a:gd name="connsiteY74" fmla="*/ 1971040 h 3779520"/>
              <a:gd name="connsiteX75" fmla="*/ 6501243 w 11367883"/>
              <a:gd name="connsiteY75" fmla="*/ 2042160 h 3779520"/>
              <a:gd name="connsiteX76" fmla="*/ 6541883 w 11367883"/>
              <a:gd name="connsiteY76" fmla="*/ 2001520 h 3779520"/>
              <a:gd name="connsiteX77" fmla="*/ 6663803 w 11367883"/>
              <a:gd name="connsiteY77" fmla="*/ 1219200 h 3779520"/>
              <a:gd name="connsiteX78" fmla="*/ 6745083 w 11367883"/>
              <a:gd name="connsiteY78" fmla="*/ 1148080 h 3779520"/>
              <a:gd name="connsiteX79" fmla="*/ 6806043 w 11367883"/>
              <a:gd name="connsiteY79" fmla="*/ 1259840 h 3779520"/>
              <a:gd name="connsiteX80" fmla="*/ 6836523 w 11367883"/>
              <a:gd name="connsiteY80" fmla="*/ 1767840 h 3779520"/>
              <a:gd name="connsiteX81" fmla="*/ 6887323 w 11367883"/>
              <a:gd name="connsiteY81" fmla="*/ 1899920 h 3779520"/>
              <a:gd name="connsiteX82" fmla="*/ 6968603 w 11367883"/>
              <a:gd name="connsiteY82" fmla="*/ 1981200 h 3779520"/>
              <a:gd name="connsiteX83" fmla="*/ 7029563 w 11367883"/>
              <a:gd name="connsiteY83" fmla="*/ 2468880 h 3779520"/>
              <a:gd name="connsiteX84" fmla="*/ 7121003 w 11367883"/>
              <a:gd name="connsiteY84" fmla="*/ 680720 h 3779520"/>
              <a:gd name="connsiteX85" fmla="*/ 7202283 w 11367883"/>
              <a:gd name="connsiteY85" fmla="*/ 436880 h 3779520"/>
              <a:gd name="connsiteX86" fmla="*/ 7263243 w 11367883"/>
              <a:gd name="connsiteY86" fmla="*/ 335280 h 3779520"/>
              <a:gd name="connsiteX87" fmla="*/ 7273403 w 11367883"/>
              <a:gd name="connsiteY87" fmla="*/ 152400 h 3779520"/>
              <a:gd name="connsiteX88" fmla="*/ 7375003 w 11367883"/>
              <a:gd name="connsiteY88" fmla="*/ 0 h 3779520"/>
              <a:gd name="connsiteX89" fmla="*/ 7435963 w 11367883"/>
              <a:gd name="connsiteY89" fmla="*/ 609600 h 3779520"/>
              <a:gd name="connsiteX90" fmla="*/ 7517243 w 11367883"/>
              <a:gd name="connsiteY90" fmla="*/ 650240 h 3779520"/>
              <a:gd name="connsiteX91" fmla="*/ 7537563 w 11367883"/>
              <a:gd name="connsiteY91" fmla="*/ 1341120 h 3779520"/>
              <a:gd name="connsiteX92" fmla="*/ 7689963 w 11367883"/>
              <a:gd name="connsiteY92" fmla="*/ 1615440 h 3779520"/>
              <a:gd name="connsiteX93" fmla="*/ 7842363 w 11367883"/>
              <a:gd name="connsiteY93" fmla="*/ 2092960 h 3779520"/>
              <a:gd name="connsiteX94" fmla="*/ 7943963 w 11367883"/>
              <a:gd name="connsiteY94" fmla="*/ 2204720 h 3779520"/>
              <a:gd name="connsiteX95" fmla="*/ 8015083 w 11367883"/>
              <a:gd name="connsiteY95" fmla="*/ 2397760 h 3779520"/>
              <a:gd name="connsiteX96" fmla="*/ 8106523 w 11367883"/>
              <a:gd name="connsiteY96" fmla="*/ 2428240 h 3779520"/>
              <a:gd name="connsiteX97" fmla="*/ 8258923 w 11367883"/>
              <a:gd name="connsiteY97" fmla="*/ 2600960 h 3779520"/>
              <a:gd name="connsiteX98" fmla="*/ 8330043 w 11367883"/>
              <a:gd name="connsiteY98" fmla="*/ 2743200 h 3779520"/>
              <a:gd name="connsiteX99" fmla="*/ 8411323 w 11367883"/>
              <a:gd name="connsiteY99" fmla="*/ 2489200 h 3779520"/>
              <a:gd name="connsiteX100" fmla="*/ 8523083 w 11367883"/>
              <a:gd name="connsiteY100" fmla="*/ 2743200 h 3779520"/>
              <a:gd name="connsiteX101" fmla="*/ 8594203 w 11367883"/>
              <a:gd name="connsiteY101" fmla="*/ 2804160 h 3779520"/>
              <a:gd name="connsiteX102" fmla="*/ 8634843 w 11367883"/>
              <a:gd name="connsiteY102" fmla="*/ 2804160 h 3779520"/>
              <a:gd name="connsiteX103" fmla="*/ 8797403 w 11367883"/>
              <a:gd name="connsiteY103" fmla="*/ 2865120 h 3779520"/>
              <a:gd name="connsiteX104" fmla="*/ 8888843 w 11367883"/>
              <a:gd name="connsiteY104" fmla="*/ 2915920 h 3779520"/>
              <a:gd name="connsiteX105" fmla="*/ 9000603 w 11367883"/>
              <a:gd name="connsiteY105" fmla="*/ 2804160 h 3779520"/>
              <a:gd name="connsiteX106" fmla="*/ 9081883 w 11367883"/>
              <a:gd name="connsiteY106" fmla="*/ 2946400 h 3779520"/>
              <a:gd name="connsiteX107" fmla="*/ 9122523 w 11367883"/>
              <a:gd name="connsiteY107" fmla="*/ 3108960 h 3779520"/>
              <a:gd name="connsiteX108" fmla="*/ 9224123 w 11367883"/>
              <a:gd name="connsiteY108" fmla="*/ 3139440 h 3779520"/>
              <a:gd name="connsiteX109" fmla="*/ 9305403 w 11367883"/>
              <a:gd name="connsiteY109" fmla="*/ 3210560 h 3779520"/>
              <a:gd name="connsiteX110" fmla="*/ 9376523 w 11367883"/>
              <a:gd name="connsiteY110" fmla="*/ 3261360 h 3779520"/>
              <a:gd name="connsiteX111" fmla="*/ 9437483 w 11367883"/>
              <a:gd name="connsiteY111" fmla="*/ 3352800 h 3779520"/>
              <a:gd name="connsiteX112" fmla="*/ 9478123 w 11367883"/>
              <a:gd name="connsiteY112" fmla="*/ 3261360 h 3779520"/>
              <a:gd name="connsiteX113" fmla="*/ 9508603 w 11367883"/>
              <a:gd name="connsiteY113" fmla="*/ 3281680 h 3779520"/>
              <a:gd name="connsiteX114" fmla="*/ 9579723 w 11367883"/>
              <a:gd name="connsiteY114" fmla="*/ 3068320 h 3779520"/>
              <a:gd name="connsiteX115" fmla="*/ 9772763 w 11367883"/>
              <a:gd name="connsiteY115" fmla="*/ 3434080 h 3779520"/>
              <a:gd name="connsiteX116" fmla="*/ 9874363 w 11367883"/>
              <a:gd name="connsiteY116" fmla="*/ 3413760 h 3779520"/>
              <a:gd name="connsiteX117" fmla="*/ 9945483 w 11367883"/>
              <a:gd name="connsiteY117" fmla="*/ 3495040 h 3779520"/>
              <a:gd name="connsiteX118" fmla="*/ 10047083 w 11367883"/>
              <a:gd name="connsiteY118" fmla="*/ 3393440 h 3779520"/>
              <a:gd name="connsiteX119" fmla="*/ 10138523 w 11367883"/>
              <a:gd name="connsiteY119" fmla="*/ 3505200 h 3779520"/>
              <a:gd name="connsiteX120" fmla="*/ 10290923 w 11367883"/>
              <a:gd name="connsiteY120" fmla="*/ 3474720 h 3779520"/>
              <a:gd name="connsiteX121" fmla="*/ 10362043 w 11367883"/>
              <a:gd name="connsiteY121" fmla="*/ 3616960 h 3779520"/>
              <a:gd name="connsiteX122" fmla="*/ 10443323 w 11367883"/>
              <a:gd name="connsiteY122" fmla="*/ 3495040 h 3779520"/>
              <a:gd name="connsiteX123" fmla="*/ 10585563 w 11367883"/>
              <a:gd name="connsiteY123" fmla="*/ 3606800 h 3779520"/>
              <a:gd name="connsiteX124" fmla="*/ 10636363 w 11367883"/>
              <a:gd name="connsiteY124" fmla="*/ 3718560 h 3779520"/>
              <a:gd name="connsiteX125" fmla="*/ 11367883 w 11367883"/>
              <a:gd name="connsiteY125" fmla="*/ 3779520 h 3779520"/>
              <a:gd name="connsiteX126" fmla="*/ 11367883 w 11367883"/>
              <a:gd name="connsiteY126" fmla="*/ 3779520 h 3779520"/>
              <a:gd name="connsiteX0" fmla="*/ 0 w 11367883"/>
              <a:gd name="connsiteY0" fmla="*/ 2709119 h 3779520"/>
              <a:gd name="connsiteX1" fmla="*/ 81023 w 11367883"/>
              <a:gd name="connsiteY1" fmla="*/ 2963762 h 3779520"/>
              <a:gd name="connsiteX2" fmla="*/ 219919 w 11367883"/>
              <a:gd name="connsiteY2" fmla="*/ 2790142 h 3779520"/>
              <a:gd name="connsiteX3" fmla="*/ 324092 w 11367883"/>
              <a:gd name="connsiteY3" fmla="*/ 2952187 h 3779520"/>
              <a:gd name="connsiteX4" fmla="*/ 439838 w 11367883"/>
              <a:gd name="connsiteY4" fmla="*/ 2732268 h 3779520"/>
              <a:gd name="connsiteX5" fmla="*/ 694481 w 11367883"/>
              <a:gd name="connsiteY5" fmla="*/ 2848015 h 3779520"/>
              <a:gd name="connsiteX6" fmla="*/ 882763 w 11367883"/>
              <a:gd name="connsiteY6" fmla="*/ 2844800 h 3779520"/>
              <a:gd name="connsiteX7" fmla="*/ 1004683 w 11367883"/>
              <a:gd name="connsiteY7" fmla="*/ 2905760 h 3779520"/>
              <a:gd name="connsiteX8" fmla="*/ 1065643 w 11367883"/>
              <a:gd name="connsiteY8" fmla="*/ 2733040 h 3779520"/>
              <a:gd name="connsiteX9" fmla="*/ 1177403 w 11367883"/>
              <a:gd name="connsiteY9" fmla="*/ 3088640 h 3779520"/>
              <a:gd name="connsiteX10" fmla="*/ 1289163 w 11367883"/>
              <a:gd name="connsiteY10" fmla="*/ 2641600 h 3779520"/>
              <a:gd name="connsiteX11" fmla="*/ 1289163 w 11367883"/>
              <a:gd name="connsiteY11" fmla="*/ 2641600 h 3779520"/>
              <a:gd name="connsiteX12" fmla="*/ 1492363 w 11367883"/>
              <a:gd name="connsiteY12" fmla="*/ 2854960 h 3779520"/>
              <a:gd name="connsiteX13" fmla="*/ 1502523 w 11367883"/>
              <a:gd name="connsiteY13" fmla="*/ 2743200 h 3779520"/>
              <a:gd name="connsiteX14" fmla="*/ 1654923 w 11367883"/>
              <a:gd name="connsiteY14" fmla="*/ 2580640 h 3779520"/>
              <a:gd name="connsiteX15" fmla="*/ 1715883 w 11367883"/>
              <a:gd name="connsiteY15" fmla="*/ 2580640 h 3779520"/>
              <a:gd name="connsiteX16" fmla="*/ 1776843 w 11367883"/>
              <a:gd name="connsiteY16" fmla="*/ 2651760 h 3779520"/>
              <a:gd name="connsiteX17" fmla="*/ 1878443 w 11367883"/>
              <a:gd name="connsiteY17" fmla="*/ 2651760 h 3779520"/>
              <a:gd name="connsiteX18" fmla="*/ 1969883 w 11367883"/>
              <a:gd name="connsiteY18" fmla="*/ 2865120 h 3779520"/>
              <a:gd name="connsiteX19" fmla="*/ 2030843 w 11367883"/>
              <a:gd name="connsiteY19" fmla="*/ 2824480 h 3779520"/>
              <a:gd name="connsiteX20" fmla="*/ 2112123 w 11367883"/>
              <a:gd name="connsiteY20" fmla="*/ 2651760 h 3779520"/>
              <a:gd name="connsiteX21" fmla="*/ 2183243 w 11367883"/>
              <a:gd name="connsiteY21" fmla="*/ 2702560 h 3779520"/>
              <a:gd name="connsiteX22" fmla="*/ 2234043 w 11367883"/>
              <a:gd name="connsiteY22" fmla="*/ 2641600 h 3779520"/>
              <a:gd name="connsiteX23" fmla="*/ 2315323 w 11367883"/>
              <a:gd name="connsiteY23" fmla="*/ 2733040 h 3779520"/>
              <a:gd name="connsiteX24" fmla="*/ 2396603 w 11367883"/>
              <a:gd name="connsiteY24" fmla="*/ 2672080 h 3779520"/>
              <a:gd name="connsiteX25" fmla="*/ 2427083 w 11367883"/>
              <a:gd name="connsiteY25" fmla="*/ 2773680 h 3779520"/>
              <a:gd name="connsiteX26" fmla="*/ 2498203 w 11367883"/>
              <a:gd name="connsiteY26" fmla="*/ 2702560 h 3779520"/>
              <a:gd name="connsiteX27" fmla="*/ 2579483 w 11367883"/>
              <a:gd name="connsiteY27" fmla="*/ 2814320 h 3779520"/>
              <a:gd name="connsiteX28" fmla="*/ 2670923 w 11367883"/>
              <a:gd name="connsiteY28" fmla="*/ 2641600 h 3779520"/>
              <a:gd name="connsiteX29" fmla="*/ 2782683 w 11367883"/>
              <a:gd name="connsiteY29" fmla="*/ 2651760 h 3779520"/>
              <a:gd name="connsiteX30" fmla="*/ 2904603 w 11367883"/>
              <a:gd name="connsiteY30" fmla="*/ 2834640 h 3779520"/>
              <a:gd name="connsiteX31" fmla="*/ 2965563 w 11367883"/>
              <a:gd name="connsiteY31" fmla="*/ 2722880 h 3779520"/>
              <a:gd name="connsiteX32" fmla="*/ 2965563 w 11367883"/>
              <a:gd name="connsiteY32" fmla="*/ 2722880 h 3779520"/>
              <a:gd name="connsiteX33" fmla="*/ 3148443 w 11367883"/>
              <a:gd name="connsiteY33" fmla="*/ 2804160 h 3779520"/>
              <a:gd name="connsiteX34" fmla="*/ 3239883 w 11367883"/>
              <a:gd name="connsiteY34" fmla="*/ 2956560 h 3779520"/>
              <a:gd name="connsiteX35" fmla="*/ 3331323 w 11367883"/>
              <a:gd name="connsiteY35" fmla="*/ 3068320 h 3779520"/>
              <a:gd name="connsiteX36" fmla="*/ 3361803 w 11367883"/>
              <a:gd name="connsiteY36" fmla="*/ 2875280 h 3779520"/>
              <a:gd name="connsiteX37" fmla="*/ 3432923 w 11367883"/>
              <a:gd name="connsiteY37" fmla="*/ 1544320 h 3779520"/>
              <a:gd name="connsiteX38" fmla="*/ 3565003 w 11367883"/>
              <a:gd name="connsiteY38" fmla="*/ 2377440 h 3779520"/>
              <a:gd name="connsiteX39" fmla="*/ 3636123 w 11367883"/>
              <a:gd name="connsiteY39" fmla="*/ 2489200 h 3779520"/>
              <a:gd name="connsiteX40" fmla="*/ 3717403 w 11367883"/>
              <a:gd name="connsiteY40" fmla="*/ 2600960 h 3779520"/>
              <a:gd name="connsiteX41" fmla="*/ 3778363 w 11367883"/>
              <a:gd name="connsiteY41" fmla="*/ 2753360 h 3779520"/>
              <a:gd name="connsiteX42" fmla="*/ 3869803 w 11367883"/>
              <a:gd name="connsiteY42" fmla="*/ 2997200 h 3779520"/>
              <a:gd name="connsiteX43" fmla="*/ 3910443 w 11367883"/>
              <a:gd name="connsiteY43" fmla="*/ 2773680 h 3779520"/>
              <a:gd name="connsiteX44" fmla="*/ 4042523 w 11367883"/>
              <a:gd name="connsiteY44" fmla="*/ 2672080 h 3779520"/>
              <a:gd name="connsiteX45" fmla="*/ 4103483 w 11367883"/>
              <a:gd name="connsiteY45" fmla="*/ 2804160 h 3779520"/>
              <a:gd name="connsiteX46" fmla="*/ 4154283 w 11367883"/>
              <a:gd name="connsiteY46" fmla="*/ 2702560 h 3779520"/>
              <a:gd name="connsiteX47" fmla="*/ 4296523 w 11367883"/>
              <a:gd name="connsiteY47" fmla="*/ 2560320 h 3779520"/>
              <a:gd name="connsiteX48" fmla="*/ 4459083 w 11367883"/>
              <a:gd name="connsiteY48" fmla="*/ 3139440 h 3779520"/>
              <a:gd name="connsiteX49" fmla="*/ 4540363 w 11367883"/>
              <a:gd name="connsiteY49" fmla="*/ 3048000 h 3779520"/>
              <a:gd name="connsiteX50" fmla="*/ 4570843 w 11367883"/>
              <a:gd name="connsiteY50" fmla="*/ 1737360 h 3779520"/>
              <a:gd name="connsiteX51" fmla="*/ 4631803 w 11367883"/>
              <a:gd name="connsiteY51" fmla="*/ 1330960 h 3779520"/>
              <a:gd name="connsiteX52" fmla="*/ 4753723 w 11367883"/>
              <a:gd name="connsiteY52" fmla="*/ 1910080 h 3779520"/>
              <a:gd name="connsiteX53" fmla="*/ 4926443 w 11367883"/>
              <a:gd name="connsiteY53" fmla="*/ 2255520 h 3779520"/>
              <a:gd name="connsiteX54" fmla="*/ 4987403 w 11367883"/>
              <a:gd name="connsiteY54" fmla="*/ 2570480 h 3779520"/>
              <a:gd name="connsiteX55" fmla="*/ 5058523 w 11367883"/>
              <a:gd name="connsiteY55" fmla="*/ 2458720 h 3779520"/>
              <a:gd name="connsiteX56" fmla="*/ 5058523 w 11367883"/>
              <a:gd name="connsiteY56" fmla="*/ 2458720 h 3779520"/>
              <a:gd name="connsiteX57" fmla="*/ 5231243 w 11367883"/>
              <a:gd name="connsiteY57" fmla="*/ 2286000 h 3779520"/>
              <a:gd name="connsiteX58" fmla="*/ 5353163 w 11367883"/>
              <a:gd name="connsiteY58" fmla="*/ 2448560 h 3779520"/>
              <a:gd name="connsiteX59" fmla="*/ 5393803 w 11367883"/>
              <a:gd name="connsiteY59" fmla="*/ 2204720 h 3779520"/>
              <a:gd name="connsiteX60" fmla="*/ 5485243 w 11367883"/>
              <a:gd name="connsiteY60" fmla="*/ 2357120 h 3779520"/>
              <a:gd name="connsiteX61" fmla="*/ 5597003 w 11367883"/>
              <a:gd name="connsiteY61" fmla="*/ 2661920 h 3779520"/>
              <a:gd name="connsiteX62" fmla="*/ 5678283 w 11367883"/>
              <a:gd name="connsiteY62" fmla="*/ 2519680 h 3779520"/>
              <a:gd name="connsiteX63" fmla="*/ 5739243 w 11367883"/>
              <a:gd name="connsiteY63" fmla="*/ 1920240 h 3779520"/>
              <a:gd name="connsiteX64" fmla="*/ 5759563 w 11367883"/>
              <a:gd name="connsiteY64" fmla="*/ 1605280 h 3779520"/>
              <a:gd name="connsiteX65" fmla="*/ 5820523 w 11367883"/>
              <a:gd name="connsiteY65" fmla="*/ 1463040 h 3779520"/>
              <a:gd name="connsiteX66" fmla="*/ 5881483 w 11367883"/>
              <a:gd name="connsiteY66" fmla="*/ 1706880 h 3779520"/>
              <a:gd name="connsiteX67" fmla="*/ 5881483 w 11367883"/>
              <a:gd name="connsiteY67" fmla="*/ 1706880 h 3779520"/>
              <a:gd name="connsiteX68" fmla="*/ 5993243 w 11367883"/>
              <a:gd name="connsiteY68" fmla="*/ 1625600 h 3779520"/>
              <a:gd name="connsiteX69" fmla="*/ 6064363 w 11367883"/>
              <a:gd name="connsiteY69" fmla="*/ 1615440 h 3779520"/>
              <a:gd name="connsiteX70" fmla="*/ 6105003 w 11367883"/>
              <a:gd name="connsiteY70" fmla="*/ 1859280 h 3779520"/>
              <a:gd name="connsiteX71" fmla="*/ 6206603 w 11367883"/>
              <a:gd name="connsiteY71" fmla="*/ 1910080 h 3779520"/>
              <a:gd name="connsiteX72" fmla="*/ 6257403 w 11367883"/>
              <a:gd name="connsiteY72" fmla="*/ 2082800 h 3779520"/>
              <a:gd name="connsiteX73" fmla="*/ 6348843 w 11367883"/>
              <a:gd name="connsiteY73" fmla="*/ 2082800 h 3779520"/>
              <a:gd name="connsiteX74" fmla="*/ 6419963 w 11367883"/>
              <a:gd name="connsiteY74" fmla="*/ 1971040 h 3779520"/>
              <a:gd name="connsiteX75" fmla="*/ 6501243 w 11367883"/>
              <a:gd name="connsiteY75" fmla="*/ 2042160 h 3779520"/>
              <a:gd name="connsiteX76" fmla="*/ 6541883 w 11367883"/>
              <a:gd name="connsiteY76" fmla="*/ 2001520 h 3779520"/>
              <a:gd name="connsiteX77" fmla="*/ 6663803 w 11367883"/>
              <a:gd name="connsiteY77" fmla="*/ 1219200 h 3779520"/>
              <a:gd name="connsiteX78" fmla="*/ 6745083 w 11367883"/>
              <a:gd name="connsiteY78" fmla="*/ 1148080 h 3779520"/>
              <a:gd name="connsiteX79" fmla="*/ 6806043 w 11367883"/>
              <a:gd name="connsiteY79" fmla="*/ 1259840 h 3779520"/>
              <a:gd name="connsiteX80" fmla="*/ 6836523 w 11367883"/>
              <a:gd name="connsiteY80" fmla="*/ 1767840 h 3779520"/>
              <a:gd name="connsiteX81" fmla="*/ 6887323 w 11367883"/>
              <a:gd name="connsiteY81" fmla="*/ 1899920 h 3779520"/>
              <a:gd name="connsiteX82" fmla="*/ 6968603 w 11367883"/>
              <a:gd name="connsiteY82" fmla="*/ 1981200 h 3779520"/>
              <a:gd name="connsiteX83" fmla="*/ 7029563 w 11367883"/>
              <a:gd name="connsiteY83" fmla="*/ 2468880 h 3779520"/>
              <a:gd name="connsiteX84" fmla="*/ 7121003 w 11367883"/>
              <a:gd name="connsiteY84" fmla="*/ 680720 h 3779520"/>
              <a:gd name="connsiteX85" fmla="*/ 7202283 w 11367883"/>
              <a:gd name="connsiteY85" fmla="*/ 436880 h 3779520"/>
              <a:gd name="connsiteX86" fmla="*/ 7263243 w 11367883"/>
              <a:gd name="connsiteY86" fmla="*/ 335280 h 3779520"/>
              <a:gd name="connsiteX87" fmla="*/ 7273403 w 11367883"/>
              <a:gd name="connsiteY87" fmla="*/ 152400 h 3779520"/>
              <a:gd name="connsiteX88" fmla="*/ 7375003 w 11367883"/>
              <a:gd name="connsiteY88" fmla="*/ 0 h 3779520"/>
              <a:gd name="connsiteX89" fmla="*/ 7435963 w 11367883"/>
              <a:gd name="connsiteY89" fmla="*/ 609600 h 3779520"/>
              <a:gd name="connsiteX90" fmla="*/ 7517243 w 11367883"/>
              <a:gd name="connsiteY90" fmla="*/ 650240 h 3779520"/>
              <a:gd name="connsiteX91" fmla="*/ 7537563 w 11367883"/>
              <a:gd name="connsiteY91" fmla="*/ 1341120 h 3779520"/>
              <a:gd name="connsiteX92" fmla="*/ 7689963 w 11367883"/>
              <a:gd name="connsiteY92" fmla="*/ 1615440 h 3779520"/>
              <a:gd name="connsiteX93" fmla="*/ 7842363 w 11367883"/>
              <a:gd name="connsiteY93" fmla="*/ 2092960 h 3779520"/>
              <a:gd name="connsiteX94" fmla="*/ 7943963 w 11367883"/>
              <a:gd name="connsiteY94" fmla="*/ 2204720 h 3779520"/>
              <a:gd name="connsiteX95" fmla="*/ 8015083 w 11367883"/>
              <a:gd name="connsiteY95" fmla="*/ 2397760 h 3779520"/>
              <a:gd name="connsiteX96" fmla="*/ 8106523 w 11367883"/>
              <a:gd name="connsiteY96" fmla="*/ 2428240 h 3779520"/>
              <a:gd name="connsiteX97" fmla="*/ 8258923 w 11367883"/>
              <a:gd name="connsiteY97" fmla="*/ 2600960 h 3779520"/>
              <a:gd name="connsiteX98" fmla="*/ 8330043 w 11367883"/>
              <a:gd name="connsiteY98" fmla="*/ 2743200 h 3779520"/>
              <a:gd name="connsiteX99" fmla="*/ 8411323 w 11367883"/>
              <a:gd name="connsiteY99" fmla="*/ 2489200 h 3779520"/>
              <a:gd name="connsiteX100" fmla="*/ 8523083 w 11367883"/>
              <a:gd name="connsiteY100" fmla="*/ 2743200 h 3779520"/>
              <a:gd name="connsiteX101" fmla="*/ 8594203 w 11367883"/>
              <a:gd name="connsiteY101" fmla="*/ 2804160 h 3779520"/>
              <a:gd name="connsiteX102" fmla="*/ 8634843 w 11367883"/>
              <a:gd name="connsiteY102" fmla="*/ 2804160 h 3779520"/>
              <a:gd name="connsiteX103" fmla="*/ 8797403 w 11367883"/>
              <a:gd name="connsiteY103" fmla="*/ 2865120 h 3779520"/>
              <a:gd name="connsiteX104" fmla="*/ 8888843 w 11367883"/>
              <a:gd name="connsiteY104" fmla="*/ 2915920 h 3779520"/>
              <a:gd name="connsiteX105" fmla="*/ 9000603 w 11367883"/>
              <a:gd name="connsiteY105" fmla="*/ 2804160 h 3779520"/>
              <a:gd name="connsiteX106" fmla="*/ 9081883 w 11367883"/>
              <a:gd name="connsiteY106" fmla="*/ 2946400 h 3779520"/>
              <a:gd name="connsiteX107" fmla="*/ 9122523 w 11367883"/>
              <a:gd name="connsiteY107" fmla="*/ 3108960 h 3779520"/>
              <a:gd name="connsiteX108" fmla="*/ 9224123 w 11367883"/>
              <a:gd name="connsiteY108" fmla="*/ 3139440 h 3779520"/>
              <a:gd name="connsiteX109" fmla="*/ 9305403 w 11367883"/>
              <a:gd name="connsiteY109" fmla="*/ 3210560 h 3779520"/>
              <a:gd name="connsiteX110" fmla="*/ 9376523 w 11367883"/>
              <a:gd name="connsiteY110" fmla="*/ 3261360 h 3779520"/>
              <a:gd name="connsiteX111" fmla="*/ 9437483 w 11367883"/>
              <a:gd name="connsiteY111" fmla="*/ 3352800 h 3779520"/>
              <a:gd name="connsiteX112" fmla="*/ 9478123 w 11367883"/>
              <a:gd name="connsiteY112" fmla="*/ 3261360 h 3779520"/>
              <a:gd name="connsiteX113" fmla="*/ 9508603 w 11367883"/>
              <a:gd name="connsiteY113" fmla="*/ 3281680 h 3779520"/>
              <a:gd name="connsiteX114" fmla="*/ 9579723 w 11367883"/>
              <a:gd name="connsiteY114" fmla="*/ 3068320 h 3779520"/>
              <a:gd name="connsiteX115" fmla="*/ 9772763 w 11367883"/>
              <a:gd name="connsiteY115" fmla="*/ 3434080 h 3779520"/>
              <a:gd name="connsiteX116" fmla="*/ 9874363 w 11367883"/>
              <a:gd name="connsiteY116" fmla="*/ 3413760 h 3779520"/>
              <a:gd name="connsiteX117" fmla="*/ 9945483 w 11367883"/>
              <a:gd name="connsiteY117" fmla="*/ 3495040 h 3779520"/>
              <a:gd name="connsiteX118" fmla="*/ 10047083 w 11367883"/>
              <a:gd name="connsiteY118" fmla="*/ 3393440 h 3779520"/>
              <a:gd name="connsiteX119" fmla="*/ 10138523 w 11367883"/>
              <a:gd name="connsiteY119" fmla="*/ 3505200 h 3779520"/>
              <a:gd name="connsiteX120" fmla="*/ 10290923 w 11367883"/>
              <a:gd name="connsiteY120" fmla="*/ 3474720 h 3779520"/>
              <a:gd name="connsiteX121" fmla="*/ 10362043 w 11367883"/>
              <a:gd name="connsiteY121" fmla="*/ 3616960 h 3779520"/>
              <a:gd name="connsiteX122" fmla="*/ 10443323 w 11367883"/>
              <a:gd name="connsiteY122" fmla="*/ 3495040 h 3779520"/>
              <a:gd name="connsiteX123" fmla="*/ 10585563 w 11367883"/>
              <a:gd name="connsiteY123" fmla="*/ 3606800 h 3779520"/>
              <a:gd name="connsiteX124" fmla="*/ 10636363 w 11367883"/>
              <a:gd name="connsiteY124" fmla="*/ 3718560 h 3779520"/>
              <a:gd name="connsiteX125" fmla="*/ 11367883 w 11367883"/>
              <a:gd name="connsiteY125" fmla="*/ 3779520 h 3779520"/>
              <a:gd name="connsiteX0" fmla="*/ 0 w 10636363"/>
              <a:gd name="connsiteY0" fmla="*/ 2709119 h 3718561"/>
              <a:gd name="connsiteX1" fmla="*/ 81023 w 10636363"/>
              <a:gd name="connsiteY1" fmla="*/ 2963762 h 3718561"/>
              <a:gd name="connsiteX2" fmla="*/ 219919 w 10636363"/>
              <a:gd name="connsiteY2" fmla="*/ 2790142 h 3718561"/>
              <a:gd name="connsiteX3" fmla="*/ 324092 w 10636363"/>
              <a:gd name="connsiteY3" fmla="*/ 2952187 h 3718561"/>
              <a:gd name="connsiteX4" fmla="*/ 439838 w 10636363"/>
              <a:gd name="connsiteY4" fmla="*/ 2732268 h 3718561"/>
              <a:gd name="connsiteX5" fmla="*/ 694481 w 10636363"/>
              <a:gd name="connsiteY5" fmla="*/ 2848015 h 3718561"/>
              <a:gd name="connsiteX6" fmla="*/ 882763 w 10636363"/>
              <a:gd name="connsiteY6" fmla="*/ 2844800 h 3718561"/>
              <a:gd name="connsiteX7" fmla="*/ 1004683 w 10636363"/>
              <a:gd name="connsiteY7" fmla="*/ 2905760 h 3718561"/>
              <a:gd name="connsiteX8" fmla="*/ 1065643 w 10636363"/>
              <a:gd name="connsiteY8" fmla="*/ 2733040 h 3718561"/>
              <a:gd name="connsiteX9" fmla="*/ 1177403 w 10636363"/>
              <a:gd name="connsiteY9" fmla="*/ 3088640 h 3718561"/>
              <a:gd name="connsiteX10" fmla="*/ 1289163 w 10636363"/>
              <a:gd name="connsiteY10" fmla="*/ 2641600 h 3718561"/>
              <a:gd name="connsiteX11" fmla="*/ 1289163 w 10636363"/>
              <a:gd name="connsiteY11" fmla="*/ 2641600 h 3718561"/>
              <a:gd name="connsiteX12" fmla="*/ 1492363 w 10636363"/>
              <a:gd name="connsiteY12" fmla="*/ 2854960 h 3718561"/>
              <a:gd name="connsiteX13" fmla="*/ 1502523 w 10636363"/>
              <a:gd name="connsiteY13" fmla="*/ 2743200 h 3718561"/>
              <a:gd name="connsiteX14" fmla="*/ 1654923 w 10636363"/>
              <a:gd name="connsiteY14" fmla="*/ 2580640 h 3718561"/>
              <a:gd name="connsiteX15" fmla="*/ 1715883 w 10636363"/>
              <a:gd name="connsiteY15" fmla="*/ 2580640 h 3718561"/>
              <a:gd name="connsiteX16" fmla="*/ 1776843 w 10636363"/>
              <a:gd name="connsiteY16" fmla="*/ 2651760 h 3718561"/>
              <a:gd name="connsiteX17" fmla="*/ 1878443 w 10636363"/>
              <a:gd name="connsiteY17" fmla="*/ 2651760 h 3718561"/>
              <a:gd name="connsiteX18" fmla="*/ 1969883 w 10636363"/>
              <a:gd name="connsiteY18" fmla="*/ 2865120 h 3718561"/>
              <a:gd name="connsiteX19" fmla="*/ 2030843 w 10636363"/>
              <a:gd name="connsiteY19" fmla="*/ 2824480 h 3718561"/>
              <a:gd name="connsiteX20" fmla="*/ 2112123 w 10636363"/>
              <a:gd name="connsiteY20" fmla="*/ 2651760 h 3718561"/>
              <a:gd name="connsiteX21" fmla="*/ 2183243 w 10636363"/>
              <a:gd name="connsiteY21" fmla="*/ 2702560 h 3718561"/>
              <a:gd name="connsiteX22" fmla="*/ 2234043 w 10636363"/>
              <a:gd name="connsiteY22" fmla="*/ 2641600 h 3718561"/>
              <a:gd name="connsiteX23" fmla="*/ 2315323 w 10636363"/>
              <a:gd name="connsiteY23" fmla="*/ 2733040 h 3718561"/>
              <a:gd name="connsiteX24" fmla="*/ 2396603 w 10636363"/>
              <a:gd name="connsiteY24" fmla="*/ 2672080 h 3718561"/>
              <a:gd name="connsiteX25" fmla="*/ 2427083 w 10636363"/>
              <a:gd name="connsiteY25" fmla="*/ 2773680 h 3718561"/>
              <a:gd name="connsiteX26" fmla="*/ 2498203 w 10636363"/>
              <a:gd name="connsiteY26" fmla="*/ 2702560 h 3718561"/>
              <a:gd name="connsiteX27" fmla="*/ 2579483 w 10636363"/>
              <a:gd name="connsiteY27" fmla="*/ 2814320 h 3718561"/>
              <a:gd name="connsiteX28" fmla="*/ 2670923 w 10636363"/>
              <a:gd name="connsiteY28" fmla="*/ 2641600 h 3718561"/>
              <a:gd name="connsiteX29" fmla="*/ 2782683 w 10636363"/>
              <a:gd name="connsiteY29" fmla="*/ 2651760 h 3718561"/>
              <a:gd name="connsiteX30" fmla="*/ 2904603 w 10636363"/>
              <a:gd name="connsiteY30" fmla="*/ 2834640 h 3718561"/>
              <a:gd name="connsiteX31" fmla="*/ 2965563 w 10636363"/>
              <a:gd name="connsiteY31" fmla="*/ 2722880 h 3718561"/>
              <a:gd name="connsiteX32" fmla="*/ 2965563 w 10636363"/>
              <a:gd name="connsiteY32" fmla="*/ 2722880 h 3718561"/>
              <a:gd name="connsiteX33" fmla="*/ 3148443 w 10636363"/>
              <a:gd name="connsiteY33" fmla="*/ 2804160 h 3718561"/>
              <a:gd name="connsiteX34" fmla="*/ 3239883 w 10636363"/>
              <a:gd name="connsiteY34" fmla="*/ 2956560 h 3718561"/>
              <a:gd name="connsiteX35" fmla="*/ 3331323 w 10636363"/>
              <a:gd name="connsiteY35" fmla="*/ 3068320 h 3718561"/>
              <a:gd name="connsiteX36" fmla="*/ 3361803 w 10636363"/>
              <a:gd name="connsiteY36" fmla="*/ 2875280 h 3718561"/>
              <a:gd name="connsiteX37" fmla="*/ 3432923 w 10636363"/>
              <a:gd name="connsiteY37" fmla="*/ 1544320 h 3718561"/>
              <a:gd name="connsiteX38" fmla="*/ 3565003 w 10636363"/>
              <a:gd name="connsiteY38" fmla="*/ 2377440 h 3718561"/>
              <a:gd name="connsiteX39" fmla="*/ 3636123 w 10636363"/>
              <a:gd name="connsiteY39" fmla="*/ 2489200 h 3718561"/>
              <a:gd name="connsiteX40" fmla="*/ 3717403 w 10636363"/>
              <a:gd name="connsiteY40" fmla="*/ 2600960 h 3718561"/>
              <a:gd name="connsiteX41" fmla="*/ 3778363 w 10636363"/>
              <a:gd name="connsiteY41" fmla="*/ 2753360 h 3718561"/>
              <a:gd name="connsiteX42" fmla="*/ 3869803 w 10636363"/>
              <a:gd name="connsiteY42" fmla="*/ 2997200 h 3718561"/>
              <a:gd name="connsiteX43" fmla="*/ 3910443 w 10636363"/>
              <a:gd name="connsiteY43" fmla="*/ 2773680 h 3718561"/>
              <a:gd name="connsiteX44" fmla="*/ 4042523 w 10636363"/>
              <a:gd name="connsiteY44" fmla="*/ 2672080 h 3718561"/>
              <a:gd name="connsiteX45" fmla="*/ 4103483 w 10636363"/>
              <a:gd name="connsiteY45" fmla="*/ 2804160 h 3718561"/>
              <a:gd name="connsiteX46" fmla="*/ 4154283 w 10636363"/>
              <a:gd name="connsiteY46" fmla="*/ 2702560 h 3718561"/>
              <a:gd name="connsiteX47" fmla="*/ 4296523 w 10636363"/>
              <a:gd name="connsiteY47" fmla="*/ 2560320 h 3718561"/>
              <a:gd name="connsiteX48" fmla="*/ 4459083 w 10636363"/>
              <a:gd name="connsiteY48" fmla="*/ 3139440 h 3718561"/>
              <a:gd name="connsiteX49" fmla="*/ 4540363 w 10636363"/>
              <a:gd name="connsiteY49" fmla="*/ 3048000 h 3718561"/>
              <a:gd name="connsiteX50" fmla="*/ 4570843 w 10636363"/>
              <a:gd name="connsiteY50" fmla="*/ 1737360 h 3718561"/>
              <a:gd name="connsiteX51" fmla="*/ 4631803 w 10636363"/>
              <a:gd name="connsiteY51" fmla="*/ 1330960 h 3718561"/>
              <a:gd name="connsiteX52" fmla="*/ 4753723 w 10636363"/>
              <a:gd name="connsiteY52" fmla="*/ 1910080 h 3718561"/>
              <a:gd name="connsiteX53" fmla="*/ 4926443 w 10636363"/>
              <a:gd name="connsiteY53" fmla="*/ 2255520 h 3718561"/>
              <a:gd name="connsiteX54" fmla="*/ 4987403 w 10636363"/>
              <a:gd name="connsiteY54" fmla="*/ 2570480 h 3718561"/>
              <a:gd name="connsiteX55" fmla="*/ 5058523 w 10636363"/>
              <a:gd name="connsiteY55" fmla="*/ 2458720 h 3718561"/>
              <a:gd name="connsiteX56" fmla="*/ 5058523 w 10636363"/>
              <a:gd name="connsiteY56" fmla="*/ 2458720 h 3718561"/>
              <a:gd name="connsiteX57" fmla="*/ 5231243 w 10636363"/>
              <a:gd name="connsiteY57" fmla="*/ 2286000 h 3718561"/>
              <a:gd name="connsiteX58" fmla="*/ 5353163 w 10636363"/>
              <a:gd name="connsiteY58" fmla="*/ 2448560 h 3718561"/>
              <a:gd name="connsiteX59" fmla="*/ 5393803 w 10636363"/>
              <a:gd name="connsiteY59" fmla="*/ 2204720 h 3718561"/>
              <a:gd name="connsiteX60" fmla="*/ 5485243 w 10636363"/>
              <a:gd name="connsiteY60" fmla="*/ 2357120 h 3718561"/>
              <a:gd name="connsiteX61" fmla="*/ 5597003 w 10636363"/>
              <a:gd name="connsiteY61" fmla="*/ 2661920 h 3718561"/>
              <a:gd name="connsiteX62" fmla="*/ 5678283 w 10636363"/>
              <a:gd name="connsiteY62" fmla="*/ 2519680 h 3718561"/>
              <a:gd name="connsiteX63" fmla="*/ 5739243 w 10636363"/>
              <a:gd name="connsiteY63" fmla="*/ 1920240 h 3718561"/>
              <a:gd name="connsiteX64" fmla="*/ 5759563 w 10636363"/>
              <a:gd name="connsiteY64" fmla="*/ 1605280 h 3718561"/>
              <a:gd name="connsiteX65" fmla="*/ 5820523 w 10636363"/>
              <a:gd name="connsiteY65" fmla="*/ 1463040 h 3718561"/>
              <a:gd name="connsiteX66" fmla="*/ 5881483 w 10636363"/>
              <a:gd name="connsiteY66" fmla="*/ 1706880 h 3718561"/>
              <a:gd name="connsiteX67" fmla="*/ 5881483 w 10636363"/>
              <a:gd name="connsiteY67" fmla="*/ 1706880 h 3718561"/>
              <a:gd name="connsiteX68" fmla="*/ 5993243 w 10636363"/>
              <a:gd name="connsiteY68" fmla="*/ 1625600 h 3718561"/>
              <a:gd name="connsiteX69" fmla="*/ 6064363 w 10636363"/>
              <a:gd name="connsiteY69" fmla="*/ 1615440 h 3718561"/>
              <a:gd name="connsiteX70" fmla="*/ 6105003 w 10636363"/>
              <a:gd name="connsiteY70" fmla="*/ 1859280 h 3718561"/>
              <a:gd name="connsiteX71" fmla="*/ 6206603 w 10636363"/>
              <a:gd name="connsiteY71" fmla="*/ 1910080 h 3718561"/>
              <a:gd name="connsiteX72" fmla="*/ 6257403 w 10636363"/>
              <a:gd name="connsiteY72" fmla="*/ 2082800 h 3718561"/>
              <a:gd name="connsiteX73" fmla="*/ 6348843 w 10636363"/>
              <a:gd name="connsiteY73" fmla="*/ 2082800 h 3718561"/>
              <a:gd name="connsiteX74" fmla="*/ 6419963 w 10636363"/>
              <a:gd name="connsiteY74" fmla="*/ 1971040 h 3718561"/>
              <a:gd name="connsiteX75" fmla="*/ 6501243 w 10636363"/>
              <a:gd name="connsiteY75" fmla="*/ 2042160 h 3718561"/>
              <a:gd name="connsiteX76" fmla="*/ 6541883 w 10636363"/>
              <a:gd name="connsiteY76" fmla="*/ 2001520 h 3718561"/>
              <a:gd name="connsiteX77" fmla="*/ 6663803 w 10636363"/>
              <a:gd name="connsiteY77" fmla="*/ 1219200 h 3718561"/>
              <a:gd name="connsiteX78" fmla="*/ 6745083 w 10636363"/>
              <a:gd name="connsiteY78" fmla="*/ 1148080 h 3718561"/>
              <a:gd name="connsiteX79" fmla="*/ 6806043 w 10636363"/>
              <a:gd name="connsiteY79" fmla="*/ 1259840 h 3718561"/>
              <a:gd name="connsiteX80" fmla="*/ 6836523 w 10636363"/>
              <a:gd name="connsiteY80" fmla="*/ 1767840 h 3718561"/>
              <a:gd name="connsiteX81" fmla="*/ 6887323 w 10636363"/>
              <a:gd name="connsiteY81" fmla="*/ 1899920 h 3718561"/>
              <a:gd name="connsiteX82" fmla="*/ 6968603 w 10636363"/>
              <a:gd name="connsiteY82" fmla="*/ 1981200 h 3718561"/>
              <a:gd name="connsiteX83" fmla="*/ 7029563 w 10636363"/>
              <a:gd name="connsiteY83" fmla="*/ 2468880 h 3718561"/>
              <a:gd name="connsiteX84" fmla="*/ 7121003 w 10636363"/>
              <a:gd name="connsiteY84" fmla="*/ 680720 h 3718561"/>
              <a:gd name="connsiteX85" fmla="*/ 7202283 w 10636363"/>
              <a:gd name="connsiteY85" fmla="*/ 436880 h 3718561"/>
              <a:gd name="connsiteX86" fmla="*/ 7263243 w 10636363"/>
              <a:gd name="connsiteY86" fmla="*/ 335280 h 3718561"/>
              <a:gd name="connsiteX87" fmla="*/ 7273403 w 10636363"/>
              <a:gd name="connsiteY87" fmla="*/ 152400 h 3718561"/>
              <a:gd name="connsiteX88" fmla="*/ 7375003 w 10636363"/>
              <a:gd name="connsiteY88" fmla="*/ 0 h 3718561"/>
              <a:gd name="connsiteX89" fmla="*/ 7435963 w 10636363"/>
              <a:gd name="connsiteY89" fmla="*/ 609600 h 3718561"/>
              <a:gd name="connsiteX90" fmla="*/ 7517243 w 10636363"/>
              <a:gd name="connsiteY90" fmla="*/ 650240 h 3718561"/>
              <a:gd name="connsiteX91" fmla="*/ 7537563 w 10636363"/>
              <a:gd name="connsiteY91" fmla="*/ 1341120 h 3718561"/>
              <a:gd name="connsiteX92" fmla="*/ 7689963 w 10636363"/>
              <a:gd name="connsiteY92" fmla="*/ 1615440 h 3718561"/>
              <a:gd name="connsiteX93" fmla="*/ 7842363 w 10636363"/>
              <a:gd name="connsiteY93" fmla="*/ 2092960 h 3718561"/>
              <a:gd name="connsiteX94" fmla="*/ 7943963 w 10636363"/>
              <a:gd name="connsiteY94" fmla="*/ 2204720 h 3718561"/>
              <a:gd name="connsiteX95" fmla="*/ 8015083 w 10636363"/>
              <a:gd name="connsiteY95" fmla="*/ 2397760 h 3718561"/>
              <a:gd name="connsiteX96" fmla="*/ 8106523 w 10636363"/>
              <a:gd name="connsiteY96" fmla="*/ 2428240 h 3718561"/>
              <a:gd name="connsiteX97" fmla="*/ 8258923 w 10636363"/>
              <a:gd name="connsiteY97" fmla="*/ 2600960 h 3718561"/>
              <a:gd name="connsiteX98" fmla="*/ 8330043 w 10636363"/>
              <a:gd name="connsiteY98" fmla="*/ 2743200 h 3718561"/>
              <a:gd name="connsiteX99" fmla="*/ 8411323 w 10636363"/>
              <a:gd name="connsiteY99" fmla="*/ 2489200 h 3718561"/>
              <a:gd name="connsiteX100" fmla="*/ 8523083 w 10636363"/>
              <a:gd name="connsiteY100" fmla="*/ 2743200 h 3718561"/>
              <a:gd name="connsiteX101" fmla="*/ 8594203 w 10636363"/>
              <a:gd name="connsiteY101" fmla="*/ 2804160 h 3718561"/>
              <a:gd name="connsiteX102" fmla="*/ 8634843 w 10636363"/>
              <a:gd name="connsiteY102" fmla="*/ 2804160 h 3718561"/>
              <a:gd name="connsiteX103" fmla="*/ 8797403 w 10636363"/>
              <a:gd name="connsiteY103" fmla="*/ 2865120 h 3718561"/>
              <a:gd name="connsiteX104" fmla="*/ 8888843 w 10636363"/>
              <a:gd name="connsiteY104" fmla="*/ 2915920 h 3718561"/>
              <a:gd name="connsiteX105" fmla="*/ 9000603 w 10636363"/>
              <a:gd name="connsiteY105" fmla="*/ 2804160 h 3718561"/>
              <a:gd name="connsiteX106" fmla="*/ 9081883 w 10636363"/>
              <a:gd name="connsiteY106" fmla="*/ 2946400 h 3718561"/>
              <a:gd name="connsiteX107" fmla="*/ 9122523 w 10636363"/>
              <a:gd name="connsiteY107" fmla="*/ 3108960 h 3718561"/>
              <a:gd name="connsiteX108" fmla="*/ 9224123 w 10636363"/>
              <a:gd name="connsiteY108" fmla="*/ 3139440 h 3718561"/>
              <a:gd name="connsiteX109" fmla="*/ 9305403 w 10636363"/>
              <a:gd name="connsiteY109" fmla="*/ 3210560 h 3718561"/>
              <a:gd name="connsiteX110" fmla="*/ 9376523 w 10636363"/>
              <a:gd name="connsiteY110" fmla="*/ 3261360 h 3718561"/>
              <a:gd name="connsiteX111" fmla="*/ 9437483 w 10636363"/>
              <a:gd name="connsiteY111" fmla="*/ 3352800 h 3718561"/>
              <a:gd name="connsiteX112" fmla="*/ 9478123 w 10636363"/>
              <a:gd name="connsiteY112" fmla="*/ 3261360 h 3718561"/>
              <a:gd name="connsiteX113" fmla="*/ 9508603 w 10636363"/>
              <a:gd name="connsiteY113" fmla="*/ 3281680 h 3718561"/>
              <a:gd name="connsiteX114" fmla="*/ 9579723 w 10636363"/>
              <a:gd name="connsiteY114" fmla="*/ 3068320 h 3718561"/>
              <a:gd name="connsiteX115" fmla="*/ 9772763 w 10636363"/>
              <a:gd name="connsiteY115" fmla="*/ 3434080 h 3718561"/>
              <a:gd name="connsiteX116" fmla="*/ 9874363 w 10636363"/>
              <a:gd name="connsiteY116" fmla="*/ 3413760 h 3718561"/>
              <a:gd name="connsiteX117" fmla="*/ 9945483 w 10636363"/>
              <a:gd name="connsiteY117" fmla="*/ 3495040 h 3718561"/>
              <a:gd name="connsiteX118" fmla="*/ 10047083 w 10636363"/>
              <a:gd name="connsiteY118" fmla="*/ 3393440 h 3718561"/>
              <a:gd name="connsiteX119" fmla="*/ 10138523 w 10636363"/>
              <a:gd name="connsiteY119" fmla="*/ 3505200 h 3718561"/>
              <a:gd name="connsiteX120" fmla="*/ 10290923 w 10636363"/>
              <a:gd name="connsiteY120" fmla="*/ 3474720 h 3718561"/>
              <a:gd name="connsiteX121" fmla="*/ 10362043 w 10636363"/>
              <a:gd name="connsiteY121" fmla="*/ 3616960 h 3718561"/>
              <a:gd name="connsiteX122" fmla="*/ 10443323 w 10636363"/>
              <a:gd name="connsiteY122" fmla="*/ 3495040 h 3718561"/>
              <a:gd name="connsiteX123" fmla="*/ 10585563 w 10636363"/>
              <a:gd name="connsiteY123" fmla="*/ 3606800 h 3718561"/>
              <a:gd name="connsiteX124" fmla="*/ 10636363 w 10636363"/>
              <a:gd name="connsiteY124" fmla="*/ 3718560 h 3718561"/>
              <a:gd name="connsiteX0" fmla="*/ 0 w 10585563"/>
              <a:gd name="connsiteY0" fmla="*/ 2709119 h 3616960"/>
              <a:gd name="connsiteX1" fmla="*/ 81023 w 10585563"/>
              <a:gd name="connsiteY1" fmla="*/ 2963762 h 3616960"/>
              <a:gd name="connsiteX2" fmla="*/ 219919 w 10585563"/>
              <a:gd name="connsiteY2" fmla="*/ 2790142 h 3616960"/>
              <a:gd name="connsiteX3" fmla="*/ 324092 w 10585563"/>
              <a:gd name="connsiteY3" fmla="*/ 2952187 h 3616960"/>
              <a:gd name="connsiteX4" fmla="*/ 439838 w 10585563"/>
              <a:gd name="connsiteY4" fmla="*/ 2732268 h 3616960"/>
              <a:gd name="connsiteX5" fmla="*/ 694481 w 10585563"/>
              <a:gd name="connsiteY5" fmla="*/ 2848015 h 3616960"/>
              <a:gd name="connsiteX6" fmla="*/ 882763 w 10585563"/>
              <a:gd name="connsiteY6" fmla="*/ 2844800 h 3616960"/>
              <a:gd name="connsiteX7" fmla="*/ 1004683 w 10585563"/>
              <a:gd name="connsiteY7" fmla="*/ 2905760 h 3616960"/>
              <a:gd name="connsiteX8" fmla="*/ 1065643 w 10585563"/>
              <a:gd name="connsiteY8" fmla="*/ 2733040 h 3616960"/>
              <a:gd name="connsiteX9" fmla="*/ 1177403 w 10585563"/>
              <a:gd name="connsiteY9" fmla="*/ 3088640 h 3616960"/>
              <a:gd name="connsiteX10" fmla="*/ 1289163 w 10585563"/>
              <a:gd name="connsiteY10" fmla="*/ 2641600 h 3616960"/>
              <a:gd name="connsiteX11" fmla="*/ 1289163 w 10585563"/>
              <a:gd name="connsiteY11" fmla="*/ 2641600 h 3616960"/>
              <a:gd name="connsiteX12" fmla="*/ 1492363 w 10585563"/>
              <a:gd name="connsiteY12" fmla="*/ 2854960 h 3616960"/>
              <a:gd name="connsiteX13" fmla="*/ 1502523 w 10585563"/>
              <a:gd name="connsiteY13" fmla="*/ 2743200 h 3616960"/>
              <a:gd name="connsiteX14" fmla="*/ 1654923 w 10585563"/>
              <a:gd name="connsiteY14" fmla="*/ 2580640 h 3616960"/>
              <a:gd name="connsiteX15" fmla="*/ 1715883 w 10585563"/>
              <a:gd name="connsiteY15" fmla="*/ 2580640 h 3616960"/>
              <a:gd name="connsiteX16" fmla="*/ 1776843 w 10585563"/>
              <a:gd name="connsiteY16" fmla="*/ 2651760 h 3616960"/>
              <a:gd name="connsiteX17" fmla="*/ 1878443 w 10585563"/>
              <a:gd name="connsiteY17" fmla="*/ 2651760 h 3616960"/>
              <a:gd name="connsiteX18" fmla="*/ 1969883 w 10585563"/>
              <a:gd name="connsiteY18" fmla="*/ 2865120 h 3616960"/>
              <a:gd name="connsiteX19" fmla="*/ 2030843 w 10585563"/>
              <a:gd name="connsiteY19" fmla="*/ 2824480 h 3616960"/>
              <a:gd name="connsiteX20" fmla="*/ 2112123 w 10585563"/>
              <a:gd name="connsiteY20" fmla="*/ 2651760 h 3616960"/>
              <a:gd name="connsiteX21" fmla="*/ 2183243 w 10585563"/>
              <a:gd name="connsiteY21" fmla="*/ 2702560 h 3616960"/>
              <a:gd name="connsiteX22" fmla="*/ 2234043 w 10585563"/>
              <a:gd name="connsiteY22" fmla="*/ 2641600 h 3616960"/>
              <a:gd name="connsiteX23" fmla="*/ 2315323 w 10585563"/>
              <a:gd name="connsiteY23" fmla="*/ 2733040 h 3616960"/>
              <a:gd name="connsiteX24" fmla="*/ 2396603 w 10585563"/>
              <a:gd name="connsiteY24" fmla="*/ 2672080 h 3616960"/>
              <a:gd name="connsiteX25" fmla="*/ 2427083 w 10585563"/>
              <a:gd name="connsiteY25" fmla="*/ 2773680 h 3616960"/>
              <a:gd name="connsiteX26" fmla="*/ 2498203 w 10585563"/>
              <a:gd name="connsiteY26" fmla="*/ 2702560 h 3616960"/>
              <a:gd name="connsiteX27" fmla="*/ 2579483 w 10585563"/>
              <a:gd name="connsiteY27" fmla="*/ 2814320 h 3616960"/>
              <a:gd name="connsiteX28" fmla="*/ 2670923 w 10585563"/>
              <a:gd name="connsiteY28" fmla="*/ 2641600 h 3616960"/>
              <a:gd name="connsiteX29" fmla="*/ 2782683 w 10585563"/>
              <a:gd name="connsiteY29" fmla="*/ 2651760 h 3616960"/>
              <a:gd name="connsiteX30" fmla="*/ 2904603 w 10585563"/>
              <a:gd name="connsiteY30" fmla="*/ 2834640 h 3616960"/>
              <a:gd name="connsiteX31" fmla="*/ 2965563 w 10585563"/>
              <a:gd name="connsiteY31" fmla="*/ 2722880 h 3616960"/>
              <a:gd name="connsiteX32" fmla="*/ 2965563 w 10585563"/>
              <a:gd name="connsiteY32" fmla="*/ 2722880 h 3616960"/>
              <a:gd name="connsiteX33" fmla="*/ 3148443 w 10585563"/>
              <a:gd name="connsiteY33" fmla="*/ 2804160 h 3616960"/>
              <a:gd name="connsiteX34" fmla="*/ 3239883 w 10585563"/>
              <a:gd name="connsiteY34" fmla="*/ 2956560 h 3616960"/>
              <a:gd name="connsiteX35" fmla="*/ 3331323 w 10585563"/>
              <a:gd name="connsiteY35" fmla="*/ 3068320 h 3616960"/>
              <a:gd name="connsiteX36" fmla="*/ 3361803 w 10585563"/>
              <a:gd name="connsiteY36" fmla="*/ 2875280 h 3616960"/>
              <a:gd name="connsiteX37" fmla="*/ 3432923 w 10585563"/>
              <a:gd name="connsiteY37" fmla="*/ 1544320 h 3616960"/>
              <a:gd name="connsiteX38" fmla="*/ 3565003 w 10585563"/>
              <a:gd name="connsiteY38" fmla="*/ 2377440 h 3616960"/>
              <a:gd name="connsiteX39" fmla="*/ 3636123 w 10585563"/>
              <a:gd name="connsiteY39" fmla="*/ 2489200 h 3616960"/>
              <a:gd name="connsiteX40" fmla="*/ 3717403 w 10585563"/>
              <a:gd name="connsiteY40" fmla="*/ 2600960 h 3616960"/>
              <a:gd name="connsiteX41" fmla="*/ 3778363 w 10585563"/>
              <a:gd name="connsiteY41" fmla="*/ 2753360 h 3616960"/>
              <a:gd name="connsiteX42" fmla="*/ 3869803 w 10585563"/>
              <a:gd name="connsiteY42" fmla="*/ 2997200 h 3616960"/>
              <a:gd name="connsiteX43" fmla="*/ 3910443 w 10585563"/>
              <a:gd name="connsiteY43" fmla="*/ 2773680 h 3616960"/>
              <a:gd name="connsiteX44" fmla="*/ 4042523 w 10585563"/>
              <a:gd name="connsiteY44" fmla="*/ 2672080 h 3616960"/>
              <a:gd name="connsiteX45" fmla="*/ 4103483 w 10585563"/>
              <a:gd name="connsiteY45" fmla="*/ 2804160 h 3616960"/>
              <a:gd name="connsiteX46" fmla="*/ 4154283 w 10585563"/>
              <a:gd name="connsiteY46" fmla="*/ 2702560 h 3616960"/>
              <a:gd name="connsiteX47" fmla="*/ 4296523 w 10585563"/>
              <a:gd name="connsiteY47" fmla="*/ 2560320 h 3616960"/>
              <a:gd name="connsiteX48" fmla="*/ 4459083 w 10585563"/>
              <a:gd name="connsiteY48" fmla="*/ 3139440 h 3616960"/>
              <a:gd name="connsiteX49" fmla="*/ 4540363 w 10585563"/>
              <a:gd name="connsiteY49" fmla="*/ 3048000 h 3616960"/>
              <a:gd name="connsiteX50" fmla="*/ 4570843 w 10585563"/>
              <a:gd name="connsiteY50" fmla="*/ 1737360 h 3616960"/>
              <a:gd name="connsiteX51" fmla="*/ 4631803 w 10585563"/>
              <a:gd name="connsiteY51" fmla="*/ 1330960 h 3616960"/>
              <a:gd name="connsiteX52" fmla="*/ 4753723 w 10585563"/>
              <a:gd name="connsiteY52" fmla="*/ 1910080 h 3616960"/>
              <a:gd name="connsiteX53" fmla="*/ 4926443 w 10585563"/>
              <a:gd name="connsiteY53" fmla="*/ 2255520 h 3616960"/>
              <a:gd name="connsiteX54" fmla="*/ 4987403 w 10585563"/>
              <a:gd name="connsiteY54" fmla="*/ 2570480 h 3616960"/>
              <a:gd name="connsiteX55" fmla="*/ 5058523 w 10585563"/>
              <a:gd name="connsiteY55" fmla="*/ 2458720 h 3616960"/>
              <a:gd name="connsiteX56" fmla="*/ 5058523 w 10585563"/>
              <a:gd name="connsiteY56" fmla="*/ 2458720 h 3616960"/>
              <a:gd name="connsiteX57" fmla="*/ 5231243 w 10585563"/>
              <a:gd name="connsiteY57" fmla="*/ 2286000 h 3616960"/>
              <a:gd name="connsiteX58" fmla="*/ 5353163 w 10585563"/>
              <a:gd name="connsiteY58" fmla="*/ 2448560 h 3616960"/>
              <a:gd name="connsiteX59" fmla="*/ 5393803 w 10585563"/>
              <a:gd name="connsiteY59" fmla="*/ 2204720 h 3616960"/>
              <a:gd name="connsiteX60" fmla="*/ 5485243 w 10585563"/>
              <a:gd name="connsiteY60" fmla="*/ 2357120 h 3616960"/>
              <a:gd name="connsiteX61" fmla="*/ 5597003 w 10585563"/>
              <a:gd name="connsiteY61" fmla="*/ 2661920 h 3616960"/>
              <a:gd name="connsiteX62" fmla="*/ 5678283 w 10585563"/>
              <a:gd name="connsiteY62" fmla="*/ 2519680 h 3616960"/>
              <a:gd name="connsiteX63" fmla="*/ 5739243 w 10585563"/>
              <a:gd name="connsiteY63" fmla="*/ 1920240 h 3616960"/>
              <a:gd name="connsiteX64" fmla="*/ 5759563 w 10585563"/>
              <a:gd name="connsiteY64" fmla="*/ 1605280 h 3616960"/>
              <a:gd name="connsiteX65" fmla="*/ 5820523 w 10585563"/>
              <a:gd name="connsiteY65" fmla="*/ 1463040 h 3616960"/>
              <a:gd name="connsiteX66" fmla="*/ 5881483 w 10585563"/>
              <a:gd name="connsiteY66" fmla="*/ 1706880 h 3616960"/>
              <a:gd name="connsiteX67" fmla="*/ 5881483 w 10585563"/>
              <a:gd name="connsiteY67" fmla="*/ 1706880 h 3616960"/>
              <a:gd name="connsiteX68" fmla="*/ 5993243 w 10585563"/>
              <a:gd name="connsiteY68" fmla="*/ 1625600 h 3616960"/>
              <a:gd name="connsiteX69" fmla="*/ 6064363 w 10585563"/>
              <a:gd name="connsiteY69" fmla="*/ 1615440 h 3616960"/>
              <a:gd name="connsiteX70" fmla="*/ 6105003 w 10585563"/>
              <a:gd name="connsiteY70" fmla="*/ 1859280 h 3616960"/>
              <a:gd name="connsiteX71" fmla="*/ 6206603 w 10585563"/>
              <a:gd name="connsiteY71" fmla="*/ 1910080 h 3616960"/>
              <a:gd name="connsiteX72" fmla="*/ 6257403 w 10585563"/>
              <a:gd name="connsiteY72" fmla="*/ 2082800 h 3616960"/>
              <a:gd name="connsiteX73" fmla="*/ 6348843 w 10585563"/>
              <a:gd name="connsiteY73" fmla="*/ 2082800 h 3616960"/>
              <a:gd name="connsiteX74" fmla="*/ 6419963 w 10585563"/>
              <a:gd name="connsiteY74" fmla="*/ 1971040 h 3616960"/>
              <a:gd name="connsiteX75" fmla="*/ 6501243 w 10585563"/>
              <a:gd name="connsiteY75" fmla="*/ 2042160 h 3616960"/>
              <a:gd name="connsiteX76" fmla="*/ 6541883 w 10585563"/>
              <a:gd name="connsiteY76" fmla="*/ 2001520 h 3616960"/>
              <a:gd name="connsiteX77" fmla="*/ 6663803 w 10585563"/>
              <a:gd name="connsiteY77" fmla="*/ 1219200 h 3616960"/>
              <a:gd name="connsiteX78" fmla="*/ 6745083 w 10585563"/>
              <a:gd name="connsiteY78" fmla="*/ 1148080 h 3616960"/>
              <a:gd name="connsiteX79" fmla="*/ 6806043 w 10585563"/>
              <a:gd name="connsiteY79" fmla="*/ 1259840 h 3616960"/>
              <a:gd name="connsiteX80" fmla="*/ 6836523 w 10585563"/>
              <a:gd name="connsiteY80" fmla="*/ 1767840 h 3616960"/>
              <a:gd name="connsiteX81" fmla="*/ 6887323 w 10585563"/>
              <a:gd name="connsiteY81" fmla="*/ 1899920 h 3616960"/>
              <a:gd name="connsiteX82" fmla="*/ 6968603 w 10585563"/>
              <a:gd name="connsiteY82" fmla="*/ 1981200 h 3616960"/>
              <a:gd name="connsiteX83" fmla="*/ 7029563 w 10585563"/>
              <a:gd name="connsiteY83" fmla="*/ 2468880 h 3616960"/>
              <a:gd name="connsiteX84" fmla="*/ 7121003 w 10585563"/>
              <a:gd name="connsiteY84" fmla="*/ 680720 h 3616960"/>
              <a:gd name="connsiteX85" fmla="*/ 7202283 w 10585563"/>
              <a:gd name="connsiteY85" fmla="*/ 436880 h 3616960"/>
              <a:gd name="connsiteX86" fmla="*/ 7263243 w 10585563"/>
              <a:gd name="connsiteY86" fmla="*/ 335280 h 3616960"/>
              <a:gd name="connsiteX87" fmla="*/ 7273403 w 10585563"/>
              <a:gd name="connsiteY87" fmla="*/ 152400 h 3616960"/>
              <a:gd name="connsiteX88" fmla="*/ 7375003 w 10585563"/>
              <a:gd name="connsiteY88" fmla="*/ 0 h 3616960"/>
              <a:gd name="connsiteX89" fmla="*/ 7435963 w 10585563"/>
              <a:gd name="connsiteY89" fmla="*/ 609600 h 3616960"/>
              <a:gd name="connsiteX90" fmla="*/ 7517243 w 10585563"/>
              <a:gd name="connsiteY90" fmla="*/ 650240 h 3616960"/>
              <a:gd name="connsiteX91" fmla="*/ 7537563 w 10585563"/>
              <a:gd name="connsiteY91" fmla="*/ 1341120 h 3616960"/>
              <a:gd name="connsiteX92" fmla="*/ 7689963 w 10585563"/>
              <a:gd name="connsiteY92" fmla="*/ 1615440 h 3616960"/>
              <a:gd name="connsiteX93" fmla="*/ 7842363 w 10585563"/>
              <a:gd name="connsiteY93" fmla="*/ 2092960 h 3616960"/>
              <a:gd name="connsiteX94" fmla="*/ 7943963 w 10585563"/>
              <a:gd name="connsiteY94" fmla="*/ 2204720 h 3616960"/>
              <a:gd name="connsiteX95" fmla="*/ 8015083 w 10585563"/>
              <a:gd name="connsiteY95" fmla="*/ 2397760 h 3616960"/>
              <a:gd name="connsiteX96" fmla="*/ 8106523 w 10585563"/>
              <a:gd name="connsiteY96" fmla="*/ 2428240 h 3616960"/>
              <a:gd name="connsiteX97" fmla="*/ 8258923 w 10585563"/>
              <a:gd name="connsiteY97" fmla="*/ 2600960 h 3616960"/>
              <a:gd name="connsiteX98" fmla="*/ 8330043 w 10585563"/>
              <a:gd name="connsiteY98" fmla="*/ 2743200 h 3616960"/>
              <a:gd name="connsiteX99" fmla="*/ 8411323 w 10585563"/>
              <a:gd name="connsiteY99" fmla="*/ 2489200 h 3616960"/>
              <a:gd name="connsiteX100" fmla="*/ 8523083 w 10585563"/>
              <a:gd name="connsiteY100" fmla="*/ 2743200 h 3616960"/>
              <a:gd name="connsiteX101" fmla="*/ 8594203 w 10585563"/>
              <a:gd name="connsiteY101" fmla="*/ 2804160 h 3616960"/>
              <a:gd name="connsiteX102" fmla="*/ 8634843 w 10585563"/>
              <a:gd name="connsiteY102" fmla="*/ 2804160 h 3616960"/>
              <a:gd name="connsiteX103" fmla="*/ 8797403 w 10585563"/>
              <a:gd name="connsiteY103" fmla="*/ 2865120 h 3616960"/>
              <a:gd name="connsiteX104" fmla="*/ 8888843 w 10585563"/>
              <a:gd name="connsiteY104" fmla="*/ 2915920 h 3616960"/>
              <a:gd name="connsiteX105" fmla="*/ 9000603 w 10585563"/>
              <a:gd name="connsiteY105" fmla="*/ 2804160 h 3616960"/>
              <a:gd name="connsiteX106" fmla="*/ 9081883 w 10585563"/>
              <a:gd name="connsiteY106" fmla="*/ 2946400 h 3616960"/>
              <a:gd name="connsiteX107" fmla="*/ 9122523 w 10585563"/>
              <a:gd name="connsiteY107" fmla="*/ 3108960 h 3616960"/>
              <a:gd name="connsiteX108" fmla="*/ 9224123 w 10585563"/>
              <a:gd name="connsiteY108" fmla="*/ 3139440 h 3616960"/>
              <a:gd name="connsiteX109" fmla="*/ 9305403 w 10585563"/>
              <a:gd name="connsiteY109" fmla="*/ 3210560 h 3616960"/>
              <a:gd name="connsiteX110" fmla="*/ 9376523 w 10585563"/>
              <a:gd name="connsiteY110" fmla="*/ 3261360 h 3616960"/>
              <a:gd name="connsiteX111" fmla="*/ 9437483 w 10585563"/>
              <a:gd name="connsiteY111" fmla="*/ 3352800 h 3616960"/>
              <a:gd name="connsiteX112" fmla="*/ 9478123 w 10585563"/>
              <a:gd name="connsiteY112" fmla="*/ 3261360 h 3616960"/>
              <a:gd name="connsiteX113" fmla="*/ 9508603 w 10585563"/>
              <a:gd name="connsiteY113" fmla="*/ 3281680 h 3616960"/>
              <a:gd name="connsiteX114" fmla="*/ 9579723 w 10585563"/>
              <a:gd name="connsiteY114" fmla="*/ 3068320 h 3616960"/>
              <a:gd name="connsiteX115" fmla="*/ 9772763 w 10585563"/>
              <a:gd name="connsiteY115" fmla="*/ 3434080 h 3616960"/>
              <a:gd name="connsiteX116" fmla="*/ 9874363 w 10585563"/>
              <a:gd name="connsiteY116" fmla="*/ 3413760 h 3616960"/>
              <a:gd name="connsiteX117" fmla="*/ 9945483 w 10585563"/>
              <a:gd name="connsiteY117" fmla="*/ 3495040 h 3616960"/>
              <a:gd name="connsiteX118" fmla="*/ 10047083 w 10585563"/>
              <a:gd name="connsiteY118" fmla="*/ 3393440 h 3616960"/>
              <a:gd name="connsiteX119" fmla="*/ 10138523 w 10585563"/>
              <a:gd name="connsiteY119" fmla="*/ 3505200 h 3616960"/>
              <a:gd name="connsiteX120" fmla="*/ 10290923 w 10585563"/>
              <a:gd name="connsiteY120" fmla="*/ 3474720 h 3616960"/>
              <a:gd name="connsiteX121" fmla="*/ 10362043 w 10585563"/>
              <a:gd name="connsiteY121" fmla="*/ 3616960 h 3616960"/>
              <a:gd name="connsiteX122" fmla="*/ 10443323 w 10585563"/>
              <a:gd name="connsiteY122" fmla="*/ 3495040 h 3616960"/>
              <a:gd name="connsiteX123" fmla="*/ 10585563 w 10585563"/>
              <a:gd name="connsiteY123" fmla="*/ 3606800 h 361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0585563" h="3616960">
                <a:moveTo>
                  <a:pt x="0" y="2709119"/>
                </a:moveTo>
                <a:cubicBezTo>
                  <a:pt x="65590" y="2718765"/>
                  <a:pt x="3859" y="2907818"/>
                  <a:pt x="81023" y="2963762"/>
                </a:cubicBezTo>
                <a:cubicBezTo>
                  <a:pt x="158187" y="3019706"/>
                  <a:pt x="154329" y="2716836"/>
                  <a:pt x="219919" y="2790142"/>
                </a:cubicBezTo>
                <a:cubicBezTo>
                  <a:pt x="285509" y="2863448"/>
                  <a:pt x="250786" y="2927109"/>
                  <a:pt x="324092" y="2952187"/>
                </a:cubicBezTo>
                <a:cubicBezTo>
                  <a:pt x="397398" y="2977265"/>
                  <a:pt x="345311" y="2672465"/>
                  <a:pt x="439838" y="2732268"/>
                </a:cubicBezTo>
                <a:cubicBezTo>
                  <a:pt x="534365" y="2792071"/>
                  <a:pt x="622589" y="2823472"/>
                  <a:pt x="694481" y="2848015"/>
                </a:cubicBezTo>
                <a:lnTo>
                  <a:pt x="882763" y="2844800"/>
                </a:lnTo>
                <a:lnTo>
                  <a:pt x="1004683" y="2905760"/>
                </a:lnTo>
                <a:lnTo>
                  <a:pt x="1065643" y="2733040"/>
                </a:lnTo>
                <a:lnTo>
                  <a:pt x="1177403" y="3088640"/>
                </a:lnTo>
                <a:lnTo>
                  <a:pt x="1289163" y="2641600"/>
                </a:lnTo>
                <a:lnTo>
                  <a:pt x="1289163" y="2641600"/>
                </a:lnTo>
                <a:lnTo>
                  <a:pt x="1492363" y="2854960"/>
                </a:lnTo>
                <a:lnTo>
                  <a:pt x="1502523" y="2743200"/>
                </a:lnTo>
                <a:lnTo>
                  <a:pt x="1654923" y="2580640"/>
                </a:lnTo>
                <a:lnTo>
                  <a:pt x="1715883" y="2580640"/>
                </a:lnTo>
                <a:lnTo>
                  <a:pt x="1776843" y="2651760"/>
                </a:lnTo>
                <a:lnTo>
                  <a:pt x="1878443" y="2651760"/>
                </a:lnTo>
                <a:lnTo>
                  <a:pt x="1969883" y="2865120"/>
                </a:lnTo>
                <a:lnTo>
                  <a:pt x="2030843" y="2824480"/>
                </a:lnTo>
                <a:lnTo>
                  <a:pt x="2112123" y="2651760"/>
                </a:lnTo>
                <a:lnTo>
                  <a:pt x="2183243" y="2702560"/>
                </a:lnTo>
                <a:lnTo>
                  <a:pt x="2234043" y="2641600"/>
                </a:lnTo>
                <a:lnTo>
                  <a:pt x="2315323" y="2733040"/>
                </a:lnTo>
                <a:lnTo>
                  <a:pt x="2396603" y="2672080"/>
                </a:lnTo>
                <a:lnTo>
                  <a:pt x="2427083" y="2773680"/>
                </a:lnTo>
                <a:lnTo>
                  <a:pt x="2498203" y="2702560"/>
                </a:lnTo>
                <a:lnTo>
                  <a:pt x="2579483" y="2814320"/>
                </a:lnTo>
                <a:lnTo>
                  <a:pt x="2670923" y="2641600"/>
                </a:lnTo>
                <a:lnTo>
                  <a:pt x="2782683" y="2651760"/>
                </a:lnTo>
                <a:lnTo>
                  <a:pt x="2904603" y="2834640"/>
                </a:lnTo>
                <a:lnTo>
                  <a:pt x="2965563" y="2722880"/>
                </a:lnTo>
                <a:lnTo>
                  <a:pt x="2965563" y="2722880"/>
                </a:lnTo>
                <a:lnTo>
                  <a:pt x="3148443" y="2804160"/>
                </a:lnTo>
                <a:lnTo>
                  <a:pt x="3239883" y="2956560"/>
                </a:lnTo>
                <a:lnTo>
                  <a:pt x="3331323" y="3068320"/>
                </a:lnTo>
                <a:cubicBezTo>
                  <a:pt x="3368932" y="2930421"/>
                  <a:pt x="3361803" y="2995174"/>
                  <a:pt x="3361803" y="2875280"/>
                </a:cubicBezTo>
                <a:lnTo>
                  <a:pt x="3432923" y="1544320"/>
                </a:lnTo>
                <a:lnTo>
                  <a:pt x="3565003" y="2377440"/>
                </a:lnTo>
                <a:lnTo>
                  <a:pt x="3636123" y="2489200"/>
                </a:lnTo>
                <a:lnTo>
                  <a:pt x="3717403" y="2600960"/>
                </a:lnTo>
                <a:lnTo>
                  <a:pt x="3778363" y="2753360"/>
                </a:lnTo>
                <a:lnTo>
                  <a:pt x="3869803" y="2997200"/>
                </a:lnTo>
                <a:lnTo>
                  <a:pt x="3910443" y="2773680"/>
                </a:lnTo>
                <a:lnTo>
                  <a:pt x="4042523" y="2672080"/>
                </a:lnTo>
                <a:lnTo>
                  <a:pt x="4103483" y="2804160"/>
                </a:lnTo>
                <a:lnTo>
                  <a:pt x="4154283" y="2702560"/>
                </a:lnTo>
                <a:lnTo>
                  <a:pt x="4296523" y="2560320"/>
                </a:lnTo>
                <a:lnTo>
                  <a:pt x="4459083" y="3139440"/>
                </a:lnTo>
                <a:lnTo>
                  <a:pt x="4540363" y="3048000"/>
                </a:lnTo>
                <a:lnTo>
                  <a:pt x="4570843" y="1737360"/>
                </a:lnTo>
                <a:lnTo>
                  <a:pt x="4631803" y="1330960"/>
                </a:lnTo>
                <a:lnTo>
                  <a:pt x="4753723" y="1910080"/>
                </a:lnTo>
                <a:lnTo>
                  <a:pt x="4926443" y="2255520"/>
                </a:lnTo>
                <a:lnTo>
                  <a:pt x="4987403" y="2570480"/>
                </a:lnTo>
                <a:lnTo>
                  <a:pt x="5058523" y="2458720"/>
                </a:lnTo>
                <a:lnTo>
                  <a:pt x="5058523" y="2458720"/>
                </a:lnTo>
                <a:lnTo>
                  <a:pt x="5231243" y="2286000"/>
                </a:lnTo>
                <a:lnTo>
                  <a:pt x="5353163" y="2448560"/>
                </a:lnTo>
                <a:lnTo>
                  <a:pt x="5393803" y="2204720"/>
                </a:lnTo>
                <a:lnTo>
                  <a:pt x="5485243" y="2357120"/>
                </a:lnTo>
                <a:lnTo>
                  <a:pt x="5597003" y="2661920"/>
                </a:lnTo>
                <a:lnTo>
                  <a:pt x="5678283" y="2519680"/>
                </a:lnTo>
                <a:lnTo>
                  <a:pt x="5739243" y="1920240"/>
                </a:lnTo>
                <a:lnTo>
                  <a:pt x="5759563" y="1605280"/>
                </a:lnTo>
                <a:lnTo>
                  <a:pt x="5820523" y="1463040"/>
                </a:lnTo>
                <a:lnTo>
                  <a:pt x="5881483" y="1706880"/>
                </a:lnTo>
                <a:lnTo>
                  <a:pt x="5881483" y="1706880"/>
                </a:lnTo>
                <a:lnTo>
                  <a:pt x="5993243" y="1625600"/>
                </a:lnTo>
                <a:lnTo>
                  <a:pt x="6064363" y="1615440"/>
                </a:lnTo>
                <a:lnTo>
                  <a:pt x="6105003" y="1859280"/>
                </a:lnTo>
                <a:lnTo>
                  <a:pt x="6206603" y="1910080"/>
                </a:lnTo>
                <a:lnTo>
                  <a:pt x="6257403" y="2082800"/>
                </a:lnTo>
                <a:lnTo>
                  <a:pt x="6348843" y="2082800"/>
                </a:lnTo>
                <a:lnTo>
                  <a:pt x="6419963" y="1971040"/>
                </a:lnTo>
                <a:lnTo>
                  <a:pt x="6501243" y="2042160"/>
                </a:lnTo>
                <a:lnTo>
                  <a:pt x="6541883" y="2001520"/>
                </a:lnTo>
                <a:lnTo>
                  <a:pt x="6663803" y="1219200"/>
                </a:lnTo>
                <a:lnTo>
                  <a:pt x="6745083" y="1148080"/>
                </a:lnTo>
                <a:lnTo>
                  <a:pt x="6806043" y="1259840"/>
                </a:lnTo>
                <a:lnTo>
                  <a:pt x="6836523" y="1767840"/>
                </a:lnTo>
                <a:lnTo>
                  <a:pt x="6887323" y="1899920"/>
                </a:lnTo>
                <a:lnTo>
                  <a:pt x="6968603" y="1981200"/>
                </a:lnTo>
                <a:lnTo>
                  <a:pt x="7029563" y="2468880"/>
                </a:lnTo>
                <a:lnTo>
                  <a:pt x="7121003" y="680720"/>
                </a:lnTo>
                <a:lnTo>
                  <a:pt x="7202283" y="436880"/>
                </a:lnTo>
                <a:lnTo>
                  <a:pt x="7263243" y="335280"/>
                </a:lnTo>
                <a:lnTo>
                  <a:pt x="7273403" y="152400"/>
                </a:lnTo>
                <a:lnTo>
                  <a:pt x="7375003" y="0"/>
                </a:lnTo>
                <a:lnTo>
                  <a:pt x="7435963" y="609600"/>
                </a:lnTo>
                <a:lnTo>
                  <a:pt x="7517243" y="650240"/>
                </a:lnTo>
                <a:lnTo>
                  <a:pt x="7537563" y="1341120"/>
                </a:lnTo>
                <a:lnTo>
                  <a:pt x="7689963" y="1615440"/>
                </a:lnTo>
                <a:lnTo>
                  <a:pt x="7842363" y="2092960"/>
                </a:lnTo>
                <a:lnTo>
                  <a:pt x="7943963" y="2204720"/>
                </a:lnTo>
                <a:lnTo>
                  <a:pt x="8015083" y="2397760"/>
                </a:lnTo>
                <a:lnTo>
                  <a:pt x="8106523" y="2428240"/>
                </a:lnTo>
                <a:lnTo>
                  <a:pt x="8258923" y="2600960"/>
                </a:lnTo>
                <a:lnTo>
                  <a:pt x="8330043" y="2743200"/>
                </a:lnTo>
                <a:lnTo>
                  <a:pt x="8411323" y="2489200"/>
                </a:lnTo>
                <a:lnTo>
                  <a:pt x="8523083" y="2743200"/>
                </a:lnTo>
                <a:lnTo>
                  <a:pt x="8594203" y="2804160"/>
                </a:lnTo>
                <a:lnTo>
                  <a:pt x="8634843" y="2804160"/>
                </a:lnTo>
                <a:lnTo>
                  <a:pt x="8797403" y="2865120"/>
                </a:lnTo>
                <a:lnTo>
                  <a:pt x="8888843" y="2915920"/>
                </a:lnTo>
                <a:lnTo>
                  <a:pt x="9000603" y="2804160"/>
                </a:lnTo>
                <a:lnTo>
                  <a:pt x="9081883" y="2946400"/>
                </a:lnTo>
                <a:lnTo>
                  <a:pt x="9122523" y="3108960"/>
                </a:lnTo>
                <a:lnTo>
                  <a:pt x="9224123" y="3139440"/>
                </a:lnTo>
                <a:lnTo>
                  <a:pt x="9305403" y="3210560"/>
                </a:lnTo>
                <a:lnTo>
                  <a:pt x="9376523" y="3261360"/>
                </a:lnTo>
                <a:lnTo>
                  <a:pt x="9437483" y="3352800"/>
                </a:lnTo>
                <a:lnTo>
                  <a:pt x="9478123" y="3261360"/>
                </a:lnTo>
                <a:lnTo>
                  <a:pt x="9508603" y="3281680"/>
                </a:lnTo>
                <a:lnTo>
                  <a:pt x="9579723" y="3068320"/>
                </a:lnTo>
                <a:lnTo>
                  <a:pt x="9772763" y="3434080"/>
                </a:lnTo>
                <a:lnTo>
                  <a:pt x="9874363" y="3413760"/>
                </a:lnTo>
                <a:lnTo>
                  <a:pt x="9945483" y="3495040"/>
                </a:lnTo>
                <a:lnTo>
                  <a:pt x="10047083" y="3393440"/>
                </a:lnTo>
                <a:lnTo>
                  <a:pt x="10138523" y="3505200"/>
                </a:lnTo>
                <a:lnTo>
                  <a:pt x="10290923" y="3474720"/>
                </a:lnTo>
                <a:lnTo>
                  <a:pt x="10362043" y="3616960"/>
                </a:lnTo>
                <a:lnTo>
                  <a:pt x="10443323" y="3495040"/>
                </a:lnTo>
                <a:lnTo>
                  <a:pt x="10585563" y="36068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p:cNvGrpSpPr/>
          <p:nvPr/>
        </p:nvGrpSpPr>
        <p:grpSpPr>
          <a:xfrm>
            <a:off x="-61119" y="684040"/>
            <a:ext cx="11435820" cy="761075"/>
            <a:chOff x="-61119" y="684040"/>
            <a:chExt cx="11435820" cy="761075"/>
          </a:xfrm>
        </p:grpSpPr>
        <p:sp>
          <p:nvSpPr>
            <p:cNvPr id="421" name="TextBox 420"/>
            <p:cNvSpPr txBox="1"/>
            <p:nvPr/>
          </p:nvSpPr>
          <p:spPr>
            <a:xfrm>
              <a:off x="-61119" y="765152"/>
              <a:ext cx="1675202" cy="276999"/>
            </a:xfrm>
            <a:prstGeom prst="rect">
              <a:avLst/>
            </a:prstGeom>
            <a:noFill/>
          </p:spPr>
          <p:txBody>
            <a:bodyPr wrap="none" rtlCol="0">
              <a:spAutoFit/>
            </a:bodyPr>
            <a:lstStyle/>
            <a:p>
              <a:pPr algn="r"/>
              <a:r>
                <a:rPr lang="en-US" sz="1200" b="1" dirty="0">
                  <a:solidFill>
                    <a:srgbClr val="C00000"/>
                  </a:solidFill>
                </a:rPr>
                <a:t>CBC RADIO ONE + TWO</a:t>
              </a:r>
            </a:p>
          </p:txBody>
        </p:sp>
        <p:sp>
          <p:nvSpPr>
            <p:cNvPr id="422" name="TextBox 421"/>
            <p:cNvSpPr txBox="1"/>
            <p:nvPr/>
          </p:nvSpPr>
          <p:spPr>
            <a:xfrm>
              <a:off x="492042" y="1229671"/>
              <a:ext cx="235962" cy="215444"/>
            </a:xfrm>
            <a:prstGeom prst="rect">
              <a:avLst/>
            </a:prstGeom>
            <a:noFill/>
          </p:spPr>
          <p:txBody>
            <a:bodyPr wrap="none" rtlCol="0">
              <a:spAutoFit/>
            </a:bodyPr>
            <a:lstStyle/>
            <a:p>
              <a:pPr algn="r"/>
              <a:r>
                <a:rPr lang="en-US" sz="800" dirty="0">
                  <a:solidFill>
                    <a:srgbClr val="C00000"/>
                  </a:solidFill>
                </a:rPr>
                <a:t>0</a:t>
              </a:r>
            </a:p>
          </p:txBody>
        </p:sp>
        <p:sp>
          <p:nvSpPr>
            <p:cNvPr id="423" name="TextBox 422"/>
            <p:cNvSpPr txBox="1"/>
            <p:nvPr/>
          </p:nvSpPr>
          <p:spPr>
            <a:xfrm>
              <a:off x="419074" y="977181"/>
              <a:ext cx="338555" cy="215444"/>
            </a:xfrm>
            <a:prstGeom prst="rect">
              <a:avLst/>
            </a:prstGeom>
            <a:noFill/>
          </p:spPr>
          <p:txBody>
            <a:bodyPr wrap="none" rtlCol="0">
              <a:spAutoFit/>
            </a:bodyPr>
            <a:lstStyle/>
            <a:p>
              <a:pPr algn="r"/>
              <a:r>
                <a:rPr lang="en-US" sz="800" dirty="0">
                  <a:solidFill>
                    <a:srgbClr val="C00000"/>
                  </a:solidFill>
                </a:rPr>
                <a:t>500</a:t>
              </a:r>
            </a:p>
          </p:txBody>
        </p:sp>
        <p:grpSp>
          <p:nvGrpSpPr>
            <p:cNvPr id="426" name="Group 425"/>
            <p:cNvGrpSpPr/>
            <p:nvPr/>
          </p:nvGrpSpPr>
          <p:grpSpPr>
            <a:xfrm>
              <a:off x="809358" y="1246741"/>
              <a:ext cx="9772534" cy="124105"/>
              <a:chOff x="866085" y="6043400"/>
              <a:chExt cx="9772534" cy="322253"/>
            </a:xfrm>
          </p:grpSpPr>
          <p:cxnSp>
            <p:nvCxnSpPr>
              <p:cNvPr id="427" name="Straight Connector 426"/>
              <p:cNvCxnSpPr/>
              <p:nvPr/>
            </p:nvCxnSpPr>
            <p:spPr>
              <a:xfrm flipV="1">
                <a:off x="866085"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p:nvPr/>
            </p:nvCxnSpPr>
            <p:spPr>
              <a:xfrm flipV="1">
                <a:off x="985868"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0" name="Straight Connector 429"/>
              <p:cNvCxnSpPr/>
              <p:nvPr/>
            </p:nvCxnSpPr>
            <p:spPr>
              <a:xfrm flipV="1">
                <a:off x="1105652"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1" name="Straight Connector 430"/>
              <p:cNvCxnSpPr/>
              <p:nvPr/>
            </p:nvCxnSpPr>
            <p:spPr>
              <a:xfrm flipV="1">
                <a:off x="1225435"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flipV="1">
                <a:off x="1341829"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p:nvPr/>
            </p:nvCxnSpPr>
            <p:spPr>
              <a:xfrm flipV="1">
                <a:off x="1458223"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5" name="Straight Connector 434"/>
              <p:cNvCxnSpPr/>
              <p:nvPr/>
            </p:nvCxnSpPr>
            <p:spPr>
              <a:xfrm flipV="1">
                <a:off x="1574616" y="6043400"/>
                <a:ext cx="0" cy="2896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0" name="Straight Connector 439"/>
              <p:cNvCxnSpPr/>
              <p:nvPr/>
            </p:nvCxnSpPr>
            <p:spPr>
              <a:xfrm flipV="1">
                <a:off x="1691010" y="6069810"/>
                <a:ext cx="0" cy="2632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1" name="Straight Connector 440"/>
              <p:cNvCxnSpPr/>
              <p:nvPr/>
            </p:nvCxnSpPr>
            <p:spPr>
              <a:xfrm flipV="1">
                <a:off x="1807403"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6" name="Straight Connector 445"/>
              <p:cNvCxnSpPr/>
              <p:nvPr/>
            </p:nvCxnSpPr>
            <p:spPr>
              <a:xfrm flipV="1">
                <a:off x="1927186"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nvCxnSpPr>
            <p:spPr>
              <a:xfrm flipV="1">
                <a:off x="2043580"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nvCxnSpPr>
            <p:spPr>
              <a:xfrm flipV="1">
                <a:off x="2163364"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nvCxnSpPr>
            <p:spPr>
              <a:xfrm flipV="1">
                <a:off x="2283147" y="6099405"/>
                <a:ext cx="0" cy="2336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nvCxnSpPr>
            <p:spPr>
              <a:xfrm flipV="1">
                <a:off x="2399541"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1" name="Straight Connector 450"/>
              <p:cNvCxnSpPr/>
              <p:nvPr/>
            </p:nvCxnSpPr>
            <p:spPr>
              <a:xfrm flipV="1">
                <a:off x="2515934" y="6109522"/>
                <a:ext cx="0" cy="2235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2" name="Straight Connector 451"/>
              <p:cNvCxnSpPr/>
              <p:nvPr/>
            </p:nvCxnSpPr>
            <p:spPr>
              <a:xfrm flipV="1">
                <a:off x="2632328"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flipV="1">
                <a:off x="2748722" y="6051366"/>
                <a:ext cx="0" cy="28167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4" name="Straight Connector 453"/>
              <p:cNvCxnSpPr/>
              <p:nvPr/>
            </p:nvCxnSpPr>
            <p:spPr>
              <a:xfrm flipV="1">
                <a:off x="2868505" y="6097206"/>
                <a:ext cx="0" cy="23583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5" name="Straight Connector 454"/>
              <p:cNvCxnSpPr/>
              <p:nvPr/>
            </p:nvCxnSpPr>
            <p:spPr>
              <a:xfrm flipV="1">
                <a:off x="925750"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6" name="Straight Connector 455"/>
              <p:cNvCxnSpPr/>
              <p:nvPr/>
            </p:nvCxnSpPr>
            <p:spPr>
              <a:xfrm flipV="1">
                <a:off x="1045534"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7" name="Straight Connector 456"/>
              <p:cNvCxnSpPr/>
              <p:nvPr/>
            </p:nvCxnSpPr>
            <p:spPr>
              <a:xfrm flipV="1">
                <a:off x="1165317"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8" name="Straight Connector 457"/>
              <p:cNvCxnSpPr/>
              <p:nvPr/>
            </p:nvCxnSpPr>
            <p:spPr>
              <a:xfrm flipV="1">
                <a:off x="1285102"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9" name="Straight Connector 458"/>
              <p:cNvCxnSpPr/>
              <p:nvPr/>
            </p:nvCxnSpPr>
            <p:spPr>
              <a:xfrm flipV="1">
                <a:off x="1401495"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0" name="Straight Connector 459"/>
              <p:cNvCxnSpPr/>
              <p:nvPr/>
            </p:nvCxnSpPr>
            <p:spPr>
              <a:xfrm flipV="1">
                <a:off x="1517889" y="6058047"/>
                <a:ext cx="0" cy="2749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1" name="Straight Connector 460"/>
              <p:cNvCxnSpPr/>
              <p:nvPr/>
            </p:nvCxnSpPr>
            <p:spPr>
              <a:xfrm flipH="1" flipV="1">
                <a:off x="1633072" y="6043692"/>
                <a:ext cx="13909" cy="2950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2" name="Straight Connector 461"/>
              <p:cNvCxnSpPr/>
              <p:nvPr/>
            </p:nvCxnSpPr>
            <p:spPr>
              <a:xfrm flipV="1">
                <a:off x="1750675" y="6069904"/>
                <a:ext cx="0" cy="2631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3" name="Straight Connector 462"/>
              <p:cNvCxnSpPr/>
              <p:nvPr/>
            </p:nvCxnSpPr>
            <p:spPr>
              <a:xfrm flipV="1">
                <a:off x="1867068"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4" name="Straight Connector 463"/>
              <p:cNvCxnSpPr/>
              <p:nvPr/>
            </p:nvCxnSpPr>
            <p:spPr>
              <a:xfrm flipV="1">
                <a:off x="1986853" y="6056130"/>
                <a:ext cx="0" cy="27691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flipV="1">
                <a:off x="2103246" y="6092126"/>
                <a:ext cx="0" cy="2409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6" name="Straight Connector 465"/>
              <p:cNvCxnSpPr/>
              <p:nvPr/>
            </p:nvCxnSpPr>
            <p:spPr>
              <a:xfrm flipV="1">
                <a:off x="2223029"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7" name="Straight Connector 466"/>
              <p:cNvCxnSpPr/>
              <p:nvPr/>
            </p:nvCxnSpPr>
            <p:spPr>
              <a:xfrm flipV="1">
                <a:off x="2342814"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8" name="Straight Connector 467"/>
              <p:cNvCxnSpPr/>
              <p:nvPr/>
            </p:nvCxnSpPr>
            <p:spPr>
              <a:xfrm flipV="1">
                <a:off x="2459207" y="6117908"/>
                <a:ext cx="0" cy="2151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9" name="Straight Connector 468"/>
              <p:cNvCxnSpPr/>
              <p:nvPr/>
            </p:nvCxnSpPr>
            <p:spPr>
              <a:xfrm flipV="1">
                <a:off x="2575601" y="6097205"/>
                <a:ext cx="0" cy="2358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0" name="Straight Connector 469"/>
              <p:cNvCxnSpPr/>
              <p:nvPr/>
            </p:nvCxnSpPr>
            <p:spPr>
              <a:xfrm flipV="1">
                <a:off x="2691993" y="6056300"/>
                <a:ext cx="0" cy="276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flipV="1">
                <a:off x="2808387"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flipV="1">
                <a:off x="29281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flipV="1">
                <a:off x="5750560"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flipV="1">
                <a:off x="2988289"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flipV="1">
                <a:off x="3104683" y="6113779"/>
                <a:ext cx="0" cy="21926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6" name="Straight Connector 475"/>
              <p:cNvCxnSpPr/>
              <p:nvPr/>
            </p:nvCxnSpPr>
            <p:spPr>
              <a:xfrm flipV="1">
                <a:off x="3221076"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7" name="Straight Connector 476"/>
              <p:cNvCxnSpPr/>
              <p:nvPr/>
            </p:nvCxnSpPr>
            <p:spPr>
              <a:xfrm flipV="1">
                <a:off x="3337470" y="6166109"/>
                <a:ext cx="0" cy="1669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8" name="Straight Connector 477"/>
              <p:cNvCxnSpPr/>
              <p:nvPr/>
            </p:nvCxnSpPr>
            <p:spPr>
              <a:xfrm flipV="1">
                <a:off x="3457253"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9" name="Straight Connector 478"/>
              <p:cNvCxnSpPr/>
              <p:nvPr/>
            </p:nvCxnSpPr>
            <p:spPr>
              <a:xfrm flipV="1">
                <a:off x="357364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0" name="Straight Connector 479"/>
              <p:cNvCxnSpPr/>
              <p:nvPr/>
            </p:nvCxnSpPr>
            <p:spPr>
              <a:xfrm flipV="1">
                <a:off x="3690040" y="6118041"/>
                <a:ext cx="0" cy="2150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1" name="Straight Connector 480"/>
              <p:cNvCxnSpPr/>
              <p:nvPr/>
            </p:nvCxnSpPr>
            <p:spPr>
              <a:xfrm flipV="1">
                <a:off x="380643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2" name="Straight Connector 481"/>
              <p:cNvCxnSpPr/>
              <p:nvPr/>
            </p:nvCxnSpPr>
            <p:spPr>
              <a:xfrm flipV="1">
                <a:off x="3926217"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3" name="Straight Connector 482"/>
              <p:cNvCxnSpPr/>
              <p:nvPr/>
            </p:nvCxnSpPr>
            <p:spPr>
              <a:xfrm flipV="1">
                <a:off x="4046001"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4" name="Straight Connector 483"/>
              <p:cNvCxnSpPr/>
              <p:nvPr/>
            </p:nvCxnSpPr>
            <p:spPr>
              <a:xfrm flipV="1">
                <a:off x="416578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5" name="Straight Connector 484"/>
              <p:cNvCxnSpPr/>
              <p:nvPr/>
            </p:nvCxnSpPr>
            <p:spPr>
              <a:xfrm flipV="1">
                <a:off x="4282178"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6" name="Straight Connector 485"/>
              <p:cNvCxnSpPr/>
              <p:nvPr/>
            </p:nvCxnSpPr>
            <p:spPr>
              <a:xfrm flipV="1">
                <a:off x="43985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7" name="Straight Connector 486"/>
              <p:cNvCxnSpPr/>
              <p:nvPr/>
            </p:nvCxnSpPr>
            <p:spPr>
              <a:xfrm flipV="1">
                <a:off x="4514965" y="6078929"/>
                <a:ext cx="0" cy="25411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8" name="Straight Connector 487"/>
              <p:cNvCxnSpPr/>
              <p:nvPr/>
            </p:nvCxnSpPr>
            <p:spPr>
              <a:xfrm flipV="1">
                <a:off x="4631358"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9" name="Straight Connector 488"/>
              <p:cNvCxnSpPr/>
              <p:nvPr/>
            </p:nvCxnSpPr>
            <p:spPr>
              <a:xfrm flipV="1">
                <a:off x="4747752" y="6058247"/>
                <a:ext cx="0" cy="2747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0" name="Straight Connector 489"/>
              <p:cNvCxnSpPr/>
              <p:nvPr/>
            </p:nvCxnSpPr>
            <p:spPr>
              <a:xfrm flipV="1">
                <a:off x="4867535" y="6095612"/>
                <a:ext cx="0" cy="23743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1" name="Straight Connector 490"/>
              <p:cNvCxnSpPr/>
              <p:nvPr/>
            </p:nvCxnSpPr>
            <p:spPr>
              <a:xfrm flipV="1">
                <a:off x="4987319" y="6043760"/>
                <a:ext cx="0" cy="28928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2" name="Straight Connector 491"/>
              <p:cNvCxnSpPr/>
              <p:nvPr/>
            </p:nvCxnSpPr>
            <p:spPr>
              <a:xfrm flipV="1">
                <a:off x="5107102"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3" name="Straight Connector 492"/>
              <p:cNvCxnSpPr/>
              <p:nvPr/>
            </p:nvCxnSpPr>
            <p:spPr>
              <a:xfrm flipV="1">
                <a:off x="5226886" y="6065520"/>
                <a:ext cx="0" cy="2675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4" name="Straight Connector 493"/>
              <p:cNvCxnSpPr/>
              <p:nvPr/>
            </p:nvCxnSpPr>
            <p:spPr>
              <a:xfrm flipV="1">
                <a:off x="53466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5" name="Straight Connector 494"/>
              <p:cNvCxnSpPr/>
              <p:nvPr/>
            </p:nvCxnSpPr>
            <p:spPr>
              <a:xfrm flipV="1">
                <a:off x="5463063" y="6125739"/>
                <a:ext cx="0" cy="20730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6" name="Straight Connector 495"/>
              <p:cNvCxnSpPr/>
              <p:nvPr/>
            </p:nvCxnSpPr>
            <p:spPr>
              <a:xfrm flipV="1">
                <a:off x="5576066"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7" name="Straight Connector 496"/>
              <p:cNvCxnSpPr/>
              <p:nvPr/>
            </p:nvCxnSpPr>
            <p:spPr>
              <a:xfrm flipV="1">
                <a:off x="56890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8" name="Straight Connector 497"/>
              <p:cNvCxnSpPr/>
              <p:nvPr/>
            </p:nvCxnSpPr>
            <p:spPr>
              <a:xfrm flipV="1">
                <a:off x="5805464"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9" name="Straight Connector 498"/>
              <p:cNvCxnSpPr/>
              <p:nvPr/>
            </p:nvCxnSpPr>
            <p:spPr>
              <a:xfrm flipV="1">
                <a:off x="5921857"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0" name="Straight Connector 499"/>
              <p:cNvCxnSpPr/>
              <p:nvPr/>
            </p:nvCxnSpPr>
            <p:spPr>
              <a:xfrm flipV="1">
                <a:off x="6038251" y="6165981"/>
                <a:ext cx="0" cy="1670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1" name="Straight Connector 500"/>
              <p:cNvCxnSpPr/>
              <p:nvPr/>
            </p:nvCxnSpPr>
            <p:spPr>
              <a:xfrm flipV="1">
                <a:off x="6158034" y="6131634"/>
                <a:ext cx="0" cy="2014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2" name="Straight Connector 501"/>
              <p:cNvCxnSpPr/>
              <p:nvPr/>
            </p:nvCxnSpPr>
            <p:spPr>
              <a:xfrm flipV="1">
                <a:off x="6277817" y="6125284"/>
                <a:ext cx="0" cy="2077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3" name="Straight Connector 502"/>
              <p:cNvCxnSpPr/>
              <p:nvPr/>
            </p:nvCxnSpPr>
            <p:spPr>
              <a:xfrm flipV="1">
                <a:off x="639760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4" name="Straight Connector 503"/>
              <p:cNvCxnSpPr/>
              <p:nvPr/>
            </p:nvCxnSpPr>
            <p:spPr>
              <a:xfrm flipV="1">
                <a:off x="6517385"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5" name="Straight Connector 504"/>
              <p:cNvCxnSpPr/>
              <p:nvPr/>
            </p:nvCxnSpPr>
            <p:spPr>
              <a:xfrm flipV="1">
                <a:off x="6633778"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6" name="Straight Connector 505"/>
              <p:cNvCxnSpPr/>
              <p:nvPr/>
            </p:nvCxnSpPr>
            <p:spPr>
              <a:xfrm flipV="1">
                <a:off x="6750172"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7" name="Straight Connector 506"/>
              <p:cNvCxnSpPr/>
              <p:nvPr/>
            </p:nvCxnSpPr>
            <p:spPr>
              <a:xfrm flipV="1">
                <a:off x="686656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8" name="Straight Connector 507"/>
              <p:cNvCxnSpPr/>
              <p:nvPr/>
            </p:nvCxnSpPr>
            <p:spPr>
              <a:xfrm flipV="1">
                <a:off x="6982959" y="6116323"/>
                <a:ext cx="0" cy="2167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9" name="Straight Connector 508"/>
              <p:cNvCxnSpPr/>
              <p:nvPr/>
            </p:nvCxnSpPr>
            <p:spPr>
              <a:xfrm flipV="1">
                <a:off x="7099352" y="6117172"/>
                <a:ext cx="0" cy="21587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0" name="Straight Connector 509"/>
              <p:cNvCxnSpPr/>
              <p:nvPr/>
            </p:nvCxnSpPr>
            <p:spPr>
              <a:xfrm flipV="1">
                <a:off x="7219136"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1" name="Straight Connector 510"/>
              <p:cNvCxnSpPr/>
              <p:nvPr/>
            </p:nvCxnSpPr>
            <p:spPr>
              <a:xfrm flipV="1">
                <a:off x="7338920"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2" name="Straight Connector 511"/>
              <p:cNvCxnSpPr/>
              <p:nvPr/>
            </p:nvCxnSpPr>
            <p:spPr>
              <a:xfrm flipV="1">
                <a:off x="7458703"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4" name="Straight Connector 513"/>
              <p:cNvCxnSpPr/>
              <p:nvPr/>
            </p:nvCxnSpPr>
            <p:spPr>
              <a:xfrm flipV="1">
                <a:off x="7575097"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4" name="Straight Connector 683"/>
              <p:cNvCxnSpPr/>
              <p:nvPr/>
            </p:nvCxnSpPr>
            <p:spPr>
              <a:xfrm flipV="1">
                <a:off x="7691490"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5" name="Straight Connector 684"/>
              <p:cNvCxnSpPr/>
              <p:nvPr/>
            </p:nvCxnSpPr>
            <p:spPr>
              <a:xfrm flipV="1">
                <a:off x="781127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7" name="Straight Connector 686"/>
              <p:cNvCxnSpPr/>
              <p:nvPr/>
            </p:nvCxnSpPr>
            <p:spPr>
              <a:xfrm flipV="1">
                <a:off x="7931057"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8" name="Straight Connector 687"/>
              <p:cNvCxnSpPr/>
              <p:nvPr/>
            </p:nvCxnSpPr>
            <p:spPr>
              <a:xfrm flipV="1">
                <a:off x="8047451"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99" name="Straight Connector 698"/>
              <p:cNvCxnSpPr/>
              <p:nvPr/>
            </p:nvCxnSpPr>
            <p:spPr>
              <a:xfrm flipV="1">
                <a:off x="8163845" y="6125740"/>
                <a:ext cx="0" cy="20730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0" name="Straight Connector 699"/>
              <p:cNvCxnSpPr/>
              <p:nvPr/>
            </p:nvCxnSpPr>
            <p:spPr>
              <a:xfrm flipV="1">
                <a:off x="8283628"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1" name="Straight Connector 700"/>
              <p:cNvCxnSpPr/>
              <p:nvPr/>
            </p:nvCxnSpPr>
            <p:spPr>
              <a:xfrm flipV="1">
                <a:off x="840002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2" name="Straight Connector 701"/>
              <p:cNvCxnSpPr/>
              <p:nvPr/>
            </p:nvCxnSpPr>
            <p:spPr>
              <a:xfrm flipV="1">
                <a:off x="8516415" y="6153714"/>
                <a:ext cx="0" cy="1793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3" name="Straight Connector 702"/>
              <p:cNvCxnSpPr/>
              <p:nvPr/>
            </p:nvCxnSpPr>
            <p:spPr>
              <a:xfrm flipV="1">
                <a:off x="8636199"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4" name="Straight Connector 703"/>
              <p:cNvCxnSpPr/>
              <p:nvPr/>
            </p:nvCxnSpPr>
            <p:spPr>
              <a:xfrm flipV="1">
                <a:off x="8755982" y="6191189"/>
                <a:ext cx="0" cy="14185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5" name="Straight Connector 704"/>
              <p:cNvCxnSpPr/>
              <p:nvPr/>
            </p:nvCxnSpPr>
            <p:spPr>
              <a:xfrm flipV="1">
                <a:off x="8872376" y="6178478"/>
                <a:ext cx="0" cy="15456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6" name="Straight Connector 705"/>
              <p:cNvCxnSpPr/>
              <p:nvPr/>
            </p:nvCxnSpPr>
            <p:spPr>
              <a:xfrm flipV="1">
                <a:off x="89887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7" name="Straight Connector 706"/>
              <p:cNvCxnSpPr/>
              <p:nvPr/>
            </p:nvCxnSpPr>
            <p:spPr>
              <a:xfrm flipV="1">
                <a:off x="9105163"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8" name="Straight Connector 707"/>
              <p:cNvCxnSpPr/>
              <p:nvPr/>
            </p:nvCxnSpPr>
            <p:spPr>
              <a:xfrm flipV="1">
                <a:off x="9221556" y="6192093"/>
                <a:ext cx="0" cy="14094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9" name="Straight Connector 708"/>
              <p:cNvCxnSpPr/>
              <p:nvPr/>
            </p:nvCxnSpPr>
            <p:spPr>
              <a:xfrm flipV="1">
                <a:off x="9341340" y="6118300"/>
                <a:ext cx="0" cy="214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0" name="Straight Connector 709"/>
              <p:cNvCxnSpPr/>
              <p:nvPr/>
            </p:nvCxnSpPr>
            <p:spPr>
              <a:xfrm flipV="1">
                <a:off x="9461124"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1" name="Straight Connector 710"/>
              <p:cNvCxnSpPr/>
              <p:nvPr/>
            </p:nvCxnSpPr>
            <p:spPr>
              <a:xfrm flipV="1">
                <a:off x="9577517"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2" name="Straight Connector 711"/>
              <p:cNvCxnSpPr/>
              <p:nvPr/>
            </p:nvCxnSpPr>
            <p:spPr>
              <a:xfrm flipV="1">
                <a:off x="9693911"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3" name="Straight Connector 712"/>
              <p:cNvCxnSpPr/>
              <p:nvPr/>
            </p:nvCxnSpPr>
            <p:spPr>
              <a:xfrm flipV="1">
                <a:off x="981030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4" name="Straight Connector 713"/>
              <p:cNvCxnSpPr/>
              <p:nvPr/>
            </p:nvCxnSpPr>
            <p:spPr>
              <a:xfrm flipV="1">
                <a:off x="9926697"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5" name="Straight Connector 714"/>
              <p:cNvCxnSpPr/>
              <p:nvPr/>
            </p:nvCxnSpPr>
            <p:spPr>
              <a:xfrm flipV="1">
                <a:off x="10046481" y="6181246"/>
                <a:ext cx="0" cy="15179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6" name="Straight Connector 715"/>
              <p:cNvCxnSpPr/>
              <p:nvPr/>
            </p:nvCxnSpPr>
            <p:spPr>
              <a:xfrm flipV="1">
                <a:off x="10166264"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7" name="Straight Connector 716"/>
              <p:cNvCxnSpPr/>
              <p:nvPr/>
            </p:nvCxnSpPr>
            <p:spPr>
              <a:xfrm flipV="1">
                <a:off x="1028604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8" name="Straight Connector 717"/>
              <p:cNvCxnSpPr/>
              <p:nvPr/>
            </p:nvCxnSpPr>
            <p:spPr>
              <a:xfrm flipV="1">
                <a:off x="10405832"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9" name="Straight Connector 718"/>
              <p:cNvCxnSpPr/>
              <p:nvPr/>
            </p:nvCxnSpPr>
            <p:spPr>
              <a:xfrm flipV="1">
                <a:off x="10522225" y="6181245"/>
                <a:ext cx="0" cy="15179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0" name="Straight Connector 719"/>
              <p:cNvCxnSpPr/>
              <p:nvPr/>
            </p:nvCxnSpPr>
            <p:spPr>
              <a:xfrm flipV="1">
                <a:off x="10638619"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1" name="Straight Connector 720"/>
              <p:cNvCxnSpPr/>
              <p:nvPr/>
            </p:nvCxnSpPr>
            <p:spPr>
              <a:xfrm flipV="1">
                <a:off x="304795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2" name="Straight Connector 721"/>
              <p:cNvCxnSpPr/>
              <p:nvPr/>
            </p:nvCxnSpPr>
            <p:spPr>
              <a:xfrm flipV="1">
                <a:off x="3164348"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3" name="Straight Connector 722"/>
              <p:cNvCxnSpPr/>
              <p:nvPr/>
            </p:nvCxnSpPr>
            <p:spPr>
              <a:xfrm flipV="1">
                <a:off x="3280741" y="6153407"/>
                <a:ext cx="0" cy="1796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4" name="Straight Connector 723"/>
              <p:cNvCxnSpPr/>
              <p:nvPr/>
            </p:nvCxnSpPr>
            <p:spPr>
              <a:xfrm flipV="1">
                <a:off x="339713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5" name="Straight Connector 724"/>
              <p:cNvCxnSpPr/>
              <p:nvPr/>
            </p:nvCxnSpPr>
            <p:spPr>
              <a:xfrm flipV="1">
                <a:off x="3516918"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6" name="Straight Connector 725"/>
              <p:cNvCxnSpPr/>
              <p:nvPr/>
            </p:nvCxnSpPr>
            <p:spPr>
              <a:xfrm flipV="1">
                <a:off x="3633312"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7" name="Straight Connector 726"/>
              <p:cNvCxnSpPr/>
              <p:nvPr/>
            </p:nvCxnSpPr>
            <p:spPr>
              <a:xfrm flipV="1">
                <a:off x="3749705"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8" name="Straight Connector 727"/>
              <p:cNvCxnSpPr/>
              <p:nvPr/>
            </p:nvCxnSpPr>
            <p:spPr>
              <a:xfrm flipV="1">
                <a:off x="3866099"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9" name="Straight Connector 728"/>
              <p:cNvCxnSpPr/>
              <p:nvPr/>
            </p:nvCxnSpPr>
            <p:spPr>
              <a:xfrm flipV="1">
                <a:off x="3985883" y="6111584"/>
                <a:ext cx="0" cy="25406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0" name="Straight Connector 729"/>
              <p:cNvCxnSpPr/>
              <p:nvPr/>
            </p:nvCxnSpPr>
            <p:spPr>
              <a:xfrm flipV="1">
                <a:off x="410566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1" name="Straight Connector 730"/>
              <p:cNvCxnSpPr/>
              <p:nvPr/>
            </p:nvCxnSpPr>
            <p:spPr>
              <a:xfrm flipV="1">
                <a:off x="4225450"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2" name="Straight Connector 731"/>
              <p:cNvCxnSpPr/>
              <p:nvPr/>
            </p:nvCxnSpPr>
            <p:spPr>
              <a:xfrm flipV="1">
                <a:off x="4341844"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3" name="Straight Connector 732"/>
              <p:cNvCxnSpPr/>
              <p:nvPr/>
            </p:nvCxnSpPr>
            <p:spPr>
              <a:xfrm flipV="1">
                <a:off x="4458236"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4" name="Straight Connector 733"/>
              <p:cNvCxnSpPr/>
              <p:nvPr/>
            </p:nvCxnSpPr>
            <p:spPr>
              <a:xfrm flipV="1">
                <a:off x="4574630" y="6085308"/>
                <a:ext cx="0" cy="2477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5" name="Straight Connector 734"/>
              <p:cNvCxnSpPr/>
              <p:nvPr/>
            </p:nvCxnSpPr>
            <p:spPr>
              <a:xfrm flipV="1">
                <a:off x="4691023" y="6071567"/>
                <a:ext cx="0" cy="26147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6" name="Straight Connector 735"/>
              <p:cNvCxnSpPr/>
              <p:nvPr/>
            </p:nvCxnSpPr>
            <p:spPr>
              <a:xfrm flipV="1">
                <a:off x="4807417"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7" name="Straight Connector 736"/>
              <p:cNvCxnSpPr/>
              <p:nvPr/>
            </p:nvCxnSpPr>
            <p:spPr>
              <a:xfrm flipV="1">
                <a:off x="4927201" y="6072607"/>
                <a:ext cx="0" cy="2604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8" name="Straight Connector 737"/>
              <p:cNvCxnSpPr/>
              <p:nvPr/>
            </p:nvCxnSpPr>
            <p:spPr>
              <a:xfrm flipV="1">
                <a:off x="5046984" y="6049781"/>
                <a:ext cx="0" cy="2832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9" name="Straight Connector 738"/>
              <p:cNvCxnSpPr/>
              <p:nvPr/>
            </p:nvCxnSpPr>
            <p:spPr>
              <a:xfrm flipV="1">
                <a:off x="5166769"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0" name="Straight Connector 739"/>
              <p:cNvCxnSpPr/>
              <p:nvPr/>
            </p:nvCxnSpPr>
            <p:spPr>
              <a:xfrm flipV="1">
                <a:off x="528655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1" name="Straight Connector 740"/>
              <p:cNvCxnSpPr/>
              <p:nvPr/>
            </p:nvCxnSpPr>
            <p:spPr>
              <a:xfrm flipV="1">
                <a:off x="5406335"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2" name="Straight Connector 741"/>
              <p:cNvCxnSpPr/>
              <p:nvPr/>
            </p:nvCxnSpPr>
            <p:spPr>
              <a:xfrm flipV="1">
                <a:off x="552272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3" name="Straight Connector 742"/>
              <p:cNvCxnSpPr/>
              <p:nvPr/>
            </p:nvCxnSpPr>
            <p:spPr>
              <a:xfrm flipV="1">
                <a:off x="563573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4" name="Straight Connector 743"/>
              <p:cNvCxnSpPr/>
              <p:nvPr/>
            </p:nvCxnSpPr>
            <p:spPr>
              <a:xfrm flipV="1">
                <a:off x="5865129" y="6098413"/>
                <a:ext cx="0" cy="234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5" name="Straight Connector 744"/>
              <p:cNvCxnSpPr/>
              <p:nvPr/>
            </p:nvCxnSpPr>
            <p:spPr>
              <a:xfrm flipV="1">
                <a:off x="598152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6" name="Straight Connector 745"/>
              <p:cNvCxnSpPr/>
              <p:nvPr/>
            </p:nvCxnSpPr>
            <p:spPr>
              <a:xfrm flipV="1">
                <a:off x="6097916"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7" name="Straight Connector 746"/>
              <p:cNvCxnSpPr/>
              <p:nvPr/>
            </p:nvCxnSpPr>
            <p:spPr>
              <a:xfrm flipV="1">
                <a:off x="6217700" y="6114602"/>
                <a:ext cx="0" cy="2184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8" name="Straight Connector 747"/>
              <p:cNvCxnSpPr/>
              <p:nvPr/>
            </p:nvCxnSpPr>
            <p:spPr>
              <a:xfrm flipV="1">
                <a:off x="6337483"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9" name="Straight Connector 748"/>
              <p:cNvCxnSpPr/>
              <p:nvPr/>
            </p:nvCxnSpPr>
            <p:spPr>
              <a:xfrm flipV="1">
                <a:off x="6457267" y="6092771"/>
                <a:ext cx="0" cy="2402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0" name="Straight Connector 749"/>
              <p:cNvCxnSpPr/>
              <p:nvPr/>
            </p:nvCxnSpPr>
            <p:spPr>
              <a:xfrm flipV="1">
                <a:off x="657705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1" name="Straight Connector 750"/>
              <p:cNvCxnSpPr/>
              <p:nvPr/>
            </p:nvCxnSpPr>
            <p:spPr>
              <a:xfrm flipV="1">
                <a:off x="6693444"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2" name="Straight Connector 751"/>
              <p:cNvCxnSpPr/>
              <p:nvPr/>
            </p:nvCxnSpPr>
            <p:spPr>
              <a:xfrm flipV="1">
                <a:off x="6809838"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3" name="Straight Connector 752"/>
              <p:cNvCxnSpPr/>
              <p:nvPr/>
            </p:nvCxnSpPr>
            <p:spPr>
              <a:xfrm flipV="1">
                <a:off x="6926231" y="6116322"/>
                <a:ext cx="0" cy="2167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4" name="Straight Connector 753"/>
              <p:cNvCxnSpPr/>
              <p:nvPr/>
            </p:nvCxnSpPr>
            <p:spPr>
              <a:xfrm flipV="1">
                <a:off x="7042625" y="6124526"/>
                <a:ext cx="0" cy="2085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5" name="Straight Connector 754"/>
              <p:cNvCxnSpPr/>
              <p:nvPr/>
            </p:nvCxnSpPr>
            <p:spPr>
              <a:xfrm flipV="1">
                <a:off x="715901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6" name="Straight Connector 755"/>
              <p:cNvCxnSpPr/>
              <p:nvPr/>
            </p:nvCxnSpPr>
            <p:spPr>
              <a:xfrm flipV="1">
                <a:off x="7278802" y="6164255"/>
                <a:ext cx="0" cy="16878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7" name="Straight Connector 756"/>
              <p:cNvCxnSpPr/>
              <p:nvPr/>
            </p:nvCxnSpPr>
            <p:spPr>
              <a:xfrm flipV="1">
                <a:off x="7398585"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8" name="Straight Connector 757"/>
              <p:cNvCxnSpPr/>
              <p:nvPr/>
            </p:nvCxnSpPr>
            <p:spPr>
              <a:xfrm flipV="1">
                <a:off x="75183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9" name="Straight Connector 758"/>
              <p:cNvCxnSpPr/>
              <p:nvPr/>
            </p:nvCxnSpPr>
            <p:spPr>
              <a:xfrm flipV="1">
                <a:off x="7634763"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0" name="Straight Connector 759"/>
              <p:cNvCxnSpPr/>
              <p:nvPr/>
            </p:nvCxnSpPr>
            <p:spPr>
              <a:xfrm flipV="1">
                <a:off x="7751156"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1" name="Straight Connector 760"/>
              <p:cNvCxnSpPr/>
              <p:nvPr/>
            </p:nvCxnSpPr>
            <p:spPr>
              <a:xfrm flipV="1">
                <a:off x="787093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2" name="Straight Connector 761"/>
              <p:cNvCxnSpPr/>
              <p:nvPr/>
            </p:nvCxnSpPr>
            <p:spPr>
              <a:xfrm flipV="1">
                <a:off x="7990724" y="6158624"/>
                <a:ext cx="0" cy="17441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3" name="Straight Connector 762"/>
              <p:cNvCxnSpPr/>
              <p:nvPr/>
            </p:nvCxnSpPr>
            <p:spPr>
              <a:xfrm flipV="1">
                <a:off x="810711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flipV="1">
                <a:off x="8223510"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5" name="Straight Connector 764"/>
              <p:cNvCxnSpPr/>
              <p:nvPr/>
            </p:nvCxnSpPr>
            <p:spPr>
              <a:xfrm flipV="1">
                <a:off x="834329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6" name="Straight Connector 765"/>
              <p:cNvCxnSpPr/>
              <p:nvPr/>
            </p:nvCxnSpPr>
            <p:spPr>
              <a:xfrm flipV="1">
                <a:off x="8459688"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7" name="Straight Connector 766"/>
              <p:cNvCxnSpPr/>
              <p:nvPr/>
            </p:nvCxnSpPr>
            <p:spPr>
              <a:xfrm flipV="1">
                <a:off x="8576081"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flipV="1">
                <a:off x="8695864"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9" name="Straight Connector 768"/>
              <p:cNvCxnSpPr/>
              <p:nvPr/>
            </p:nvCxnSpPr>
            <p:spPr>
              <a:xfrm flipV="1">
                <a:off x="8815648"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0" name="Straight Connector 769"/>
              <p:cNvCxnSpPr/>
              <p:nvPr/>
            </p:nvCxnSpPr>
            <p:spPr>
              <a:xfrm flipV="1">
                <a:off x="8932042" y="6163659"/>
                <a:ext cx="0" cy="16938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1" name="Straight Connector 770"/>
              <p:cNvCxnSpPr/>
              <p:nvPr/>
            </p:nvCxnSpPr>
            <p:spPr>
              <a:xfrm flipV="1">
                <a:off x="9048435" y="6152097"/>
                <a:ext cx="0" cy="18094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2" name="Straight Connector 771"/>
              <p:cNvCxnSpPr/>
              <p:nvPr/>
            </p:nvCxnSpPr>
            <p:spPr>
              <a:xfrm flipV="1">
                <a:off x="9164828" y="6155587"/>
                <a:ext cx="0" cy="17745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3" name="Straight Connector 772"/>
              <p:cNvCxnSpPr/>
              <p:nvPr/>
            </p:nvCxnSpPr>
            <p:spPr>
              <a:xfrm flipV="1">
                <a:off x="9281222" y="6157064"/>
                <a:ext cx="0" cy="17597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4" name="Straight Connector 773"/>
              <p:cNvCxnSpPr/>
              <p:nvPr/>
            </p:nvCxnSpPr>
            <p:spPr>
              <a:xfrm flipV="1">
                <a:off x="9401006"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5" name="Straight Connector 774"/>
              <p:cNvCxnSpPr/>
              <p:nvPr/>
            </p:nvCxnSpPr>
            <p:spPr>
              <a:xfrm flipV="1">
                <a:off x="9520789" y="6171149"/>
                <a:ext cx="0" cy="16189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6" name="Straight Connector 775"/>
              <p:cNvCxnSpPr/>
              <p:nvPr/>
            </p:nvCxnSpPr>
            <p:spPr>
              <a:xfrm flipV="1">
                <a:off x="9637183" y="6170605"/>
                <a:ext cx="0" cy="1624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7" name="Straight Connector 776"/>
              <p:cNvCxnSpPr/>
              <p:nvPr/>
            </p:nvCxnSpPr>
            <p:spPr>
              <a:xfrm flipV="1">
                <a:off x="9753576"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8" name="Straight Connector 777"/>
              <p:cNvCxnSpPr/>
              <p:nvPr/>
            </p:nvCxnSpPr>
            <p:spPr>
              <a:xfrm flipV="1">
                <a:off x="9869970"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9" name="Straight Connector 778"/>
              <p:cNvCxnSpPr/>
              <p:nvPr/>
            </p:nvCxnSpPr>
            <p:spPr>
              <a:xfrm flipV="1">
                <a:off x="9986363" y="6137057"/>
                <a:ext cx="0" cy="19598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0" name="Straight Connector 779"/>
              <p:cNvCxnSpPr/>
              <p:nvPr/>
            </p:nvCxnSpPr>
            <p:spPr>
              <a:xfrm flipV="1">
                <a:off x="1010614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1" name="Straight Connector 780"/>
              <p:cNvCxnSpPr/>
              <p:nvPr/>
            </p:nvCxnSpPr>
            <p:spPr>
              <a:xfrm flipV="1">
                <a:off x="1022593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2" name="Straight Connector 781"/>
              <p:cNvCxnSpPr/>
              <p:nvPr/>
            </p:nvCxnSpPr>
            <p:spPr>
              <a:xfrm flipV="1">
                <a:off x="1034571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3" name="Straight Connector 782"/>
              <p:cNvCxnSpPr/>
              <p:nvPr/>
            </p:nvCxnSpPr>
            <p:spPr>
              <a:xfrm flipV="1">
                <a:off x="10465498"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4" name="Straight Connector 783"/>
              <p:cNvCxnSpPr/>
              <p:nvPr/>
            </p:nvCxnSpPr>
            <p:spPr>
              <a:xfrm flipV="1">
                <a:off x="10581892"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3" name="Straight Connector 2"/>
            <p:cNvCxnSpPr/>
            <p:nvPr/>
          </p:nvCxnSpPr>
          <p:spPr>
            <a:xfrm>
              <a:off x="776962" y="1358146"/>
              <a:ext cx="9905439" cy="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88" name="Straight Connector 787"/>
            <p:cNvCxnSpPr/>
            <p:nvPr/>
          </p:nvCxnSpPr>
          <p:spPr>
            <a:xfrm>
              <a:off x="776962" y="1091769"/>
              <a:ext cx="9905439" cy="0"/>
            </a:xfrm>
            <a:prstGeom prst="line">
              <a:avLst/>
            </a:prstGeom>
            <a:ln w="3175">
              <a:solidFill>
                <a:srgbClr val="FFA3A3"/>
              </a:solidFill>
            </a:ln>
          </p:spPr>
          <p:style>
            <a:lnRef idx="1">
              <a:schemeClr val="accent1"/>
            </a:lnRef>
            <a:fillRef idx="0">
              <a:schemeClr val="accent1"/>
            </a:fillRef>
            <a:effectRef idx="0">
              <a:schemeClr val="accent1"/>
            </a:effectRef>
            <a:fontRef idx="minor">
              <a:schemeClr val="tx1"/>
            </a:fontRef>
          </p:style>
        </p:cxnSp>
        <p:grpSp>
          <p:nvGrpSpPr>
            <p:cNvPr id="789" name="Group 788"/>
            <p:cNvGrpSpPr/>
            <p:nvPr/>
          </p:nvGrpSpPr>
          <p:grpSpPr>
            <a:xfrm>
              <a:off x="10654949" y="684040"/>
              <a:ext cx="719752" cy="674539"/>
              <a:chOff x="10900831" y="2482017"/>
              <a:chExt cx="719752" cy="674539"/>
            </a:xfrm>
          </p:grpSpPr>
          <p:sp>
            <p:nvSpPr>
              <p:cNvPr id="790" name="TextBox 789"/>
              <p:cNvSpPr txBox="1"/>
              <p:nvPr/>
            </p:nvSpPr>
            <p:spPr>
              <a:xfrm>
                <a:off x="10900831" y="2482017"/>
                <a:ext cx="719752" cy="276999"/>
              </a:xfrm>
              <a:prstGeom prst="rect">
                <a:avLst/>
              </a:prstGeom>
              <a:noFill/>
              <a:ln>
                <a:noFill/>
                <a:prstDash val="sysDot"/>
              </a:ln>
            </p:spPr>
            <p:txBody>
              <a:bodyPr wrap="square" rtlCol="0">
                <a:spAutoFit/>
              </a:bodyPr>
              <a:lstStyle/>
              <a:p>
                <a:pPr algn="ctr"/>
                <a:r>
                  <a:rPr lang="en-US" sz="1200" dirty="0">
                    <a:solidFill>
                      <a:srgbClr val="C00000"/>
                    </a:solidFill>
                  </a:rPr>
                  <a:t>RADIO</a:t>
                </a:r>
              </a:p>
            </p:txBody>
          </p:sp>
          <p:sp>
            <p:nvSpPr>
              <p:cNvPr id="791" name="TextBox 790"/>
              <p:cNvSpPr txBox="1"/>
              <p:nvPr/>
            </p:nvSpPr>
            <p:spPr>
              <a:xfrm>
                <a:off x="11032005" y="2647795"/>
                <a:ext cx="457404" cy="276999"/>
              </a:xfrm>
              <a:prstGeom prst="rect">
                <a:avLst/>
              </a:prstGeom>
              <a:noFill/>
            </p:spPr>
            <p:txBody>
              <a:bodyPr wrap="square" rtlCol="0">
                <a:spAutoFit/>
              </a:bodyPr>
              <a:lstStyle/>
              <a:p>
                <a:pPr algn="ctr"/>
                <a:r>
                  <a:rPr lang="en-US" sz="1200" dirty="0">
                    <a:solidFill>
                      <a:srgbClr val="C00000"/>
                    </a:solidFill>
                  </a:rPr>
                  <a:t>3%</a:t>
                </a:r>
              </a:p>
            </p:txBody>
          </p:sp>
          <p:cxnSp>
            <p:nvCxnSpPr>
              <p:cNvPr id="792" name="Straight Connector 791"/>
              <p:cNvCxnSpPr/>
              <p:nvPr/>
            </p:nvCxnSpPr>
            <p:spPr>
              <a:xfrm>
                <a:off x="11273018" y="2966028"/>
                <a:ext cx="0" cy="190528"/>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93" name="Straight Connector 792"/>
              <p:cNvCxnSpPr/>
              <p:nvPr/>
            </p:nvCxnSpPr>
            <p:spPr>
              <a:xfrm flipH="1">
                <a:off x="11119116" y="3155639"/>
                <a:ext cx="307805" cy="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794" name="Group 793"/>
          <p:cNvGrpSpPr/>
          <p:nvPr/>
        </p:nvGrpSpPr>
        <p:grpSpPr>
          <a:xfrm>
            <a:off x="219720" y="1509125"/>
            <a:ext cx="10425420" cy="344440"/>
            <a:chOff x="219720" y="1271000"/>
            <a:chExt cx="10425420" cy="344440"/>
          </a:xfrm>
        </p:grpSpPr>
        <p:sp>
          <p:nvSpPr>
            <p:cNvPr id="795" name="Freeform 794"/>
            <p:cNvSpPr/>
            <p:nvPr/>
          </p:nvSpPr>
          <p:spPr>
            <a:xfrm>
              <a:off x="853440" y="1516846"/>
              <a:ext cx="9791700" cy="98594"/>
            </a:xfrm>
            <a:custGeom>
              <a:avLst/>
              <a:gdLst>
                <a:gd name="connsiteX0" fmla="*/ 7620 w 9791700"/>
                <a:gd name="connsiteY0" fmla="*/ 121920 h 137160"/>
                <a:gd name="connsiteX1" fmla="*/ 9791700 w 9791700"/>
                <a:gd name="connsiteY1" fmla="*/ 137160 h 137160"/>
                <a:gd name="connsiteX2" fmla="*/ 9791700 w 9791700"/>
                <a:gd name="connsiteY2" fmla="*/ 53340 h 137160"/>
                <a:gd name="connsiteX3" fmla="*/ 9250680 w 9791700"/>
                <a:gd name="connsiteY3" fmla="*/ 38100 h 137160"/>
                <a:gd name="connsiteX4" fmla="*/ 8244840 w 9791700"/>
                <a:gd name="connsiteY4" fmla="*/ 60960 h 137160"/>
                <a:gd name="connsiteX5" fmla="*/ 7147560 w 9791700"/>
                <a:gd name="connsiteY5" fmla="*/ 60960 h 137160"/>
                <a:gd name="connsiteX6" fmla="*/ 6469380 w 9791700"/>
                <a:gd name="connsiteY6" fmla="*/ 30480 h 137160"/>
                <a:gd name="connsiteX7" fmla="*/ 5905500 w 9791700"/>
                <a:gd name="connsiteY7" fmla="*/ 45720 h 137160"/>
                <a:gd name="connsiteX8" fmla="*/ 5120640 w 9791700"/>
                <a:gd name="connsiteY8" fmla="*/ 45720 h 137160"/>
                <a:gd name="connsiteX9" fmla="*/ 4602480 w 9791700"/>
                <a:gd name="connsiteY9" fmla="*/ 7620 h 137160"/>
                <a:gd name="connsiteX10" fmla="*/ 3695700 w 9791700"/>
                <a:gd name="connsiteY10" fmla="*/ 60960 h 137160"/>
                <a:gd name="connsiteX11" fmla="*/ 2834640 w 9791700"/>
                <a:gd name="connsiteY11" fmla="*/ 60960 h 137160"/>
                <a:gd name="connsiteX12" fmla="*/ 1722120 w 9791700"/>
                <a:gd name="connsiteY12" fmla="*/ 30480 h 137160"/>
                <a:gd name="connsiteX13" fmla="*/ 746760 w 9791700"/>
                <a:gd name="connsiteY13" fmla="*/ 0 h 137160"/>
                <a:gd name="connsiteX14" fmla="*/ 0 w 9791700"/>
                <a:gd name="connsiteY14" fmla="*/ 30480 h 137160"/>
                <a:gd name="connsiteX15" fmla="*/ 7620 w 9791700"/>
                <a:gd name="connsiteY15" fmla="*/ 12192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91700" h="137160">
                  <a:moveTo>
                    <a:pt x="7620" y="121920"/>
                  </a:moveTo>
                  <a:lnTo>
                    <a:pt x="9791700" y="137160"/>
                  </a:lnTo>
                  <a:lnTo>
                    <a:pt x="9791700" y="53340"/>
                  </a:lnTo>
                  <a:lnTo>
                    <a:pt x="9250680" y="38100"/>
                  </a:lnTo>
                  <a:lnTo>
                    <a:pt x="8244840" y="60960"/>
                  </a:lnTo>
                  <a:lnTo>
                    <a:pt x="7147560" y="60960"/>
                  </a:lnTo>
                  <a:lnTo>
                    <a:pt x="6469380" y="30480"/>
                  </a:lnTo>
                  <a:lnTo>
                    <a:pt x="5905500" y="45720"/>
                  </a:lnTo>
                  <a:lnTo>
                    <a:pt x="5120640" y="45720"/>
                  </a:lnTo>
                  <a:lnTo>
                    <a:pt x="4602480" y="7620"/>
                  </a:lnTo>
                  <a:lnTo>
                    <a:pt x="3695700" y="60960"/>
                  </a:lnTo>
                  <a:lnTo>
                    <a:pt x="2834640" y="60960"/>
                  </a:lnTo>
                  <a:lnTo>
                    <a:pt x="1722120" y="30480"/>
                  </a:lnTo>
                  <a:lnTo>
                    <a:pt x="746760" y="0"/>
                  </a:lnTo>
                  <a:lnTo>
                    <a:pt x="0" y="30480"/>
                  </a:lnTo>
                  <a:lnTo>
                    <a:pt x="7620" y="121920"/>
                  </a:lnTo>
                  <a:close/>
                </a:path>
              </a:pathLst>
            </a:custGeom>
            <a:solidFill>
              <a:srgbClr val="BF95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6" name="TextBox 795"/>
            <p:cNvSpPr txBox="1"/>
            <p:nvPr/>
          </p:nvSpPr>
          <p:spPr>
            <a:xfrm>
              <a:off x="219720" y="1271000"/>
              <a:ext cx="889859" cy="307777"/>
            </a:xfrm>
            <a:prstGeom prst="rect">
              <a:avLst/>
            </a:prstGeom>
            <a:noFill/>
          </p:spPr>
          <p:txBody>
            <a:bodyPr wrap="none" rtlCol="0">
              <a:spAutoFit/>
            </a:bodyPr>
            <a:lstStyle/>
            <a:p>
              <a:r>
                <a:rPr lang="en-US" sz="1400" b="1" dirty="0">
                  <a:solidFill>
                    <a:srgbClr val="7030A0"/>
                  </a:solidFill>
                </a:rPr>
                <a:t>Facebook</a:t>
              </a:r>
            </a:p>
          </p:txBody>
        </p:sp>
      </p:grpSp>
      <p:grpSp>
        <p:nvGrpSpPr>
          <p:cNvPr id="798" name="Group 797"/>
          <p:cNvGrpSpPr/>
          <p:nvPr/>
        </p:nvGrpSpPr>
        <p:grpSpPr>
          <a:xfrm>
            <a:off x="11427157" y="792480"/>
            <a:ext cx="457404" cy="5490086"/>
            <a:chOff x="11583022" y="792480"/>
            <a:chExt cx="457404" cy="5490086"/>
          </a:xfrm>
        </p:grpSpPr>
        <p:grpSp>
          <p:nvGrpSpPr>
            <p:cNvPr id="799" name="Group 798"/>
            <p:cNvGrpSpPr/>
            <p:nvPr/>
          </p:nvGrpSpPr>
          <p:grpSpPr>
            <a:xfrm flipH="1">
              <a:off x="11653675" y="792480"/>
              <a:ext cx="307805" cy="5490086"/>
              <a:chOff x="5306749" y="1551715"/>
              <a:chExt cx="263687" cy="1431630"/>
            </a:xfrm>
          </p:grpSpPr>
          <p:cxnSp>
            <p:nvCxnSpPr>
              <p:cNvPr id="802" name="Straight Connector 801"/>
              <p:cNvCxnSpPr/>
              <p:nvPr/>
            </p:nvCxnSpPr>
            <p:spPr>
              <a:xfrm>
                <a:off x="5306749" y="2983345"/>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3" name="Straight Connector 802"/>
              <p:cNvCxnSpPr/>
              <p:nvPr/>
            </p:nvCxnSpPr>
            <p:spPr>
              <a:xfrm>
                <a:off x="5306749" y="2840182"/>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4" name="Straight Connector 803"/>
              <p:cNvCxnSpPr/>
              <p:nvPr/>
            </p:nvCxnSpPr>
            <p:spPr>
              <a:xfrm>
                <a:off x="5306749" y="2697019"/>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5" name="Straight Connector 804"/>
              <p:cNvCxnSpPr/>
              <p:nvPr/>
            </p:nvCxnSpPr>
            <p:spPr>
              <a:xfrm>
                <a:off x="5306749" y="2553856"/>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6" name="Straight Connector 805"/>
              <p:cNvCxnSpPr/>
              <p:nvPr/>
            </p:nvCxnSpPr>
            <p:spPr>
              <a:xfrm>
                <a:off x="5306749" y="2410693"/>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7" name="Straight Connector 806"/>
              <p:cNvCxnSpPr/>
              <p:nvPr/>
            </p:nvCxnSpPr>
            <p:spPr>
              <a:xfrm>
                <a:off x="5306749" y="2267530"/>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a:off x="5306749" y="2124367"/>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9" name="Straight Connector 808"/>
              <p:cNvCxnSpPr/>
              <p:nvPr/>
            </p:nvCxnSpPr>
            <p:spPr>
              <a:xfrm>
                <a:off x="5306749" y="1981204"/>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10" name="Straight Connector 809"/>
              <p:cNvCxnSpPr/>
              <p:nvPr/>
            </p:nvCxnSpPr>
            <p:spPr>
              <a:xfrm>
                <a:off x="5306749" y="1838041"/>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a:off x="5306749" y="1694878"/>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12" name="Straight Connector 811"/>
              <p:cNvCxnSpPr/>
              <p:nvPr/>
            </p:nvCxnSpPr>
            <p:spPr>
              <a:xfrm>
                <a:off x="5306749" y="1551715"/>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grpSp>
        <p:sp>
          <p:nvSpPr>
            <p:cNvPr id="800" name="TextBox 799"/>
            <p:cNvSpPr txBox="1"/>
            <p:nvPr/>
          </p:nvSpPr>
          <p:spPr>
            <a:xfrm>
              <a:off x="11583022" y="4078916"/>
              <a:ext cx="457404" cy="276999"/>
            </a:xfrm>
            <a:prstGeom prst="rect">
              <a:avLst/>
            </a:prstGeom>
            <a:noFill/>
          </p:spPr>
          <p:txBody>
            <a:bodyPr wrap="square" rtlCol="0">
              <a:spAutoFit/>
            </a:bodyPr>
            <a:lstStyle/>
            <a:p>
              <a:pPr algn="ctr"/>
              <a:r>
                <a:rPr lang="en-US" sz="1200" dirty="0"/>
                <a:t>35%</a:t>
              </a:r>
            </a:p>
          </p:txBody>
        </p:sp>
        <p:cxnSp>
          <p:nvCxnSpPr>
            <p:cNvPr id="801" name="Straight Connector 800"/>
            <p:cNvCxnSpPr/>
            <p:nvPr/>
          </p:nvCxnSpPr>
          <p:spPr>
            <a:xfrm>
              <a:off x="11811725" y="4385336"/>
              <a:ext cx="0" cy="1897230"/>
            </a:xfrm>
            <a:prstGeom prst="line">
              <a:avLst/>
            </a:prstGeom>
            <a:ln w="38100">
              <a:solidFill>
                <a:srgbClr val="1F4E79"/>
              </a:solidFill>
            </a:ln>
          </p:spPr>
          <p:style>
            <a:lnRef idx="1">
              <a:schemeClr val="accent1"/>
            </a:lnRef>
            <a:fillRef idx="0">
              <a:schemeClr val="accent1"/>
            </a:fillRef>
            <a:effectRef idx="0">
              <a:schemeClr val="accent1"/>
            </a:effectRef>
            <a:fontRef idx="minor">
              <a:schemeClr val="tx1"/>
            </a:fontRef>
          </p:style>
        </p:cxnSp>
      </p:grpSp>
      <p:sp>
        <p:nvSpPr>
          <p:cNvPr id="813" name="Right Brace 812"/>
          <p:cNvSpPr/>
          <p:nvPr/>
        </p:nvSpPr>
        <p:spPr>
          <a:xfrm>
            <a:off x="11205528" y="684040"/>
            <a:ext cx="257242" cy="5578834"/>
          </a:xfrm>
          <a:prstGeom prst="rightBrace">
            <a:avLst/>
          </a:prstGeom>
          <a:ln w="3175">
            <a:solidFill>
              <a:srgbClr val="1F4E7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448443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childTnLst>
                                    </p:cTn>
                                  </p:par>
                                  <p:par>
                                    <p:cTn id="8" presetID="22" presetClass="entr" presetSubtype="4" fill="hold"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wipe(down)">
                                          <p:cBhvr>
                                            <p:cTn id="10" dur="1000"/>
                                            <p:tgtEl>
                                              <p:spTgt spid="226"/>
                                            </p:tgtEl>
                                          </p:cBhvr>
                                        </p:animEffect>
                                      </p:childTnLst>
                                    </p:cTn>
                                  </p:par>
                                </p:childTnLst>
                              </p:cTn>
                            </p:par>
                            <p:par>
                              <p:cTn id="11" fill="hold">
                                <p:stCondLst>
                                  <p:cond delay="1000"/>
                                </p:stCondLst>
                                <p:childTnLst>
                                  <p:par>
                                    <p:cTn id="12" presetID="2" presetClass="entr" presetSubtype="2" fill="hold" grpId="0" nodeType="afterEffect" p14:presetBounceEnd="58000">
                                      <p:stCondLst>
                                        <p:cond delay="0"/>
                                      </p:stCondLst>
                                      <p:childTnLst>
                                        <p:set>
                                          <p:cBhvr>
                                            <p:cTn id="13" dur="1" fill="hold">
                                              <p:stCondLst>
                                                <p:cond delay="0"/>
                                              </p:stCondLst>
                                            </p:cTn>
                                            <p:tgtEl>
                                              <p:spTgt spid="813"/>
                                            </p:tgtEl>
                                            <p:attrNameLst>
                                              <p:attrName>style.visibility</p:attrName>
                                            </p:attrNameLst>
                                          </p:cBhvr>
                                          <p:to>
                                            <p:strVal val="visible"/>
                                          </p:to>
                                        </p:set>
                                        <p:anim calcmode="lin" valueType="num" p14:bounceEnd="58000">
                                          <p:cBhvr additive="base">
                                            <p:cTn id="14" dur="1000" fill="hold"/>
                                            <p:tgtEl>
                                              <p:spTgt spid="813"/>
                                            </p:tgtEl>
                                            <p:attrNameLst>
                                              <p:attrName>ppt_x</p:attrName>
                                            </p:attrNameLst>
                                          </p:cBhvr>
                                          <p:tavLst>
                                            <p:tav tm="0">
                                              <p:val>
                                                <p:strVal val="1+#ppt_w/2"/>
                                              </p:val>
                                            </p:tav>
                                            <p:tav tm="100000">
                                              <p:val>
                                                <p:strVal val="#ppt_x"/>
                                              </p:val>
                                            </p:tav>
                                          </p:tavLst>
                                        </p:anim>
                                        <p:anim calcmode="lin" valueType="num" p14:bounceEnd="58000">
                                          <p:cBhvr additive="base">
                                            <p:cTn id="15" dur="1000" fill="hold"/>
                                            <p:tgtEl>
                                              <p:spTgt spid="813"/>
                                            </p:tgtEl>
                                            <p:attrNameLst>
                                              <p:attrName>ppt_y</p:attrName>
                                            </p:attrNameLst>
                                          </p:cBhvr>
                                          <p:tavLst>
                                            <p:tav tm="0">
                                              <p:val>
                                                <p:strVal val="#ppt_y"/>
                                              </p:val>
                                            </p:tav>
                                            <p:tav tm="100000">
                                              <p:val>
                                                <p:strVal val="#ppt_y"/>
                                              </p:val>
                                            </p:tav>
                                          </p:tavLst>
                                        </p:anim>
                                      </p:childTnLst>
                                    </p:cTn>
                                  </p:par>
                                </p:childTnLst>
                              </p:cTn>
                            </p:par>
                            <p:par>
                              <p:cTn id="16" fill="hold">
                                <p:stCondLst>
                                  <p:cond delay="2000"/>
                                </p:stCondLst>
                                <p:childTnLst>
                                  <p:par>
                                    <p:cTn id="17" presetID="22" presetClass="entr" presetSubtype="4" fill="hold" nodeType="afterEffect">
                                      <p:stCondLst>
                                        <p:cond delay="0"/>
                                      </p:stCondLst>
                                      <p:childTnLst>
                                        <p:set>
                                          <p:cBhvr>
                                            <p:cTn id="18" dur="1" fill="hold">
                                              <p:stCondLst>
                                                <p:cond delay="0"/>
                                              </p:stCondLst>
                                            </p:cTn>
                                            <p:tgtEl>
                                              <p:spTgt spid="798"/>
                                            </p:tgtEl>
                                            <p:attrNameLst>
                                              <p:attrName>style.visibility</p:attrName>
                                            </p:attrNameLst>
                                          </p:cBhvr>
                                          <p:to>
                                            <p:strVal val="visible"/>
                                          </p:to>
                                        </p:set>
                                        <p:animEffect transition="in" filter="wipe(down)">
                                          <p:cBhvr>
                                            <p:cTn id="19" dur="1000"/>
                                            <p:tgtEl>
                                              <p:spTgt spid="7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P spid="81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childTnLst>
                                    </p:cTn>
                                  </p:par>
                                  <p:par>
                                    <p:cTn id="8" presetID="22" presetClass="entr" presetSubtype="4" fill="hold"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wipe(down)">
                                          <p:cBhvr>
                                            <p:cTn id="10" dur="1000"/>
                                            <p:tgtEl>
                                              <p:spTgt spid="226"/>
                                            </p:tgtEl>
                                          </p:cBhvr>
                                        </p:animEffect>
                                      </p:childTnLst>
                                    </p:cTn>
                                  </p:par>
                                </p:childTnLst>
                              </p:cTn>
                            </p:par>
                            <p:par>
                              <p:cTn id="11" fill="hold">
                                <p:stCondLst>
                                  <p:cond delay="1000"/>
                                </p:stCondLst>
                                <p:childTnLst>
                                  <p:par>
                                    <p:cTn id="12" presetID="2" presetClass="entr" presetSubtype="2" fill="hold" grpId="0" nodeType="afterEffect">
                                      <p:stCondLst>
                                        <p:cond delay="0"/>
                                      </p:stCondLst>
                                      <p:childTnLst>
                                        <p:set>
                                          <p:cBhvr>
                                            <p:cTn id="13" dur="1" fill="hold">
                                              <p:stCondLst>
                                                <p:cond delay="0"/>
                                              </p:stCondLst>
                                            </p:cTn>
                                            <p:tgtEl>
                                              <p:spTgt spid="813"/>
                                            </p:tgtEl>
                                            <p:attrNameLst>
                                              <p:attrName>style.visibility</p:attrName>
                                            </p:attrNameLst>
                                          </p:cBhvr>
                                          <p:to>
                                            <p:strVal val="visible"/>
                                          </p:to>
                                        </p:set>
                                        <p:anim calcmode="lin" valueType="num">
                                          <p:cBhvr additive="base">
                                            <p:cTn id="14" dur="1000" fill="hold"/>
                                            <p:tgtEl>
                                              <p:spTgt spid="813"/>
                                            </p:tgtEl>
                                            <p:attrNameLst>
                                              <p:attrName>ppt_x</p:attrName>
                                            </p:attrNameLst>
                                          </p:cBhvr>
                                          <p:tavLst>
                                            <p:tav tm="0">
                                              <p:val>
                                                <p:strVal val="1+#ppt_w/2"/>
                                              </p:val>
                                            </p:tav>
                                            <p:tav tm="100000">
                                              <p:val>
                                                <p:strVal val="#ppt_x"/>
                                              </p:val>
                                            </p:tav>
                                          </p:tavLst>
                                        </p:anim>
                                        <p:anim calcmode="lin" valueType="num">
                                          <p:cBhvr additive="base">
                                            <p:cTn id="15" dur="1000" fill="hold"/>
                                            <p:tgtEl>
                                              <p:spTgt spid="813"/>
                                            </p:tgtEl>
                                            <p:attrNameLst>
                                              <p:attrName>ppt_y</p:attrName>
                                            </p:attrNameLst>
                                          </p:cBhvr>
                                          <p:tavLst>
                                            <p:tav tm="0">
                                              <p:val>
                                                <p:strVal val="#ppt_y"/>
                                              </p:val>
                                            </p:tav>
                                            <p:tav tm="100000">
                                              <p:val>
                                                <p:strVal val="#ppt_y"/>
                                              </p:val>
                                            </p:tav>
                                          </p:tavLst>
                                        </p:anim>
                                      </p:childTnLst>
                                    </p:cTn>
                                  </p:par>
                                </p:childTnLst>
                              </p:cTn>
                            </p:par>
                            <p:par>
                              <p:cTn id="16" fill="hold">
                                <p:stCondLst>
                                  <p:cond delay="2000"/>
                                </p:stCondLst>
                                <p:childTnLst>
                                  <p:par>
                                    <p:cTn id="17" presetID="22" presetClass="entr" presetSubtype="4" fill="hold" nodeType="afterEffect">
                                      <p:stCondLst>
                                        <p:cond delay="0"/>
                                      </p:stCondLst>
                                      <p:childTnLst>
                                        <p:set>
                                          <p:cBhvr>
                                            <p:cTn id="18" dur="1" fill="hold">
                                              <p:stCondLst>
                                                <p:cond delay="0"/>
                                              </p:stCondLst>
                                            </p:cTn>
                                            <p:tgtEl>
                                              <p:spTgt spid="798"/>
                                            </p:tgtEl>
                                            <p:attrNameLst>
                                              <p:attrName>style.visibility</p:attrName>
                                            </p:attrNameLst>
                                          </p:cBhvr>
                                          <p:to>
                                            <p:strVal val="visible"/>
                                          </p:to>
                                        </p:set>
                                        <p:animEffect transition="in" filter="wipe(down)">
                                          <p:cBhvr>
                                            <p:cTn id="19" dur="1000"/>
                                            <p:tgtEl>
                                              <p:spTgt spid="7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P spid="813" grpId="0" animBg="1"/>
        </p:bld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 name="Freeform 6"/>
          <p:cNvSpPr/>
          <p:nvPr/>
        </p:nvSpPr>
        <p:spPr>
          <a:xfrm>
            <a:off x="3674416" y="2218954"/>
            <a:ext cx="1243695" cy="1461771"/>
          </a:xfrm>
          <a:custGeom>
            <a:avLst/>
            <a:gdLst>
              <a:gd name="connsiteX0" fmla="*/ 293132 w 1634663"/>
              <a:gd name="connsiteY0" fmla="*/ 1862872 h 1921294"/>
              <a:gd name="connsiteX1" fmla="*/ 359172 w 1634663"/>
              <a:gd name="connsiteY1" fmla="*/ 1725712 h 1921294"/>
              <a:gd name="connsiteX2" fmla="*/ 384572 w 1634663"/>
              <a:gd name="connsiteY2" fmla="*/ 1537752 h 1921294"/>
              <a:gd name="connsiteX3" fmla="*/ 349012 w 1634663"/>
              <a:gd name="connsiteY3" fmla="*/ 1400592 h 1921294"/>
              <a:gd name="connsiteX4" fmla="*/ 155972 w 1634663"/>
              <a:gd name="connsiteY4" fmla="*/ 1192312 h 1921294"/>
              <a:gd name="connsiteX5" fmla="*/ 28972 w 1634663"/>
              <a:gd name="connsiteY5" fmla="*/ 933232 h 1921294"/>
              <a:gd name="connsiteX6" fmla="*/ 18812 w 1634663"/>
              <a:gd name="connsiteY6" fmla="*/ 582712 h 1921294"/>
              <a:gd name="connsiteX7" fmla="*/ 247412 w 1634663"/>
              <a:gd name="connsiteY7" fmla="*/ 186472 h 1921294"/>
              <a:gd name="connsiteX8" fmla="*/ 633492 w 1634663"/>
              <a:gd name="connsiteY8" fmla="*/ 13752 h 1921294"/>
              <a:gd name="connsiteX9" fmla="*/ 1055132 w 1634663"/>
              <a:gd name="connsiteY9" fmla="*/ 49312 h 1921294"/>
              <a:gd name="connsiteX10" fmla="*/ 1410732 w 1634663"/>
              <a:gd name="connsiteY10" fmla="*/ 354112 h 1921294"/>
              <a:gd name="connsiteX11" fmla="*/ 1512332 w 1634663"/>
              <a:gd name="connsiteY11" fmla="*/ 603032 h 1921294"/>
              <a:gd name="connsiteX12" fmla="*/ 1441212 w 1634663"/>
              <a:gd name="connsiteY12" fmla="*/ 730032 h 1921294"/>
              <a:gd name="connsiteX13" fmla="*/ 1492012 w 1634663"/>
              <a:gd name="connsiteY13" fmla="*/ 816392 h 1921294"/>
              <a:gd name="connsiteX14" fmla="*/ 1593612 w 1634663"/>
              <a:gd name="connsiteY14" fmla="*/ 943392 h 1921294"/>
              <a:gd name="connsiteX15" fmla="*/ 1634252 w 1634663"/>
              <a:gd name="connsiteY15" fmla="*/ 1014512 h 1921294"/>
              <a:gd name="connsiteX16" fmla="*/ 1608852 w 1634663"/>
              <a:gd name="connsiteY16" fmla="*/ 1065312 h 1921294"/>
              <a:gd name="connsiteX17" fmla="*/ 1522492 w 1634663"/>
              <a:gd name="connsiteY17" fmla="*/ 1126272 h 1921294"/>
              <a:gd name="connsiteX18" fmla="*/ 1558052 w 1634663"/>
              <a:gd name="connsiteY18" fmla="*/ 1197392 h 1921294"/>
              <a:gd name="connsiteX19" fmla="*/ 1558052 w 1634663"/>
              <a:gd name="connsiteY19" fmla="*/ 1253272 h 1921294"/>
              <a:gd name="connsiteX20" fmla="*/ 1532652 w 1634663"/>
              <a:gd name="connsiteY20" fmla="*/ 1304072 h 1921294"/>
              <a:gd name="connsiteX21" fmla="*/ 1558052 w 1634663"/>
              <a:gd name="connsiteY21" fmla="*/ 1329472 h 1921294"/>
              <a:gd name="connsiteX22" fmla="*/ 1558052 w 1634663"/>
              <a:gd name="connsiteY22" fmla="*/ 1375192 h 1921294"/>
              <a:gd name="connsiteX23" fmla="*/ 1497092 w 1634663"/>
              <a:gd name="connsiteY23" fmla="*/ 1456472 h 1921294"/>
              <a:gd name="connsiteX24" fmla="*/ 1522492 w 1634663"/>
              <a:gd name="connsiteY24" fmla="*/ 1517432 h 1921294"/>
              <a:gd name="connsiteX25" fmla="*/ 1512332 w 1634663"/>
              <a:gd name="connsiteY25" fmla="*/ 1619032 h 1921294"/>
              <a:gd name="connsiteX26" fmla="*/ 1476772 w 1634663"/>
              <a:gd name="connsiteY26" fmla="*/ 1690152 h 1921294"/>
              <a:gd name="connsiteX27" fmla="*/ 1365012 w 1634663"/>
              <a:gd name="connsiteY27" fmla="*/ 1710472 h 1921294"/>
              <a:gd name="connsiteX28" fmla="*/ 1121172 w 1634663"/>
              <a:gd name="connsiteY28" fmla="*/ 1685072 h 1921294"/>
              <a:gd name="connsiteX29" fmla="*/ 1019572 w 1634663"/>
              <a:gd name="connsiteY29" fmla="*/ 1740952 h 1921294"/>
              <a:gd name="connsiteX30" fmla="*/ 1024652 w 1634663"/>
              <a:gd name="connsiteY30" fmla="*/ 1832392 h 1921294"/>
              <a:gd name="connsiteX31" fmla="*/ 1080532 w 1634663"/>
              <a:gd name="connsiteY31" fmla="*/ 1913672 h 1921294"/>
              <a:gd name="connsiteX32" fmla="*/ 780812 w 1634663"/>
              <a:gd name="connsiteY32" fmla="*/ 1913672 h 1921294"/>
              <a:gd name="connsiteX33" fmla="*/ 404892 w 1634663"/>
              <a:gd name="connsiteY33" fmla="*/ 1918752 h 1921294"/>
              <a:gd name="connsiteX34" fmla="*/ 293132 w 1634663"/>
              <a:gd name="connsiteY34" fmla="*/ 1862872 h 192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4663" h="1921294">
                <a:moveTo>
                  <a:pt x="293132" y="1862872"/>
                </a:moveTo>
                <a:cubicBezTo>
                  <a:pt x="285512" y="1830699"/>
                  <a:pt x="343932" y="1779899"/>
                  <a:pt x="359172" y="1725712"/>
                </a:cubicBezTo>
                <a:cubicBezTo>
                  <a:pt x="374412" y="1671525"/>
                  <a:pt x="386265" y="1591939"/>
                  <a:pt x="384572" y="1537752"/>
                </a:cubicBezTo>
                <a:cubicBezTo>
                  <a:pt x="382879" y="1483565"/>
                  <a:pt x="387112" y="1458165"/>
                  <a:pt x="349012" y="1400592"/>
                </a:cubicBezTo>
                <a:cubicBezTo>
                  <a:pt x="310912" y="1343019"/>
                  <a:pt x="209312" y="1270205"/>
                  <a:pt x="155972" y="1192312"/>
                </a:cubicBezTo>
                <a:cubicBezTo>
                  <a:pt x="102632" y="1114419"/>
                  <a:pt x="51832" y="1034832"/>
                  <a:pt x="28972" y="933232"/>
                </a:cubicBezTo>
                <a:cubicBezTo>
                  <a:pt x="6112" y="831632"/>
                  <a:pt x="-17595" y="707172"/>
                  <a:pt x="18812" y="582712"/>
                </a:cubicBezTo>
                <a:cubicBezTo>
                  <a:pt x="55219" y="458252"/>
                  <a:pt x="144965" y="281299"/>
                  <a:pt x="247412" y="186472"/>
                </a:cubicBezTo>
                <a:cubicBezTo>
                  <a:pt x="349859" y="91645"/>
                  <a:pt x="498872" y="36612"/>
                  <a:pt x="633492" y="13752"/>
                </a:cubicBezTo>
                <a:cubicBezTo>
                  <a:pt x="768112" y="-9108"/>
                  <a:pt x="925592" y="-7415"/>
                  <a:pt x="1055132" y="49312"/>
                </a:cubicBezTo>
                <a:cubicBezTo>
                  <a:pt x="1184672" y="106039"/>
                  <a:pt x="1334532" y="261825"/>
                  <a:pt x="1410732" y="354112"/>
                </a:cubicBezTo>
                <a:cubicBezTo>
                  <a:pt x="1486932" y="446399"/>
                  <a:pt x="1507252" y="540379"/>
                  <a:pt x="1512332" y="603032"/>
                </a:cubicBezTo>
                <a:cubicBezTo>
                  <a:pt x="1517412" y="665685"/>
                  <a:pt x="1444599" y="694472"/>
                  <a:pt x="1441212" y="730032"/>
                </a:cubicBezTo>
                <a:cubicBezTo>
                  <a:pt x="1437825" y="765592"/>
                  <a:pt x="1466612" y="780832"/>
                  <a:pt x="1492012" y="816392"/>
                </a:cubicBezTo>
                <a:cubicBezTo>
                  <a:pt x="1517412" y="851952"/>
                  <a:pt x="1569905" y="910372"/>
                  <a:pt x="1593612" y="943392"/>
                </a:cubicBezTo>
                <a:cubicBezTo>
                  <a:pt x="1617319" y="976412"/>
                  <a:pt x="1631712" y="994192"/>
                  <a:pt x="1634252" y="1014512"/>
                </a:cubicBezTo>
                <a:cubicBezTo>
                  <a:pt x="1636792" y="1034832"/>
                  <a:pt x="1627479" y="1046685"/>
                  <a:pt x="1608852" y="1065312"/>
                </a:cubicBezTo>
                <a:cubicBezTo>
                  <a:pt x="1590225" y="1083939"/>
                  <a:pt x="1530959" y="1104259"/>
                  <a:pt x="1522492" y="1126272"/>
                </a:cubicBezTo>
                <a:cubicBezTo>
                  <a:pt x="1514025" y="1148285"/>
                  <a:pt x="1552125" y="1176225"/>
                  <a:pt x="1558052" y="1197392"/>
                </a:cubicBezTo>
                <a:cubicBezTo>
                  <a:pt x="1563979" y="1218559"/>
                  <a:pt x="1562285" y="1235492"/>
                  <a:pt x="1558052" y="1253272"/>
                </a:cubicBezTo>
                <a:cubicBezTo>
                  <a:pt x="1553819" y="1271052"/>
                  <a:pt x="1532652" y="1291372"/>
                  <a:pt x="1532652" y="1304072"/>
                </a:cubicBezTo>
                <a:cubicBezTo>
                  <a:pt x="1532652" y="1316772"/>
                  <a:pt x="1553819" y="1317619"/>
                  <a:pt x="1558052" y="1329472"/>
                </a:cubicBezTo>
                <a:cubicBezTo>
                  <a:pt x="1562285" y="1341325"/>
                  <a:pt x="1568212" y="1354025"/>
                  <a:pt x="1558052" y="1375192"/>
                </a:cubicBezTo>
                <a:cubicBezTo>
                  <a:pt x="1547892" y="1396359"/>
                  <a:pt x="1503019" y="1432765"/>
                  <a:pt x="1497092" y="1456472"/>
                </a:cubicBezTo>
                <a:cubicBezTo>
                  <a:pt x="1491165" y="1480179"/>
                  <a:pt x="1519952" y="1490339"/>
                  <a:pt x="1522492" y="1517432"/>
                </a:cubicBezTo>
                <a:cubicBezTo>
                  <a:pt x="1525032" y="1544525"/>
                  <a:pt x="1519952" y="1590245"/>
                  <a:pt x="1512332" y="1619032"/>
                </a:cubicBezTo>
                <a:cubicBezTo>
                  <a:pt x="1504712" y="1647819"/>
                  <a:pt x="1501325" y="1674912"/>
                  <a:pt x="1476772" y="1690152"/>
                </a:cubicBezTo>
                <a:cubicBezTo>
                  <a:pt x="1452219" y="1705392"/>
                  <a:pt x="1424279" y="1711319"/>
                  <a:pt x="1365012" y="1710472"/>
                </a:cubicBezTo>
                <a:cubicBezTo>
                  <a:pt x="1305745" y="1709625"/>
                  <a:pt x="1178745" y="1679992"/>
                  <a:pt x="1121172" y="1685072"/>
                </a:cubicBezTo>
                <a:cubicBezTo>
                  <a:pt x="1063599" y="1690152"/>
                  <a:pt x="1035659" y="1716399"/>
                  <a:pt x="1019572" y="1740952"/>
                </a:cubicBezTo>
                <a:cubicBezTo>
                  <a:pt x="1003485" y="1765505"/>
                  <a:pt x="1014492" y="1803605"/>
                  <a:pt x="1024652" y="1832392"/>
                </a:cubicBezTo>
                <a:cubicBezTo>
                  <a:pt x="1034812" y="1861179"/>
                  <a:pt x="1121172" y="1900125"/>
                  <a:pt x="1080532" y="1913672"/>
                </a:cubicBezTo>
                <a:cubicBezTo>
                  <a:pt x="1039892" y="1927219"/>
                  <a:pt x="780812" y="1913672"/>
                  <a:pt x="780812" y="1913672"/>
                </a:cubicBezTo>
                <a:cubicBezTo>
                  <a:pt x="668205" y="1914519"/>
                  <a:pt x="485325" y="1926372"/>
                  <a:pt x="404892" y="1918752"/>
                </a:cubicBezTo>
                <a:cubicBezTo>
                  <a:pt x="324459" y="1911132"/>
                  <a:pt x="300752" y="1895045"/>
                  <a:pt x="293132" y="1862872"/>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6" name="Group 85"/>
          <p:cNvGrpSpPr/>
          <p:nvPr/>
        </p:nvGrpSpPr>
        <p:grpSpPr>
          <a:xfrm>
            <a:off x="4454435" y="772407"/>
            <a:ext cx="4032300" cy="2065863"/>
            <a:chOff x="1848395" y="1336287"/>
            <a:chExt cx="4032300" cy="2065863"/>
          </a:xfrm>
        </p:grpSpPr>
        <p:pic>
          <p:nvPicPr>
            <p:cNvPr id="12" name="Picture 11"/>
            <p:cNvPicPr>
              <a:picLocks noChangeAspect="1"/>
            </p:cNvPicPr>
            <p:nvPr/>
          </p:nvPicPr>
          <p:blipFill rotWithShape="1">
            <a:blip r:embed="rId3">
              <a:clrChange>
                <a:clrFrom>
                  <a:srgbClr val="FFFFFF"/>
                </a:clrFrom>
                <a:clrTo>
                  <a:srgbClr val="FFFFFF">
                    <a:alpha val="0"/>
                  </a:srgbClr>
                </a:clrTo>
              </a:clrChange>
            </a:blip>
            <a:srcRect t="35056" b="36991"/>
            <a:stretch/>
          </p:blipFill>
          <p:spPr>
            <a:xfrm>
              <a:off x="3708862" y="1336287"/>
              <a:ext cx="2171833" cy="607091"/>
            </a:xfrm>
            <a:prstGeom prst="rect">
              <a:avLst/>
            </a:prstGeom>
          </p:spPr>
        </p:pic>
        <p:sp>
          <p:nvSpPr>
            <p:cNvPr id="13" name="Oval 12"/>
            <p:cNvSpPr/>
            <p:nvPr/>
          </p:nvSpPr>
          <p:spPr>
            <a:xfrm>
              <a:off x="3431299" y="159741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a:off x="1848395" y="1641087"/>
              <a:ext cx="1584960" cy="1761063"/>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9" name="Group 88"/>
          <p:cNvGrpSpPr/>
          <p:nvPr/>
        </p:nvGrpSpPr>
        <p:grpSpPr>
          <a:xfrm>
            <a:off x="4444275" y="2868749"/>
            <a:ext cx="2679067" cy="767038"/>
            <a:chOff x="1838235" y="3432629"/>
            <a:chExt cx="2679067" cy="767038"/>
          </a:xfrm>
        </p:grpSpPr>
        <p:grpSp>
          <p:nvGrpSpPr>
            <p:cNvPr id="21" name="Group 20"/>
            <p:cNvGrpSpPr/>
            <p:nvPr/>
          </p:nvGrpSpPr>
          <p:grpSpPr>
            <a:xfrm>
              <a:off x="3407086" y="3867541"/>
              <a:ext cx="1110216" cy="332126"/>
              <a:chOff x="4491204" y="3128164"/>
              <a:chExt cx="1110216" cy="332126"/>
            </a:xfrm>
          </p:grpSpPr>
          <p:pic>
            <p:nvPicPr>
              <p:cNvPr id="23" name="Picture 22"/>
              <p:cNvPicPr>
                <a:picLocks noChangeAspect="1"/>
              </p:cNvPicPr>
              <p:nvPr/>
            </p:nvPicPr>
            <p:blipFill>
              <a:blip r:embed="rId4"/>
              <a:stretch>
                <a:fillRect/>
              </a:stretch>
            </p:blipFill>
            <p:spPr>
              <a:xfrm>
                <a:off x="4768767" y="3128164"/>
                <a:ext cx="832653" cy="332126"/>
              </a:xfrm>
              <a:prstGeom prst="rect">
                <a:avLst/>
              </a:prstGeom>
            </p:spPr>
          </p:pic>
          <p:sp>
            <p:nvSpPr>
              <p:cNvPr id="24" name="Oval 23"/>
              <p:cNvSpPr/>
              <p:nvPr/>
            </p:nvSpPr>
            <p:spPr>
              <a:xfrm>
                <a:off x="4491204" y="323657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Freeform 21"/>
            <p:cNvSpPr/>
            <p:nvPr/>
          </p:nvSpPr>
          <p:spPr>
            <a:xfrm>
              <a:off x="1838235" y="3432629"/>
              <a:ext cx="1595120" cy="568259"/>
            </a:xfrm>
            <a:custGeom>
              <a:avLst/>
              <a:gdLst>
                <a:gd name="connsiteX0" fmla="*/ 1595120 w 1595120"/>
                <a:gd name="connsiteY0" fmla="*/ 314960 h 314960"/>
                <a:gd name="connsiteX1" fmla="*/ 812800 w 1595120"/>
                <a:gd name="connsiteY1" fmla="*/ 314960 h 314960"/>
                <a:gd name="connsiteX2" fmla="*/ 0 w 1595120"/>
                <a:gd name="connsiteY2" fmla="*/ 0 h 314960"/>
              </a:gdLst>
              <a:ahLst/>
              <a:cxnLst>
                <a:cxn ang="0">
                  <a:pos x="connsiteX0" y="connsiteY0"/>
                </a:cxn>
                <a:cxn ang="0">
                  <a:pos x="connsiteX1" y="connsiteY1"/>
                </a:cxn>
                <a:cxn ang="0">
                  <a:pos x="connsiteX2" y="connsiteY2"/>
                </a:cxn>
              </a:cxnLst>
              <a:rect l="l" t="t" r="r" b="b"/>
              <a:pathLst>
                <a:path w="1595120" h="314960">
                  <a:moveTo>
                    <a:pt x="1595120" y="314960"/>
                  </a:moveTo>
                  <a:lnTo>
                    <a:pt x="812800" y="31496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p:cNvGrpSpPr/>
          <p:nvPr/>
        </p:nvGrpSpPr>
        <p:grpSpPr>
          <a:xfrm>
            <a:off x="4423955" y="2868749"/>
            <a:ext cx="2458376" cy="2056627"/>
            <a:chOff x="1817915" y="3432629"/>
            <a:chExt cx="2458376" cy="2056627"/>
          </a:xfrm>
        </p:grpSpPr>
        <p:grpSp>
          <p:nvGrpSpPr>
            <p:cNvPr id="29" name="Group 28"/>
            <p:cNvGrpSpPr/>
            <p:nvPr/>
          </p:nvGrpSpPr>
          <p:grpSpPr>
            <a:xfrm>
              <a:off x="3431299" y="4921827"/>
              <a:ext cx="844992" cy="567429"/>
              <a:chOff x="4491204" y="3683003"/>
              <a:chExt cx="844992" cy="567429"/>
            </a:xfrm>
          </p:grpSpPr>
          <p:pic>
            <p:nvPicPr>
              <p:cNvPr id="31" name="Picture 30"/>
              <p:cNvPicPr>
                <a:picLocks noChangeAspect="1"/>
              </p:cNvPicPr>
              <p:nvPr/>
            </p:nvPicPr>
            <p:blipFill>
              <a:blip r:embed="rId5"/>
              <a:stretch>
                <a:fillRect/>
              </a:stretch>
            </p:blipFill>
            <p:spPr>
              <a:xfrm>
                <a:off x="4768767" y="3683003"/>
                <a:ext cx="567429" cy="567429"/>
              </a:xfrm>
              <a:prstGeom prst="rect">
                <a:avLst/>
              </a:prstGeom>
            </p:spPr>
          </p:pic>
          <p:sp>
            <p:nvSpPr>
              <p:cNvPr id="32" name="Oval 31"/>
              <p:cNvSpPr/>
              <p:nvPr/>
            </p:nvSpPr>
            <p:spPr>
              <a:xfrm>
                <a:off x="4491204" y="390906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 name="Freeform 29"/>
            <p:cNvSpPr/>
            <p:nvPr/>
          </p:nvSpPr>
          <p:spPr>
            <a:xfrm>
              <a:off x="1817915" y="3432629"/>
              <a:ext cx="1645920" cy="1755787"/>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7" name="Group 86"/>
          <p:cNvGrpSpPr/>
          <p:nvPr/>
        </p:nvGrpSpPr>
        <p:grpSpPr>
          <a:xfrm>
            <a:off x="4444275" y="2009498"/>
            <a:ext cx="3583119" cy="838932"/>
            <a:chOff x="1838235" y="2573378"/>
            <a:chExt cx="3583119" cy="838932"/>
          </a:xfrm>
        </p:grpSpPr>
        <p:sp>
          <p:nvSpPr>
            <p:cNvPr id="16" name="Freeform 15"/>
            <p:cNvSpPr/>
            <p:nvPr/>
          </p:nvSpPr>
          <p:spPr>
            <a:xfrm>
              <a:off x="1838235" y="2747551"/>
              <a:ext cx="1595120" cy="664759"/>
            </a:xfrm>
            <a:custGeom>
              <a:avLst/>
              <a:gdLst>
                <a:gd name="connsiteX0" fmla="*/ 1595120 w 1595120"/>
                <a:gd name="connsiteY0" fmla="*/ 0 h 314960"/>
                <a:gd name="connsiteX1" fmla="*/ 822960 w 1595120"/>
                <a:gd name="connsiteY1" fmla="*/ 0 h 314960"/>
                <a:gd name="connsiteX2" fmla="*/ 0 w 1595120"/>
                <a:gd name="connsiteY2" fmla="*/ 314960 h 314960"/>
              </a:gdLst>
              <a:ahLst/>
              <a:cxnLst>
                <a:cxn ang="0">
                  <a:pos x="connsiteX0" y="connsiteY0"/>
                </a:cxn>
                <a:cxn ang="0">
                  <a:pos x="connsiteX1" y="connsiteY1"/>
                </a:cxn>
                <a:cxn ang="0">
                  <a:pos x="connsiteX2" y="connsiteY2"/>
                </a:cxn>
              </a:cxnLst>
              <a:rect l="l" t="t" r="r" b="b"/>
              <a:pathLst>
                <a:path w="1595120" h="314960">
                  <a:moveTo>
                    <a:pt x="1595120" y="0"/>
                  </a:moveTo>
                  <a:lnTo>
                    <a:pt x="822960" y="0"/>
                  </a:lnTo>
                  <a:lnTo>
                    <a:pt x="0" y="31496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 name="Picture 71"/>
            <p:cNvPicPr>
              <a:picLocks noChangeAspect="1"/>
            </p:cNvPicPr>
            <p:nvPr/>
          </p:nvPicPr>
          <p:blipFill>
            <a:blip r:embed="rId6"/>
            <a:stretch>
              <a:fillRect/>
            </a:stretch>
          </p:blipFill>
          <p:spPr>
            <a:xfrm>
              <a:off x="3708862" y="2573378"/>
              <a:ext cx="1712492" cy="355342"/>
            </a:xfrm>
            <a:prstGeom prst="rect">
              <a:avLst/>
            </a:prstGeom>
          </p:spPr>
        </p:pic>
        <p:sp>
          <p:nvSpPr>
            <p:cNvPr id="74" name="Oval 73"/>
            <p:cNvSpPr/>
            <p:nvPr/>
          </p:nvSpPr>
          <p:spPr>
            <a:xfrm>
              <a:off x="3421651" y="2703626"/>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4434017" y="2892356"/>
            <a:ext cx="2547934" cy="3141895"/>
            <a:chOff x="1827977" y="3227636"/>
            <a:chExt cx="2547934" cy="3141895"/>
          </a:xfrm>
        </p:grpSpPr>
        <p:grpSp>
          <p:nvGrpSpPr>
            <p:cNvPr id="51" name="Group 50"/>
            <p:cNvGrpSpPr/>
            <p:nvPr/>
          </p:nvGrpSpPr>
          <p:grpSpPr>
            <a:xfrm>
              <a:off x="1827977" y="3227636"/>
              <a:ext cx="1688156" cy="2840565"/>
              <a:chOff x="1827977" y="2392153"/>
              <a:chExt cx="1688156" cy="2840565"/>
            </a:xfrm>
          </p:grpSpPr>
          <p:sp>
            <p:nvSpPr>
              <p:cNvPr id="55" name="Oval 54"/>
              <p:cNvSpPr/>
              <p:nvPr/>
            </p:nvSpPr>
            <p:spPr>
              <a:xfrm>
                <a:off x="3431299" y="5147884"/>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52"/>
              <p:cNvSpPr/>
              <p:nvPr/>
            </p:nvSpPr>
            <p:spPr>
              <a:xfrm>
                <a:off x="1827977" y="2392153"/>
                <a:ext cx="1635857" cy="2796264"/>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 name="Picture 2"/>
            <p:cNvPicPr>
              <a:picLocks noChangeAspect="1"/>
            </p:cNvPicPr>
            <p:nvPr/>
          </p:nvPicPr>
          <p:blipFill>
            <a:blip r:embed="rId7"/>
            <a:stretch>
              <a:fillRect/>
            </a:stretch>
          </p:blipFill>
          <p:spPr>
            <a:xfrm>
              <a:off x="3684649" y="5678269"/>
              <a:ext cx="691262" cy="691262"/>
            </a:xfrm>
            <a:prstGeom prst="rect">
              <a:avLst/>
            </a:prstGeom>
          </p:spPr>
        </p:pic>
      </p:grpSp>
    </p:spTree>
    <p:extLst>
      <p:ext uri="{BB962C8B-B14F-4D97-AF65-F5344CB8AC3E}">
        <p14:creationId xmlns:p14="http://schemas.microsoft.com/office/powerpoint/2010/main" val="12979413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1832678" y="1909349"/>
            <a:ext cx="8526693" cy="1384995"/>
          </a:xfrm>
          <a:prstGeom prst="rect">
            <a:avLst/>
          </a:prstGeom>
          <a:noFill/>
        </p:spPr>
        <p:txBody>
          <a:bodyPr wrap="none" rtlCol="0">
            <a:spAutoFit/>
          </a:bodyPr>
          <a:lstStyle/>
          <a:p>
            <a:pPr algn="ctr">
              <a:lnSpc>
                <a:spcPct val="150000"/>
              </a:lnSpc>
            </a:pPr>
            <a:r>
              <a:rPr lang="en-US" sz="2800" b="1" dirty="0">
                <a:latin typeface="Century Gothic" panose="020B0502020202020204" pitchFamily="34" charset="0"/>
              </a:rPr>
              <a:t>CBC was at its very best.</a:t>
            </a:r>
          </a:p>
          <a:p>
            <a:pPr algn="ctr">
              <a:lnSpc>
                <a:spcPct val="150000"/>
              </a:lnSpc>
            </a:pPr>
            <a:r>
              <a:rPr lang="en-US" sz="2800" b="1" dirty="0">
                <a:latin typeface="Century Gothic" panose="020B0502020202020204" pitchFamily="34" charset="0"/>
              </a:rPr>
              <a:t>They showed us what they should and could be.</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8" name="Rectangle 7"/>
          <p:cNvSpPr/>
          <p:nvPr/>
        </p:nvSpPr>
        <p:spPr>
          <a:xfrm>
            <a:off x="2651760" y="5192692"/>
            <a:ext cx="6888480" cy="830997"/>
          </a:xfrm>
          <a:prstGeom prst="rect">
            <a:avLst/>
          </a:prstGeom>
        </p:spPr>
        <p:txBody>
          <a:bodyPr wrap="square">
            <a:spAutoFit/>
          </a:bodyPr>
          <a:lstStyle/>
          <a:p>
            <a:pPr algn="ctr"/>
            <a:r>
              <a:rPr lang="en-US" sz="1200" dirty="0">
                <a:solidFill>
                  <a:srgbClr val="121212"/>
                </a:solidFill>
                <a:latin typeface="Century Gothic" panose="020B0502020202020204" pitchFamily="34" charset="0"/>
              </a:rPr>
              <a:t>Jesse Brown</a:t>
            </a:r>
            <a:endParaRPr lang="en-US" sz="1200" dirty="0">
              <a:solidFill>
                <a:srgbClr val="000000"/>
              </a:solidFill>
              <a:latin typeface="Century Gothic" panose="020B0502020202020204" pitchFamily="34" charset="0"/>
            </a:endParaRPr>
          </a:p>
          <a:p>
            <a:pPr algn="ctr"/>
            <a:r>
              <a:rPr lang="en-US" sz="1200" dirty="0" err="1">
                <a:solidFill>
                  <a:srgbClr val="000000"/>
                </a:solidFill>
                <a:latin typeface="Century Gothic" panose="020B0502020202020204" pitchFamily="34" charset="0"/>
              </a:rPr>
              <a:t>Canadaland</a:t>
            </a:r>
            <a:endParaRPr lang="en-US" sz="1200" dirty="0">
              <a:solidFill>
                <a:srgbClr val="000000"/>
              </a:solidFill>
              <a:latin typeface="Century Gothic" panose="020B0502020202020204" pitchFamily="34" charset="0"/>
            </a:endParaRPr>
          </a:p>
          <a:p>
            <a:pPr algn="ctr"/>
            <a:r>
              <a:rPr lang="en-US" sz="1200" u="sng" dirty="0">
                <a:solidFill>
                  <a:srgbClr val="000000"/>
                </a:solidFill>
                <a:latin typeface="Calibri" panose="020F0502020204030204" pitchFamily="34" charset="0"/>
                <a:ea typeface="Calibri" panose="020F0502020204030204" pitchFamily="34" charset="0"/>
                <a:hlinkClick r:id="rId2"/>
              </a:rPr>
              <a:t>http://www.canadalandshow.com/podcast/short-cuts-82-greasy-jungle/</a:t>
            </a:r>
            <a:r>
              <a:rPr lang="en-US" sz="1200" dirty="0">
                <a:solidFill>
                  <a:srgbClr val="000000"/>
                </a:solidFill>
                <a:latin typeface="Calibri" panose="020F0502020204030204" pitchFamily="34" charset="0"/>
                <a:ea typeface="Calibri" panose="020F0502020204030204" pitchFamily="34" charset="0"/>
              </a:rPr>
              <a:t>​</a:t>
            </a:r>
            <a:endParaRPr lang="en-US" sz="1200" dirty="0">
              <a:latin typeface="Times New Roman" panose="02020603050405020304" pitchFamily="18" charset="0"/>
              <a:ea typeface="Calibri" panose="020F0502020204030204" pitchFamily="34" charset="0"/>
            </a:endParaRPr>
          </a:p>
          <a:p>
            <a:pPr algn="ctr"/>
            <a:endParaRPr lang="en-US" sz="1200" dirty="0">
              <a:solidFill>
                <a:srgbClr val="000000"/>
              </a:solidFill>
              <a:latin typeface="Century Gothic" panose="020B0502020202020204" pitchFamily="34" charset="0"/>
            </a:endParaRPr>
          </a:p>
        </p:txBody>
      </p:sp>
      <p:sp>
        <p:nvSpPr>
          <p:cNvPr id="9" name="TextBox 8"/>
          <p:cNvSpPr txBox="1"/>
          <p:nvPr/>
        </p:nvSpPr>
        <p:spPr>
          <a:xfrm>
            <a:off x="76200" y="139037"/>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
        <p:nvSpPr>
          <p:cNvPr id="10" name="TextBox 9"/>
          <p:cNvSpPr txBox="1"/>
          <p:nvPr/>
        </p:nvSpPr>
        <p:spPr>
          <a:xfrm rot="10800000">
            <a:off x="10430516" y="1907356"/>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14725504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 y="1068677"/>
            <a:ext cx="12649200" cy="3416320"/>
          </a:xfrm>
          <a:prstGeom prst="rect">
            <a:avLst/>
          </a:prstGeom>
        </p:spPr>
        <p:txBody>
          <a:bodyPr wrap="square">
            <a:spAutoFit/>
          </a:bodyPr>
          <a:lstStyle/>
          <a:p>
            <a:pPr algn="ctr">
              <a:lnSpc>
                <a:spcPct val="200000"/>
              </a:lnSpc>
            </a:pPr>
            <a:r>
              <a:rPr lang="en-US" sz="3600" b="1" dirty="0">
                <a:latin typeface="Century Gothic" panose="020B0502020202020204" pitchFamily="34" charset="0"/>
              </a:rPr>
              <a:t>C</a:t>
            </a:r>
            <a:r>
              <a:rPr lang="en-US" sz="2800" b="1" dirty="0">
                <a:latin typeface="Century Gothic" panose="020B0502020202020204" pitchFamily="34" charset="0"/>
              </a:rPr>
              <a:t>anada’s heroes are consumed by their country. </a:t>
            </a:r>
          </a:p>
          <a:p>
            <a:pPr algn="ctr">
              <a:lnSpc>
                <a:spcPct val="200000"/>
              </a:lnSpc>
            </a:pPr>
            <a:r>
              <a:rPr lang="en-US" sz="3600" b="1" dirty="0" err="1">
                <a:latin typeface="Century Gothic" panose="020B0502020202020204" pitchFamily="34" charset="0"/>
              </a:rPr>
              <a:t>D</a:t>
            </a:r>
            <a:r>
              <a:rPr lang="en-US" sz="2800" b="1" dirty="0" err="1">
                <a:latin typeface="Century Gothic" panose="020B0502020202020204" pitchFamily="34" charset="0"/>
              </a:rPr>
              <a:t>ownie</a:t>
            </a:r>
            <a:r>
              <a:rPr lang="en-US" sz="2800" b="1" dirty="0">
                <a:latin typeface="Century Gothic" panose="020B0502020202020204" pitchFamily="34" charset="0"/>
              </a:rPr>
              <a:t> has entered the iconography of the Northern survivor. </a:t>
            </a:r>
          </a:p>
          <a:p>
            <a:pPr algn="ctr">
              <a:lnSpc>
                <a:spcPct val="200000"/>
              </a:lnSpc>
            </a:pPr>
            <a:r>
              <a:rPr lang="en-US" sz="3600" b="1" dirty="0">
                <a:latin typeface="Century Gothic" panose="020B0502020202020204" pitchFamily="34" charset="0"/>
              </a:rPr>
              <a:t>H</a:t>
            </a:r>
            <a:r>
              <a:rPr lang="en-US" sz="2800" b="1" dirty="0">
                <a:latin typeface="Century Gothic" panose="020B0502020202020204" pitchFamily="34" charset="0"/>
              </a:rPr>
              <a:t>e proved his endurance by crossing an impossible country.</a:t>
            </a:r>
          </a:p>
        </p:txBody>
      </p:sp>
      <p:sp>
        <p:nvSpPr>
          <p:cNvPr id="8" name="TextBox 7"/>
          <p:cNvSpPr txBox="1"/>
          <p:nvPr/>
        </p:nvSpPr>
        <p:spPr>
          <a:xfrm>
            <a:off x="76200" y="139037"/>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
        <p:nvSpPr>
          <p:cNvPr id="9" name="TextBox 8"/>
          <p:cNvSpPr txBox="1"/>
          <p:nvPr/>
        </p:nvSpPr>
        <p:spPr>
          <a:xfrm rot="10800000">
            <a:off x="10430516" y="1907356"/>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
        <p:nvSpPr>
          <p:cNvPr id="10" name="Rectangle 9"/>
          <p:cNvSpPr/>
          <p:nvPr/>
        </p:nvSpPr>
        <p:spPr>
          <a:xfrm>
            <a:off x="4303625" y="5192692"/>
            <a:ext cx="3584750" cy="1015663"/>
          </a:xfrm>
          <a:prstGeom prst="rect">
            <a:avLst/>
          </a:prstGeom>
        </p:spPr>
        <p:txBody>
          <a:bodyPr wrap="square">
            <a:spAutoFit/>
          </a:bodyPr>
          <a:lstStyle/>
          <a:p>
            <a:pPr algn="ctr"/>
            <a:r>
              <a:rPr lang="en-US" sz="1200" dirty="0">
                <a:solidFill>
                  <a:srgbClr val="121212"/>
                </a:solidFill>
                <a:latin typeface="Century Gothic" panose="020B0502020202020204" pitchFamily="34" charset="0"/>
              </a:rPr>
              <a:t>Stephen Marche,</a:t>
            </a:r>
            <a:r>
              <a:rPr lang="en-US" sz="1200" dirty="0">
                <a:solidFill>
                  <a:srgbClr val="000000"/>
                </a:solidFill>
                <a:latin typeface="Century Gothic" panose="020B0502020202020204" pitchFamily="34" charset="0"/>
              </a:rPr>
              <a:t> </a:t>
            </a:r>
          </a:p>
          <a:p>
            <a:pPr algn="ctr"/>
            <a:r>
              <a:rPr lang="en-US" sz="1200" dirty="0">
                <a:solidFill>
                  <a:srgbClr val="000000"/>
                </a:solidFill>
                <a:latin typeface="Century Gothic" panose="020B0502020202020204" pitchFamily="34" charset="0"/>
              </a:rPr>
              <a:t>New Yorker Magazine</a:t>
            </a:r>
          </a:p>
          <a:p>
            <a:pPr algn="ctr"/>
            <a:r>
              <a:rPr lang="en-US" sz="1200" cap="all" dirty="0">
                <a:solidFill>
                  <a:srgbClr val="000000"/>
                </a:solidFill>
                <a:latin typeface="Century Gothic" panose="020B0502020202020204" pitchFamily="34" charset="0"/>
              </a:rPr>
              <a:t>WATCHING CANADA’S BIGGEST ROCK BAND </a:t>
            </a:r>
          </a:p>
          <a:p>
            <a:pPr algn="ctr"/>
            <a:r>
              <a:rPr lang="en-US" sz="1200" cap="all" dirty="0">
                <a:solidFill>
                  <a:srgbClr val="000000"/>
                </a:solidFill>
                <a:latin typeface="Century Gothic" panose="020B0502020202020204" pitchFamily="34" charset="0"/>
              </a:rPr>
              <a:t>SAY A DRAMATIC GOODBYE</a:t>
            </a:r>
          </a:p>
          <a:p>
            <a:pPr algn="ctr"/>
            <a:r>
              <a:rPr lang="en-US" sz="1200" dirty="0">
                <a:solidFill>
                  <a:srgbClr val="000000"/>
                </a:solidFill>
                <a:latin typeface="Century Gothic" panose="020B0502020202020204" pitchFamily="34" charset="0"/>
              </a:rPr>
              <a:t>AUGUST 20, 2016</a:t>
            </a:r>
          </a:p>
        </p:txBody>
      </p:sp>
      <p:sp>
        <p:nvSpPr>
          <p:cNvPr id="17" name="Rectangle 16"/>
          <p:cNvSpPr/>
          <p:nvPr/>
        </p:nvSpPr>
        <p:spPr>
          <a:xfrm>
            <a:off x="0" y="6398497"/>
            <a:ext cx="7537036" cy="246221"/>
          </a:xfrm>
          <a:prstGeom prst="rect">
            <a:avLst/>
          </a:prstGeom>
        </p:spPr>
        <p:txBody>
          <a:bodyPr wrap="square">
            <a:spAutoFit/>
          </a:bodyPr>
          <a:lstStyle/>
          <a:p>
            <a:r>
              <a:rPr lang="en-US" sz="1000" i="1" dirty="0">
                <a:latin typeface="Century Gothic" panose="020B0502020202020204" pitchFamily="34" charset="0"/>
              </a:rPr>
              <a:t>Stephen Marche is a columnist for Esquire and the author, most recently, of “The Hunger of the Wolf,” a novel.</a:t>
            </a:r>
            <a:endParaRPr lang="en-US" sz="1000" dirty="0">
              <a:latin typeface="Century Gothic" panose="020B0502020202020204" pitchFamily="34" charset="0"/>
            </a:endParaRPr>
          </a:p>
        </p:txBody>
      </p:sp>
      <p:sp>
        <p:nvSpPr>
          <p:cNvPr id="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 name="Rectangle 2"/>
          <p:cNvSpPr/>
          <p:nvPr/>
        </p:nvSpPr>
        <p:spPr>
          <a:xfrm>
            <a:off x="0" y="6581001"/>
            <a:ext cx="7772400" cy="261610"/>
          </a:xfrm>
          <a:prstGeom prst="rect">
            <a:avLst/>
          </a:prstGeom>
        </p:spPr>
        <p:txBody>
          <a:bodyPr wrap="square">
            <a:spAutoFit/>
          </a:bodyPr>
          <a:lstStyle/>
          <a:p>
            <a:r>
              <a:rPr lang="en-US" sz="1050" u="sng" dirty="0">
                <a:solidFill>
                  <a:srgbClr val="000000"/>
                </a:solidFill>
                <a:latin typeface="Calibri" panose="020F0502020204030204" pitchFamily="34" charset="0"/>
                <a:ea typeface="Calibri" panose="020F0502020204030204" pitchFamily="34" charset="0"/>
                <a:cs typeface="Times New Roman" panose="02020603050405020304" pitchFamily="18" charset="0"/>
                <a:hlinkClick r:id="rId3"/>
              </a:rPr>
              <a:t>http://www.newyorker.com/culture/culture-desk/watching-canadas-biggest-rock-band-say-a-dramatic-goodbye</a:t>
            </a:r>
            <a:r>
              <a:rPr lang="en-US" sz="1050" dirty="0">
                <a:solidFill>
                  <a:srgbClr val="000000"/>
                </a:solidFill>
                <a:latin typeface="Calibri" panose="020F0502020204030204" pitchFamily="34" charset="0"/>
                <a:ea typeface="Calibri" panose="020F0502020204030204" pitchFamily="34" charset="0"/>
                <a:cs typeface="Times New Roman" panose="02020603050405020304" pitchFamily="18" charset="0"/>
              </a:rPr>
              <a:t>​</a:t>
            </a:r>
            <a:endParaRPr lang="en-US" sz="1050" dirty="0"/>
          </a:p>
        </p:txBody>
      </p:sp>
    </p:spTree>
    <p:extLst>
      <p:ext uri="{BB962C8B-B14F-4D97-AF65-F5344CB8AC3E}">
        <p14:creationId xmlns:p14="http://schemas.microsoft.com/office/powerpoint/2010/main" val="1901539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2" descr="Image result for pierre brunea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87696" y="2285379"/>
            <a:ext cx="2428172" cy="2428174"/>
          </a:xfrm>
          <a:prstGeom prst="ellipse">
            <a:avLst/>
          </a:prstGeom>
          <a:noFill/>
          <a:ln w="3175">
            <a:solidFill>
              <a:srgbClr val="7030A0"/>
            </a:solidFill>
          </a:ln>
          <a:extLst>
            <a:ext uri="{909E8E84-426E-40DD-AFC4-6F175D3DCCD1}">
              <a14:hiddenFill xmlns:a14="http://schemas.microsoft.com/office/drawing/2010/main">
                <a:solidFill>
                  <a:srgbClr val="FFFFFF"/>
                </a:solidFill>
              </a14:hiddenFill>
            </a:ext>
          </a:extLst>
        </p:spPr>
      </p:pic>
      <p:pic>
        <p:nvPicPr>
          <p:cNvPr id="22" name="Picture 21"/>
          <p:cNvPicPr>
            <a:picLocks noChangeAspect="1"/>
          </p:cNvPicPr>
          <p:nvPr/>
        </p:nvPicPr>
        <p:blipFill rotWithShape="1">
          <a:blip r:embed="rId4"/>
          <a:srcRect l="29503" t="2204" r="15023"/>
          <a:stretch/>
        </p:blipFill>
        <p:spPr>
          <a:xfrm>
            <a:off x="773615" y="2317983"/>
            <a:ext cx="2378086" cy="2359836"/>
          </a:xfrm>
          <a:prstGeom prst="ellipse">
            <a:avLst/>
          </a:prstGeom>
          <a:ln>
            <a:solidFill>
              <a:srgbClr val="4D3431"/>
            </a:solidFill>
          </a:ln>
        </p:spPr>
      </p:pic>
      <p:sp>
        <p:nvSpPr>
          <p:cNvPr id="2" name="TextBox 1"/>
          <p:cNvSpPr txBox="1"/>
          <p:nvPr/>
        </p:nvSpPr>
        <p:spPr>
          <a:xfrm>
            <a:off x="1186645" y="1423605"/>
            <a:ext cx="1552027" cy="861774"/>
          </a:xfrm>
          <a:prstGeom prst="rect">
            <a:avLst/>
          </a:prstGeom>
          <a:noFill/>
        </p:spPr>
        <p:txBody>
          <a:bodyPr wrap="none" rtlCol="0">
            <a:spAutoFit/>
          </a:bodyPr>
          <a:lstStyle/>
          <a:p>
            <a:pPr algn="ctr"/>
            <a:r>
              <a:rPr lang="en-US" sz="3200" b="1" dirty="0">
                <a:solidFill>
                  <a:srgbClr val="C00000"/>
                </a:solidFill>
                <a:latin typeface="Century Gothic" panose="020B0502020202020204" pitchFamily="34" charset="0"/>
              </a:rPr>
              <a:t>REACH</a:t>
            </a:r>
            <a:endParaRPr lang="en-US" sz="4400" b="1" dirty="0">
              <a:solidFill>
                <a:srgbClr val="C00000"/>
              </a:solidFill>
              <a:latin typeface="Century Gothic" panose="020B0502020202020204" pitchFamily="34" charset="0"/>
            </a:endParaRPr>
          </a:p>
          <a:p>
            <a:pPr algn="ctr"/>
            <a:r>
              <a:rPr lang="en-US" b="1" dirty="0">
                <a:solidFill>
                  <a:srgbClr val="C00000"/>
                </a:solidFill>
                <a:latin typeface="Century Gothic" panose="020B0502020202020204" pitchFamily="34" charset="0"/>
              </a:rPr>
              <a:t>UNPLUGGED</a:t>
            </a:r>
            <a:endParaRPr lang="en-US" sz="2000" b="1" dirty="0">
              <a:solidFill>
                <a:srgbClr val="C00000"/>
              </a:solidFill>
              <a:latin typeface="Century Gothic" panose="020B0502020202020204" pitchFamily="34" charset="0"/>
            </a:endParaRPr>
          </a:p>
        </p:txBody>
      </p:sp>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 name="Rectangle 6"/>
          <p:cNvSpPr/>
          <p:nvPr/>
        </p:nvSpPr>
        <p:spPr>
          <a:xfrm>
            <a:off x="327050" y="4780417"/>
            <a:ext cx="3271216" cy="369332"/>
          </a:xfrm>
          <a:prstGeom prst="rect">
            <a:avLst/>
          </a:prstGeom>
        </p:spPr>
        <p:txBody>
          <a:bodyPr wrap="square">
            <a:spAutoFit/>
          </a:bodyPr>
          <a:lstStyle/>
          <a:p>
            <a:pPr algn="ctr"/>
            <a:r>
              <a:rPr lang="en-US" b="1" dirty="0" err="1">
                <a:solidFill>
                  <a:srgbClr val="C00000"/>
                </a:solidFill>
                <a:latin typeface="Century Gothic" panose="020B0502020202020204" pitchFamily="34" charset="0"/>
              </a:rPr>
              <a:t>Gord</a:t>
            </a:r>
            <a:r>
              <a:rPr lang="en-US" b="1" dirty="0">
                <a:solidFill>
                  <a:srgbClr val="C00000"/>
                </a:solidFill>
                <a:latin typeface="Century Gothic" panose="020B0502020202020204" pitchFamily="34" charset="0"/>
              </a:rPr>
              <a:t> </a:t>
            </a:r>
            <a:r>
              <a:rPr lang="en-US" b="1" dirty="0" err="1">
                <a:solidFill>
                  <a:srgbClr val="C00000"/>
                </a:solidFill>
                <a:latin typeface="Century Gothic" panose="020B0502020202020204" pitchFamily="34" charset="0"/>
              </a:rPr>
              <a:t>Downie</a:t>
            </a:r>
            <a:r>
              <a:rPr lang="en-US" b="1" dirty="0">
                <a:solidFill>
                  <a:srgbClr val="C00000"/>
                </a:solidFill>
                <a:latin typeface="Century Gothic" panose="020B0502020202020204" pitchFamily="34" charset="0"/>
              </a:rPr>
              <a:t> </a:t>
            </a:r>
            <a:endParaRPr lang="en-US" sz="1200" b="1" dirty="0">
              <a:solidFill>
                <a:srgbClr val="C00000"/>
              </a:solidFill>
              <a:latin typeface="Century Gothic" panose="020B0502020202020204" pitchFamily="34" charset="0"/>
            </a:endParaRPr>
          </a:p>
        </p:txBody>
      </p:sp>
      <p:pic>
        <p:nvPicPr>
          <p:cNvPr id="3" name="Picture 2"/>
          <p:cNvPicPr>
            <a:picLocks noChangeAspect="1"/>
          </p:cNvPicPr>
          <p:nvPr/>
        </p:nvPicPr>
        <p:blipFill rotWithShape="1">
          <a:blip r:embed="rId5"/>
          <a:srcRect l="13300" t="4020" r="41062" b="4064"/>
          <a:stretch/>
        </p:blipFill>
        <p:spPr>
          <a:xfrm>
            <a:off x="4922657" y="2308631"/>
            <a:ext cx="2346686" cy="2378540"/>
          </a:xfrm>
          <a:prstGeom prst="ellipse">
            <a:avLst/>
          </a:prstGeom>
          <a:ln>
            <a:solidFill>
              <a:srgbClr val="0070C0"/>
            </a:solidFill>
          </a:ln>
        </p:spPr>
      </p:pic>
      <p:sp>
        <p:nvSpPr>
          <p:cNvPr id="9" name="TextBox 8"/>
          <p:cNvSpPr txBox="1"/>
          <p:nvPr/>
        </p:nvSpPr>
        <p:spPr>
          <a:xfrm>
            <a:off x="5178922" y="1423605"/>
            <a:ext cx="1834155" cy="892552"/>
          </a:xfrm>
          <a:prstGeom prst="rect">
            <a:avLst/>
          </a:prstGeom>
          <a:noFill/>
        </p:spPr>
        <p:txBody>
          <a:bodyPr wrap="none" rtlCol="0">
            <a:spAutoFit/>
          </a:bodyPr>
          <a:lstStyle/>
          <a:p>
            <a:pPr algn="ctr"/>
            <a:r>
              <a:rPr lang="en-US" sz="3200" b="1" dirty="0">
                <a:solidFill>
                  <a:srgbClr val="0070C0"/>
                </a:solidFill>
                <a:latin typeface="Century Gothic" panose="020B0502020202020204" pitchFamily="34" charset="0"/>
              </a:rPr>
              <a:t>DEVICES</a:t>
            </a:r>
            <a:endParaRPr lang="en-US" sz="4400" b="1" dirty="0">
              <a:solidFill>
                <a:srgbClr val="0070C0"/>
              </a:solidFill>
              <a:latin typeface="Century Gothic" panose="020B0502020202020204" pitchFamily="34" charset="0"/>
            </a:endParaRPr>
          </a:p>
          <a:p>
            <a:pPr algn="ctr"/>
            <a:r>
              <a:rPr lang="en-US" b="1" dirty="0">
                <a:solidFill>
                  <a:srgbClr val="0070C0"/>
                </a:solidFill>
                <a:latin typeface="Century Gothic" panose="020B0502020202020204" pitchFamily="34" charset="0"/>
              </a:rPr>
              <a:t>TRENDED</a:t>
            </a:r>
            <a:endParaRPr lang="en-US" sz="2000" b="1" dirty="0">
              <a:solidFill>
                <a:srgbClr val="0070C0"/>
              </a:solidFill>
              <a:latin typeface="Century Gothic" panose="020B0502020202020204" pitchFamily="34" charset="0"/>
            </a:endParaRPr>
          </a:p>
        </p:txBody>
      </p:sp>
      <p:sp>
        <p:nvSpPr>
          <p:cNvPr id="8" name="Rectangle 7"/>
          <p:cNvSpPr/>
          <p:nvPr/>
        </p:nvSpPr>
        <p:spPr>
          <a:xfrm>
            <a:off x="5416166" y="4780417"/>
            <a:ext cx="1359667" cy="369332"/>
          </a:xfrm>
          <a:prstGeom prst="rect">
            <a:avLst/>
          </a:prstGeom>
        </p:spPr>
        <p:txBody>
          <a:bodyPr wrap="none">
            <a:spAutoFit/>
          </a:bodyPr>
          <a:lstStyle/>
          <a:p>
            <a:pPr algn="ctr"/>
            <a:r>
              <a:rPr lang="en-US" b="1" dirty="0" err="1">
                <a:solidFill>
                  <a:srgbClr val="0070C0"/>
                </a:solidFill>
                <a:latin typeface="Century Gothic" panose="020B0502020202020204" pitchFamily="34" charset="0"/>
              </a:rPr>
              <a:t>Atanarjuat</a:t>
            </a:r>
            <a:endParaRPr lang="en-US" sz="1200" dirty="0">
              <a:solidFill>
                <a:srgbClr val="0070C0"/>
              </a:solidFill>
              <a:latin typeface="Century Gothic" panose="020B0502020202020204" pitchFamily="34" charset="0"/>
            </a:endParaRPr>
          </a:p>
        </p:txBody>
      </p:sp>
      <p:sp>
        <p:nvSpPr>
          <p:cNvPr id="10" name="TextBox 9"/>
          <p:cNvSpPr txBox="1"/>
          <p:nvPr/>
        </p:nvSpPr>
        <p:spPr>
          <a:xfrm>
            <a:off x="8719787" y="1423605"/>
            <a:ext cx="2598788" cy="892552"/>
          </a:xfrm>
          <a:prstGeom prst="rect">
            <a:avLst/>
          </a:prstGeom>
          <a:noFill/>
        </p:spPr>
        <p:txBody>
          <a:bodyPr wrap="none" rtlCol="0">
            <a:spAutoFit/>
          </a:bodyPr>
          <a:lstStyle/>
          <a:p>
            <a:pPr algn="ctr"/>
            <a:r>
              <a:rPr lang="en-US" sz="3200" b="1" dirty="0">
                <a:solidFill>
                  <a:srgbClr val="7030A0"/>
                </a:solidFill>
                <a:latin typeface="Century Gothic" panose="020B0502020202020204" pitchFamily="34" charset="0"/>
              </a:rPr>
              <a:t>REACH/TIME</a:t>
            </a:r>
          </a:p>
          <a:p>
            <a:pPr algn="ctr"/>
            <a:r>
              <a:rPr lang="en-US" b="1" dirty="0">
                <a:solidFill>
                  <a:srgbClr val="7030A0"/>
                </a:solidFill>
                <a:latin typeface="Century Gothic" panose="020B0502020202020204" pitchFamily="34" charset="0"/>
              </a:rPr>
              <a:t>GRID</a:t>
            </a:r>
            <a:endParaRPr lang="en-US" sz="2000" b="1" dirty="0">
              <a:solidFill>
                <a:srgbClr val="7030A0"/>
              </a:solidFill>
              <a:latin typeface="Century Gothic" panose="020B0502020202020204" pitchFamily="34" charset="0"/>
            </a:endParaRPr>
          </a:p>
        </p:txBody>
      </p:sp>
      <p:sp>
        <p:nvSpPr>
          <p:cNvPr id="11" name="Rectangle 10"/>
          <p:cNvSpPr/>
          <p:nvPr/>
        </p:nvSpPr>
        <p:spPr>
          <a:xfrm>
            <a:off x="8543338" y="4780417"/>
            <a:ext cx="2951689" cy="369332"/>
          </a:xfrm>
          <a:prstGeom prst="rect">
            <a:avLst/>
          </a:prstGeom>
        </p:spPr>
        <p:txBody>
          <a:bodyPr wrap="square">
            <a:spAutoFit/>
          </a:bodyPr>
          <a:lstStyle/>
          <a:p>
            <a:pPr algn="ctr"/>
            <a:r>
              <a:rPr lang="en-US" b="1" dirty="0">
                <a:solidFill>
                  <a:srgbClr val="7030A0"/>
                </a:solidFill>
                <a:latin typeface="Century Gothic" panose="020B0502020202020204" pitchFamily="34" charset="0"/>
              </a:rPr>
              <a:t>Pierre </a:t>
            </a:r>
            <a:r>
              <a:rPr lang="en-US" b="1" dirty="0" err="1">
                <a:solidFill>
                  <a:srgbClr val="7030A0"/>
                </a:solidFill>
                <a:latin typeface="Century Gothic" panose="020B0502020202020204" pitchFamily="34" charset="0"/>
              </a:rPr>
              <a:t>Bruneau</a:t>
            </a:r>
            <a:endParaRPr lang="en-US" b="1" dirty="0">
              <a:solidFill>
                <a:srgbClr val="7030A0"/>
              </a:solidFill>
              <a:latin typeface="Century Gothic" panose="020B0502020202020204" pitchFamily="34" charset="0"/>
            </a:endParaRPr>
          </a:p>
        </p:txBody>
      </p:sp>
    </p:spTree>
    <p:extLst>
      <p:ext uri="{BB962C8B-B14F-4D97-AF65-F5344CB8AC3E}">
        <p14:creationId xmlns:p14="http://schemas.microsoft.com/office/powerpoint/2010/main" val="1677876414"/>
      </p:ext>
    </p:extLst>
  </p:cSld>
  <p:clrMapOvr>
    <a:masterClrMapping/>
  </p:clrMapOvr>
  <p:transition spd="slow">
    <p:push/>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69122" y="1443057"/>
            <a:ext cx="2172390" cy="800219"/>
          </a:xfrm>
          <a:prstGeom prst="rect">
            <a:avLst/>
          </a:prstGeom>
          <a:noFill/>
        </p:spPr>
        <p:txBody>
          <a:bodyPr wrap="none" rtlCol="0">
            <a:spAutoFit/>
          </a:bodyPr>
          <a:lstStyle/>
          <a:p>
            <a:pPr algn="ctr"/>
            <a:r>
              <a:rPr lang="en-US" sz="2800" b="1" dirty="0">
                <a:solidFill>
                  <a:srgbClr val="C09200"/>
                </a:solidFill>
                <a:latin typeface="Century Gothic" panose="020B0502020202020204" pitchFamily="34" charset="0"/>
              </a:rPr>
              <a:t>UNEARTHED</a:t>
            </a:r>
            <a:endParaRPr lang="en-US" sz="3600" b="1" dirty="0">
              <a:solidFill>
                <a:srgbClr val="C09200"/>
              </a:solidFill>
              <a:latin typeface="Century Gothic" panose="020B0502020202020204" pitchFamily="34" charset="0"/>
            </a:endParaRPr>
          </a:p>
          <a:p>
            <a:pPr algn="ctr"/>
            <a:r>
              <a:rPr lang="en-US" b="1" dirty="0">
                <a:solidFill>
                  <a:srgbClr val="C09200"/>
                </a:solidFill>
                <a:latin typeface="Century Gothic" panose="020B0502020202020204" pitchFamily="34" charset="0"/>
              </a:rPr>
              <a:t>INTERNET TIME</a:t>
            </a:r>
            <a:endParaRPr lang="en-US" sz="1600" b="1" dirty="0">
              <a:solidFill>
                <a:srgbClr val="C09200"/>
              </a:solidFill>
              <a:latin typeface="Century Gothic" panose="020B0502020202020204" pitchFamily="34" charset="0"/>
            </a:endParaRPr>
          </a:p>
        </p:txBody>
      </p:sp>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2" name="Picture 11"/>
          <p:cNvPicPr>
            <a:picLocks noChangeAspect="1"/>
          </p:cNvPicPr>
          <p:nvPr/>
        </p:nvPicPr>
        <p:blipFill rotWithShape="1">
          <a:blip r:embed="rId3"/>
          <a:srcRect l="27550" t="7502" r="17845" b="11187"/>
          <a:stretch/>
        </p:blipFill>
        <p:spPr>
          <a:xfrm>
            <a:off x="795867" y="2287641"/>
            <a:ext cx="2318899" cy="2297819"/>
          </a:xfrm>
          <a:prstGeom prst="ellipse">
            <a:avLst/>
          </a:prstGeom>
          <a:ln w="3175">
            <a:solidFill>
              <a:srgbClr val="C09200"/>
            </a:solidFill>
          </a:ln>
        </p:spPr>
      </p:pic>
      <p:sp>
        <p:nvSpPr>
          <p:cNvPr id="13" name="Rectangle 12"/>
          <p:cNvSpPr/>
          <p:nvPr/>
        </p:nvSpPr>
        <p:spPr>
          <a:xfrm>
            <a:off x="399942" y="4757827"/>
            <a:ext cx="3110753" cy="369332"/>
          </a:xfrm>
          <a:prstGeom prst="rect">
            <a:avLst/>
          </a:prstGeom>
        </p:spPr>
        <p:txBody>
          <a:bodyPr wrap="square">
            <a:spAutoFit/>
          </a:bodyPr>
          <a:lstStyle/>
          <a:p>
            <a:pPr algn="ctr"/>
            <a:r>
              <a:rPr lang="en-US" b="1" dirty="0">
                <a:solidFill>
                  <a:srgbClr val="C09200"/>
                </a:solidFill>
                <a:latin typeface="Century Gothic" panose="020B0502020202020204" pitchFamily="34" charset="0"/>
              </a:rPr>
              <a:t>John Franklin</a:t>
            </a:r>
          </a:p>
        </p:txBody>
      </p:sp>
      <p:pic>
        <p:nvPicPr>
          <p:cNvPr id="9" name="Picture 8"/>
          <p:cNvPicPr>
            <a:picLocks noChangeAspect="1"/>
          </p:cNvPicPr>
          <p:nvPr/>
        </p:nvPicPr>
        <p:blipFill rotWithShape="1">
          <a:blip r:embed="rId4"/>
          <a:srcRect l="36960" r="27626" b="17620"/>
          <a:stretch/>
        </p:blipFill>
        <p:spPr>
          <a:xfrm>
            <a:off x="9099474" y="2278717"/>
            <a:ext cx="2413763" cy="2315666"/>
          </a:xfrm>
          <a:prstGeom prst="ellipse">
            <a:avLst/>
          </a:prstGeom>
          <a:ln>
            <a:solidFill>
              <a:srgbClr val="4475D0"/>
            </a:solidFill>
          </a:ln>
        </p:spPr>
      </p:pic>
      <p:sp>
        <p:nvSpPr>
          <p:cNvPr id="10" name="TextBox 9"/>
          <p:cNvSpPr txBox="1"/>
          <p:nvPr/>
        </p:nvSpPr>
        <p:spPr>
          <a:xfrm>
            <a:off x="9032366" y="1443057"/>
            <a:ext cx="2643672" cy="523220"/>
          </a:xfrm>
          <a:prstGeom prst="rect">
            <a:avLst/>
          </a:prstGeom>
          <a:noFill/>
        </p:spPr>
        <p:txBody>
          <a:bodyPr wrap="none" rtlCol="0">
            <a:spAutoFit/>
          </a:bodyPr>
          <a:lstStyle/>
          <a:p>
            <a:pPr algn="ctr"/>
            <a:r>
              <a:rPr lang="en-US" sz="2800" b="1" dirty="0">
                <a:solidFill>
                  <a:srgbClr val="4475D0"/>
                </a:solidFill>
                <a:latin typeface="Century Gothic" panose="020B0502020202020204" pitchFamily="34" charset="0"/>
              </a:rPr>
              <a:t>AD BLOCKING</a:t>
            </a:r>
          </a:p>
        </p:txBody>
      </p:sp>
      <p:sp>
        <p:nvSpPr>
          <p:cNvPr id="17" name="Rectangle 16"/>
          <p:cNvSpPr/>
          <p:nvPr/>
        </p:nvSpPr>
        <p:spPr>
          <a:xfrm>
            <a:off x="9019451" y="4757827"/>
            <a:ext cx="2669502" cy="369332"/>
          </a:xfrm>
          <a:prstGeom prst="rect">
            <a:avLst/>
          </a:prstGeom>
        </p:spPr>
        <p:txBody>
          <a:bodyPr wrap="square">
            <a:spAutoFit/>
          </a:bodyPr>
          <a:lstStyle/>
          <a:p>
            <a:pPr algn="ctr"/>
            <a:r>
              <a:rPr lang="en-US" b="1" dirty="0">
                <a:solidFill>
                  <a:srgbClr val="4475D0"/>
                </a:solidFill>
                <a:latin typeface="Century Gothic" panose="020B0502020202020204" pitchFamily="34" charset="0"/>
              </a:rPr>
              <a:t>Terry Fox </a:t>
            </a:r>
          </a:p>
        </p:txBody>
      </p:sp>
      <p:sp>
        <p:nvSpPr>
          <p:cNvPr id="15" name="TextBox 14"/>
          <p:cNvSpPr txBox="1"/>
          <p:nvPr/>
        </p:nvSpPr>
        <p:spPr>
          <a:xfrm>
            <a:off x="4377421" y="1443057"/>
            <a:ext cx="3437158" cy="523220"/>
          </a:xfrm>
          <a:prstGeom prst="rect">
            <a:avLst/>
          </a:prstGeom>
          <a:noFill/>
        </p:spPr>
        <p:txBody>
          <a:bodyPr wrap="none" rtlCol="0">
            <a:spAutoFit/>
          </a:bodyPr>
          <a:lstStyle/>
          <a:p>
            <a:pPr algn="ctr"/>
            <a:r>
              <a:rPr lang="en-US" sz="2800" b="1" dirty="0">
                <a:solidFill>
                  <a:srgbClr val="98AE30"/>
                </a:solidFill>
                <a:latin typeface="Century Gothic" panose="020B0502020202020204" pitchFamily="34" charset="0"/>
              </a:rPr>
              <a:t>INTERNETELEVISION</a:t>
            </a:r>
            <a:endParaRPr lang="en-US" sz="3200" b="1" dirty="0">
              <a:solidFill>
                <a:srgbClr val="98AE30"/>
              </a:solidFill>
              <a:latin typeface="Century Gothic" panose="020B0502020202020204" pitchFamily="34" charset="0"/>
            </a:endParaRPr>
          </a:p>
        </p:txBody>
      </p:sp>
      <p:sp>
        <p:nvSpPr>
          <p:cNvPr id="16" name="Rectangle 15"/>
          <p:cNvSpPr/>
          <p:nvPr/>
        </p:nvSpPr>
        <p:spPr>
          <a:xfrm>
            <a:off x="4540625" y="4757827"/>
            <a:ext cx="3110753" cy="369332"/>
          </a:xfrm>
          <a:prstGeom prst="rect">
            <a:avLst/>
          </a:prstGeom>
        </p:spPr>
        <p:txBody>
          <a:bodyPr wrap="square">
            <a:spAutoFit/>
          </a:bodyPr>
          <a:lstStyle/>
          <a:p>
            <a:pPr algn="ctr"/>
            <a:r>
              <a:rPr lang="en-US" b="1" dirty="0">
                <a:solidFill>
                  <a:srgbClr val="748424"/>
                </a:solidFill>
                <a:latin typeface="Century Gothic" panose="020B0502020202020204" pitchFamily="34" charset="0"/>
              </a:rPr>
              <a:t>Pierre Lavoie</a:t>
            </a:r>
          </a:p>
        </p:txBody>
      </p:sp>
      <p:pic>
        <p:nvPicPr>
          <p:cNvPr id="18" name="Picture 17"/>
          <p:cNvPicPr>
            <a:picLocks noChangeAspect="1"/>
          </p:cNvPicPr>
          <p:nvPr/>
        </p:nvPicPr>
        <p:blipFill rotWithShape="1">
          <a:blip r:embed="rId5"/>
          <a:srcRect l="8619" r="5555" b="4650"/>
          <a:stretch/>
        </p:blipFill>
        <p:spPr>
          <a:xfrm>
            <a:off x="4923481" y="2311245"/>
            <a:ext cx="2357714" cy="2366360"/>
          </a:xfrm>
          <a:prstGeom prst="ellipse">
            <a:avLst/>
          </a:prstGeom>
          <a:ln w="3175">
            <a:solidFill>
              <a:srgbClr val="98AE30"/>
            </a:solidFill>
          </a:ln>
        </p:spPr>
      </p:pic>
    </p:spTree>
    <p:extLst>
      <p:ext uri="{BB962C8B-B14F-4D97-AF65-F5344CB8AC3E}">
        <p14:creationId xmlns:p14="http://schemas.microsoft.com/office/powerpoint/2010/main" val="242900021"/>
      </p:ext>
    </p:extLst>
  </p:cSld>
  <p:clrMapOvr>
    <a:masterClrMapping/>
  </p:clrMapOvr>
  <p:transition spd="slow">
    <p:push/>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4" name="TextBox 13"/>
          <p:cNvSpPr txBox="1"/>
          <p:nvPr/>
        </p:nvSpPr>
        <p:spPr>
          <a:xfrm>
            <a:off x="998008" y="1423966"/>
            <a:ext cx="1786065" cy="830997"/>
          </a:xfrm>
          <a:prstGeom prst="rect">
            <a:avLst/>
          </a:prstGeom>
          <a:noFill/>
        </p:spPr>
        <p:txBody>
          <a:bodyPr wrap="none" rtlCol="0">
            <a:spAutoFit/>
          </a:bodyPr>
          <a:lstStyle/>
          <a:p>
            <a:pPr algn="ctr"/>
            <a:r>
              <a:rPr lang="en-US" sz="2800" b="1" dirty="0">
                <a:solidFill>
                  <a:srgbClr val="667F1F"/>
                </a:solidFill>
                <a:latin typeface="Century Gothic" panose="020B0502020202020204" pitchFamily="34" charset="0"/>
              </a:rPr>
              <a:t>CONTENT</a:t>
            </a:r>
            <a:endParaRPr lang="en-US" sz="4400" b="1" dirty="0">
              <a:solidFill>
                <a:srgbClr val="667F1F"/>
              </a:solidFill>
              <a:latin typeface="Century Gothic" panose="020B0502020202020204" pitchFamily="34" charset="0"/>
            </a:endParaRPr>
          </a:p>
          <a:p>
            <a:pPr algn="ctr"/>
            <a:r>
              <a:rPr lang="en-US" b="1" dirty="0">
                <a:solidFill>
                  <a:srgbClr val="667F1F"/>
                </a:solidFill>
                <a:latin typeface="Century Gothic" panose="020B0502020202020204" pitchFamily="34" charset="0"/>
              </a:rPr>
              <a:t>INTERNET</a:t>
            </a:r>
          </a:p>
        </p:txBody>
      </p:sp>
      <p:sp>
        <p:nvSpPr>
          <p:cNvPr id="18" name="Rectangle 17"/>
          <p:cNvSpPr/>
          <p:nvPr/>
        </p:nvSpPr>
        <p:spPr>
          <a:xfrm>
            <a:off x="494520" y="4770020"/>
            <a:ext cx="2793043" cy="369332"/>
          </a:xfrm>
          <a:prstGeom prst="rect">
            <a:avLst/>
          </a:prstGeom>
        </p:spPr>
        <p:txBody>
          <a:bodyPr wrap="square">
            <a:spAutoFit/>
          </a:bodyPr>
          <a:lstStyle/>
          <a:p>
            <a:pPr algn="ctr"/>
            <a:r>
              <a:rPr lang="en-US" b="1" dirty="0">
                <a:solidFill>
                  <a:srgbClr val="667F1F"/>
                </a:solidFill>
                <a:latin typeface="Century Gothic" panose="020B0502020202020204" pitchFamily="34" charset="0"/>
              </a:rPr>
              <a:t>David Thompson</a:t>
            </a:r>
          </a:p>
        </p:txBody>
      </p:sp>
      <p:pic>
        <p:nvPicPr>
          <p:cNvPr id="19" name="Picture 18"/>
          <p:cNvPicPr>
            <a:picLocks noChangeAspect="1"/>
          </p:cNvPicPr>
          <p:nvPr/>
        </p:nvPicPr>
        <p:blipFill rotWithShape="1">
          <a:blip r:embed="rId3">
            <a:duotone>
              <a:schemeClr val="accent6">
                <a:shade val="45000"/>
                <a:satMod val="135000"/>
              </a:schemeClr>
              <a:prstClr val="white"/>
            </a:duotone>
          </a:blip>
          <a:srcRect t="5002" b="53429"/>
          <a:stretch/>
        </p:blipFill>
        <p:spPr>
          <a:xfrm>
            <a:off x="682496" y="2271052"/>
            <a:ext cx="2417090" cy="2467092"/>
          </a:xfrm>
          <a:prstGeom prst="ellipse">
            <a:avLst/>
          </a:prstGeom>
          <a:ln>
            <a:solidFill>
              <a:srgbClr val="667F1F"/>
            </a:solidFill>
          </a:ln>
        </p:spPr>
      </p:pic>
      <p:sp>
        <p:nvSpPr>
          <p:cNvPr id="15" name="TextBox 14"/>
          <p:cNvSpPr txBox="1"/>
          <p:nvPr/>
        </p:nvSpPr>
        <p:spPr>
          <a:xfrm>
            <a:off x="4819235" y="1423966"/>
            <a:ext cx="2460930" cy="523220"/>
          </a:xfrm>
          <a:prstGeom prst="rect">
            <a:avLst/>
          </a:prstGeom>
          <a:noFill/>
        </p:spPr>
        <p:txBody>
          <a:bodyPr wrap="none" rtlCol="0">
            <a:spAutoFit/>
          </a:bodyPr>
          <a:lstStyle/>
          <a:p>
            <a:pPr algn="ctr"/>
            <a:r>
              <a:rPr lang="en-US" sz="2800" b="1" dirty="0">
                <a:solidFill>
                  <a:srgbClr val="00B050"/>
                </a:solidFill>
                <a:latin typeface="Century Gothic" panose="020B0502020202020204" pitchFamily="34" charset="0"/>
              </a:rPr>
              <a:t>TIME+MONEY</a:t>
            </a:r>
          </a:p>
        </p:txBody>
      </p:sp>
      <p:sp>
        <p:nvSpPr>
          <p:cNvPr id="16" name="Rectangle 15"/>
          <p:cNvSpPr/>
          <p:nvPr/>
        </p:nvSpPr>
        <p:spPr>
          <a:xfrm>
            <a:off x="6651874"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pic>
        <p:nvPicPr>
          <p:cNvPr id="17" name="Picture 16"/>
          <p:cNvPicPr>
            <a:picLocks noChangeAspect="1"/>
          </p:cNvPicPr>
          <p:nvPr/>
        </p:nvPicPr>
        <p:blipFill rotWithShape="1">
          <a:blip r:embed="rId4"/>
          <a:srcRect l="2954" t="6010" r="3054" b="22397"/>
          <a:stretch/>
        </p:blipFill>
        <p:spPr>
          <a:xfrm>
            <a:off x="4888775" y="2289609"/>
            <a:ext cx="2414450" cy="2429978"/>
          </a:xfrm>
          <a:prstGeom prst="ellipse">
            <a:avLst/>
          </a:prstGeom>
          <a:ln>
            <a:solidFill>
              <a:srgbClr val="00B050"/>
            </a:solidFill>
          </a:ln>
        </p:spPr>
      </p:pic>
      <p:sp>
        <p:nvSpPr>
          <p:cNvPr id="20" name="Rectangle 19"/>
          <p:cNvSpPr/>
          <p:nvPr/>
        </p:nvSpPr>
        <p:spPr>
          <a:xfrm>
            <a:off x="4895549" y="4770020"/>
            <a:ext cx="2400903" cy="553998"/>
          </a:xfrm>
          <a:prstGeom prst="rect">
            <a:avLst/>
          </a:prstGeom>
        </p:spPr>
        <p:txBody>
          <a:bodyPr wrap="square">
            <a:spAutoFit/>
          </a:bodyPr>
          <a:lstStyle/>
          <a:p>
            <a:pPr algn="ctr"/>
            <a:r>
              <a:rPr lang="en-US" b="1" dirty="0" err="1">
                <a:solidFill>
                  <a:srgbClr val="00B050"/>
                </a:solidFill>
                <a:latin typeface="Century Gothic" panose="020B0502020202020204" pitchFamily="34" charset="0"/>
              </a:rPr>
              <a:t>Isapo-Muxika</a:t>
            </a:r>
          </a:p>
          <a:p>
            <a:pPr algn="ctr"/>
            <a:r>
              <a:rPr lang="en-US" sz="1200" dirty="0">
                <a:solidFill>
                  <a:srgbClr val="00B050"/>
                </a:solidFill>
                <a:latin typeface="Arial" panose="020B0604020202020204" pitchFamily="34" charset="0"/>
              </a:rPr>
              <a:t>Crowfoot</a:t>
            </a:r>
          </a:p>
        </p:txBody>
      </p:sp>
      <p:sp>
        <p:nvSpPr>
          <p:cNvPr id="21" name="Rectangle 20"/>
          <p:cNvSpPr/>
          <p:nvPr/>
        </p:nvSpPr>
        <p:spPr>
          <a:xfrm>
            <a:off x="8829040" y="4770020"/>
            <a:ext cx="2398004" cy="369332"/>
          </a:xfrm>
          <a:prstGeom prst="rect">
            <a:avLst/>
          </a:prstGeom>
        </p:spPr>
        <p:txBody>
          <a:bodyPr wrap="square">
            <a:spAutoFit/>
          </a:bodyPr>
          <a:lstStyle/>
          <a:p>
            <a:pPr algn="ctr"/>
            <a:r>
              <a:rPr lang="en-US" b="1" dirty="0">
                <a:solidFill>
                  <a:srgbClr val="2E75B6"/>
                </a:solidFill>
                <a:latin typeface="Century Gothic" panose="020B0502020202020204" pitchFamily="34" charset="0"/>
              </a:rPr>
              <a:t>Susanna </a:t>
            </a:r>
            <a:r>
              <a:rPr lang="en-US" b="1" dirty="0" err="1">
                <a:solidFill>
                  <a:srgbClr val="2E75B6"/>
                </a:solidFill>
                <a:latin typeface="Century Gothic" panose="020B0502020202020204" pitchFamily="34" charset="0"/>
              </a:rPr>
              <a:t>Moodie</a:t>
            </a:r>
            <a:endParaRPr lang="en-US" dirty="0">
              <a:solidFill>
                <a:srgbClr val="2E75B6"/>
              </a:solidFill>
              <a:latin typeface="Century Gothic" panose="020B0502020202020204" pitchFamily="34" charset="0"/>
            </a:endParaRPr>
          </a:p>
        </p:txBody>
      </p:sp>
      <p:sp>
        <p:nvSpPr>
          <p:cNvPr id="22" name="Rectangle 21"/>
          <p:cNvSpPr/>
          <p:nvPr/>
        </p:nvSpPr>
        <p:spPr>
          <a:xfrm>
            <a:off x="10650155"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sp>
        <p:nvSpPr>
          <p:cNvPr id="23" name="TextBox 22"/>
          <p:cNvSpPr txBox="1"/>
          <p:nvPr/>
        </p:nvSpPr>
        <p:spPr>
          <a:xfrm>
            <a:off x="9047436" y="1423966"/>
            <a:ext cx="1944763" cy="523220"/>
          </a:xfrm>
          <a:prstGeom prst="rect">
            <a:avLst/>
          </a:prstGeom>
          <a:noFill/>
        </p:spPr>
        <p:txBody>
          <a:bodyPr wrap="none" rtlCol="0">
            <a:spAutoFit/>
          </a:bodyPr>
          <a:lstStyle/>
          <a:p>
            <a:pPr algn="ctr"/>
            <a:r>
              <a:rPr lang="en-US" sz="2800" b="1" dirty="0">
                <a:solidFill>
                  <a:schemeClr val="accent1">
                    <a:lumMod val="75000"/>
                  </a:schemeClr>
                </a:solidFill>
                <a:latin typeface="Century Gothic" panose="020B0502020202020204" pitchFamily="34" charset="0"/>
              </a:rPr>
              <a:t>SUMMARY</a:t>
            </a:r>
          </a:p>
        </p:txBody>
      </p:sp>
      <p:pic>
        <p:nvPicPr>
          <p:cNvPr id="24" name="Picture 23"/>
          <p:cNvPicPr>
            <a:picLocks noChangeAspect="1"/>
          </p:cNvPicPr>
          <p:nvPr/>
        </p:nvPicPr>
        <p:blipFill rotWithShape="1">
          <a:blip r:embed="rId5"/>
          <a:srcRect l="25985" t="17347" r="20409" b="42090"/>
          <a:stretch/>
        </p:blipFill>
        <p:spPr>
          <a:xfrm>
            <a:off x="8812595" y="2289610"/>
            <a:ext cx="2414450" cy="2429976"/>
          </a:xfrm>
          <a:prstGeom prst="ellipse">
            <a:avLst/>
          </a:prstGeom>
          <a:ln w="3175">
            <a:solidFill>
              <a:srgbClr val="4475D0"/>
            </a:solidFill>
          </a:ln>
        </p:spPr>
      </p:pic>
    </p:spTree>
    <p:extLst>
      <p:ext uri="{BB962C8B-B14F-4D97-AF65-F5344CB8AC3E}">
        <p14:creationId xmlns:p14="http://schemas.microsoft.com/office/powerpoint/2010/main" val="3436361473"/>
      </p:ext>
    </p:extLst>
  </p:cSld>
  <p:clrMapOvr>
    <a:masterClrMapping/>
  </p:clrMapOvr>
  <p:transition spd="slow">
    <p:push/>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p:cNvPicPr>
            <a:picLocks noChangeAspect="1"/>
          </p:cNvPicPr>
          <p:nvPr/>
        </p:nvPicPr>
        <p:blipFill rotWithShape="1">
          <a:blip r:embed="rId3"/>
          <a:srcRect l="29503" t="2204" r="15023"/>
          <a:stretch/>
        </p:blipFill>
        <p:spPr>
          <a:xfrm>
            <a:off x="4469280" y="1975458"/>
            <a:ext cx="3278396" cy="3253236"/>
          </a:xfrm>
          <a:prstGeom prst="ellipse">
            <a:avLst/>
          </a:prstGeom>
          <a:ln>
            <a:solidFill>
              <a:srgbClr val="4D3431"/>
            </a:solidFill>
          </a:ln>
        </p:spPr>
      </p:pic>
      <p:sp>
        <p:nvSpPr>
          <p:cNvPr id="24" name="Rectangle 23"/>
          <p:cNvSpPr/>
          <p:nvPr/>
        </p:nvSpPr>
        <p:spPr>
          <a:xfrm>
            <a:off x="1674462" y="5498057"/>
            <a:ext cx="8868032" cy="923330"/>
          </a:xfrm>
          <a:prstGeom prst="rect">
            <a:avLst/>
          </a:prstGeom>
        </p:spPr>
        <p:txBody>
          <a:bodyPr wrap="square">
            <a:spAutoFit/>
          </a:bodyPr>
          <a:lstStyle/>
          <a:p>
            <a:pPr algn="ctr"/>
            <a:r>
              <a:rPr lang="en-US" b="1" dirty="0" err="1">
                <a:solidFill>
                  <a:srgbClr val="C00000"/>
                </a:solidFill>
                <a:latin typeface="Century Gothic" panose="020B0502020202020204" pitchFamily="34" charset="0"/>
              </a:rPr>
              <a:t>Gord</a:t>
            </a:r>
            <a:r>
              <a:rPr lang="en-US" b="1" dirty="0">
                <a:solidFill>
                  <a:srgbClr val="C00000"/>
                </a:solidFill>
                <a:latin typeface="Century Gothic" panose="020B0502020202020204" pitchFamily="34" charset="0"/>
              </a:rPr>
              <a:t> </a:t>
            </a:r>
            <a:r>
              <a:rPr lang="en-US" b="1" dirty="0" err="1">
                <a:solidFill>
                  <a:srgbClr val="C00000"/>
                </a:solidFill>
                <a:latin typeface="Century Gothic" panose="020B0502020202020204" pitchFamily="34" charset="0"/>
              </a:rPr>
              <a:t>Downie</a:t>
            </a:r>
            <a:r>
              <a:rPr lang="en-US" b="1" dirty="0">
                <a:solidFill>
                  <a:srgbClr val="C00000"/>
                </a:solidFill>
                <a:latin typeface="Century Gothic" panose="020B0502020202020204" pitchFamily="34" charset="0"/>
              </a:rPr>
              <a:t> </a:t>
            </a:r>
            <a:endParaRPr lang="en-US" sz="1200" b="1" dirty="0">
              <a:solidFill>
                <a:srgbClr val="C00000"/>
              </a:solidFill>
              <a:latin typeface="Century Gothic" panose="020B0502020202020204" pitchFamily="34" charset="0"/>
            </a:endParaRPr>
          </a:p>
          <a:p>
            <a:pPr algn="ctr"/>
            <a:r>
              <a:rPr lang="en-US" dirty="0">
                <a:solidFill>
                  <a:srgbClr val="C00000"/>
                </a:solidFill>
                <a:latin typeface="Century Gothic" panose="020B0502020202020204" pitchFamily="34" charset="0"/>
              </a:rPr>
              <a:t>Proved his endurance </a:t>
            </a:r>
          </a:p>
          <a:p>
            <a:pPr algn="ctr"/>
            <a:r>
              <a:rPr lang="en-US" dirty="0">
                <a:solidFill>
                  <a:srgbClr val="C00000"/>
                </a:solidFill>
                <a:latin typeface="Century Gothic" panose="020B0502020202020204" pitchFamily="34" charset="0"/>
              </a:rPr>
              <a:t>by crossing an impossible country.</a:t>
            </a:r>
            <a:endParaRPr lang="en-US" dirty="0">
              <a:solidFill>
                <a:srgbClr val="C00000"/>
              </a:solidFill>
            </a:endParaRPr>
          </a:p>
        </p:txBody>
      </p:sp>
      <p:sp>
        <p:nvSpPr>
          <p:cNvPr id="2" name="TextBox 1"/>
          <p:cNvSpPr txBox="1"/>
          <p:nvPr/>
        </p:nvSpPr>
        <p:spPr>
          <a:xfrm>
            <a:off x="5086404" y="636523"/>
            <a:ext cx="2044149" cy="1138773"/>
          </a:xfrm>
          <a:prstGeom prst="rect">
            <a:avLst/>
          </a:prstGeom>
          <a:noFill/>
        </p:spPr>
        <p:txBody>
          <a:bodyPr wrap="none" rtlCol="0">
            <a:spAutoFit/>
          </a:bodyPr>
          <a:lstStyle/>
          <a:p>
            <a:pPr algn="ctr"/>
            <a:r>
              <a:rPr lang="en-US" sz="4400" b="1" dirty="0">
                <a:solidFill>
                  <a:srgbClr val="C00000"/>
                </a:solidFill>
                <a:latin typeface="Century Gothic" panose="020B0502020202020204" pitchFamily="34" charset="0"/>
              </a:rPr>
              <a:t>REACH</a:t>
            </a:r>
          </a:p>
          <a:p>
            <a:pPr algn="ctr"/>
            <a:r>
              <a:rPr lang="en-US" sz="2400" b="1" dirty="0">
                <a:solidFill>
                  <a:srgbClr val="C00000"/>
                </a:solidFill>
                <a:latin typeface="Century Gothic" panose="020B0502020202020204" pitchFamily="34" charset="0"/>
              </a:rPr>
              <a:t>UNPLUGGED</a:t>
            </a:r>
            <a:endParaRPr lang="en-US" sz="2000" b="1" dirty="0">
              <a:solidFill>
                <a:srgbClr val="C00000"/>
              </a:solidFill>
              <a:latin typeface="Century Gothic" panose="020B0502020202020204" pitchFamily="34" charset="0"/>
            </a:endParaRP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896571450"/>
      </p:ext>
    </p:extLst>
  </p:cSld>
  <p:clrMapOvr>
    <a:masterClrMapping/>
  </p:clrMapOvr>
  <p:transition spd="slow">
    <p:push/>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807862" y="1789549"/>
            <a:ext cx="5816016" cy="523220"/>
          </a:xfrm>
          <a:prstGeom prst="rect">
            <a:avLst/>
          </a:prstGeom>
          <a:noFill/>
        </p:spPr>
        <p:txBody>
          <a:bodyPr wrap="none" rtlCol="0">
            <a:spAutoFit/>
          </a:bodyPr>
          <a:lstStyle/>
          <a:p>
            <a:pPr algn="ctr"/>
            <a:r>
              <a:rPr lang="en-US" sz="2800" i="1" dirty="0">
                <a:solidFill>
                  <a:srgbClr val="C00000"/>
                </a:solidFill>
                <a:latin typeface="Century Gothic" panose="020B0502020202020204" pitchFamily="34" charset="0"/>
              </a:rPr>
              <a:t>Marketing activities need reach.</a:t>
            </a:r>
          </a:p>
        </p:txBody>
      </p:sp>
      <p:sp>
        <p:nvSpPr>
          <p:cNvPr id="188" name="TextBox 187"/>
          <p:cNvSpPr txBox="1"/>
          <p:nvPr/>
        </p:nvSpPr>
        <p:spPr>
          <a:xfrm>
            <a:off x="509066" y="62356"/>
            <a:ext cx="1205778" cy="3770263"/>
          </a:xfrm>
          <a:prstGeom prst="rect">
            <a:avLst/>
          </a:prstGeom>
          <a:noFill/>
        </p:spPr>
        <p:txBody>
          <a:bodyPr wrap="none" rtlCol="0">
            <a:spAutoFit/>
          </a:bodyPr>
          <a:lstStyle/>
          <a:p>
            <a:pPr algn="ctr"/>
            <a:r>
              <a:rPr lang="en-US" sz="23900" dirty="0">
                <a:solidFill>
                  <a:srgbClr val="5B9BD5"/>
                </a:solidFill>
                <a:latin typeface="Arial" panose="020B0604020202020204" pitchFamily="34" charset="0"/>
                <a:cs typeface="Arial" panose="020B0604020202020204" pitchFamily="34" charset="0"/>
              </a:rPr>
              <a:t>“</a:t>
            </a:r>
          </a:p>
        </p:txBody>
      </p:sp>
      <p:sp>
        <p:nvSpPr>
          <p:cNvPr id="189" name="TextBox 188"/>
          <p:cNvSpPr txBox="1"/>
          <p:nvPr/>
        </p:nvSpPr>
        <p:spPr>
          <a:xfrm rot="10800000">
            <a:off x="10552391" y="3032058"/>
            <a:ext cx="1205778" cy="3770263"/>
          </a:xfrm>
          <a:prstGeom prst="rect">
            <a:avLst/>
          </a:prstGeom>
          <a:noFill/>
        </p:spPr>
        <p:txBody>
          <a:bodyPr wrap="none" rtlCol="0">
            <a:spAutoFit/>
          </a:bodyPr>
          <a:lstStyle/>
          <a:p>
            <a:pPr algn="ctr"/>
            <a:r>
              <a:rPr lang="en-US" sz="23900" dirty="0">
                <a:solidFill>
                  <a:srgbClr val="5B9BD5"/>
                </a:solidFill>
                <a:latin typeface="Arial" panose="020B0604020202020204" pitchFamily="34" charset="0"/>
                <a:cs typeface="Arial" panose="020B0604020202020204" pitchFamily="34" charset="0"/>
              </a:rPr>
              <a:t>“</a:t>
            </a:r>
          </a:p>
        </p:txBody>
      </p:sp>
      <p:sp>
        <p:nvSpPr>
          <p:cNvPr id="190" name="TextBox 189"/>
          <p:cNvSpPr txBox="1"/>
          <p:nvPr/>
        </p:nvSpPr>
        <p:spPr>
          <a:xfrm>
            <a:off x="2091327" y="2627748"/>
            <a:ext cx="7249100" cy="523220"/>
          </a:xfrm>
          <a:prstGeom prst="rect">
            <a:avLst/>
          </a:prstGeom>
          <a:noFill/>
        </p:spPr>
        <p:txBody>
          <a:bodyPr wrap="none" rtlCol="0">
            <a:spAutoFit/>
          </a:bodyPr>
          <a:lstStyle/>
          <a:p>
            <a:pPr algn="ctr"/>
            <a:r>
              <a:rPr lang="en-US" sz="2800" i="1" dirty="0">
                <a:solidFill>
                  <a:srgbClr val="C00000"/>
                </a:solidFill>
                <a:latin typeface="Century Gothic" panose="020B0502020202020204" pitchFamily="34" charset="0"/>
              </a:rPr>
              <a:t>This means reaching all category buyers.</a:t>
            </a:r>
          </a:p>
        </p:txBody>
      </p:sp>
      <p:sp>
        <p:nvSpPr>
          <p:cNvPr id="191" name="TextBox 190"/>
          <p:cNvSpPr txBox="1"/>
          <p:nvPr/>
        </p:nvSpPr>
        <p:spPr>
          <a:xfrm>
            <a:off x="596539" y="3465947"/>
            <a:ext cx="10238701" cy="523220"/>
          </a:xfrm>
          <a:prstGeom prst="rect">
            <a:avLst/>
          </a:prstGeom>
          <a:noFill/>
        </p:spPr>
        <p:txBody>
          <a:bodyPr wrap="none" rtlCol="0">
            <a:spAutoFit/>
          </a:bodyPr>
          <a:lstStyle/>
          <a:p>
            <a:pPr algn="ctr"/>
            <a:r>
              <a:rPr lang="en-US" sz="2800" i="1" dirty="0">
                <a:solidFill>
                  <a:srgbClr val="C00000"/>
                </a:solidFill>
                <a:latin typeface="Century Gothic" panose="020B0502020202020204" pitchFamily="34" charset="0"/>
              </a:rPr>
              <a:t>Planning for reach - the foundation of any media strategy.</a:t>
            </a:r>
          </a:p>
        </p:txBody>
      </p:sp>
      <p:sp>
        <p:nvSpPr>
          <p:cNvPr id="192" name="TextBox 191"/>
          <p:cNvSpPr txBox="1"/>
          <p:nvPr/>
        </p:nvSpPr>
        <p:spPr>
          <a:xfrm>
            <a:off x="286328" y="4340840"/>
            <a:ext cx="10859150" cy="523220"/>
          </a:xfrm>
          <a:prstGeom prst="rect">
            <a:avLst/>
          </a:prstGeom>
          <a:noFill/>
        </p:spPr>
        <p:txBody>
          <a:bodyPr wrap="square" rtlCol="0">
            <a:spAutoFit/>
          </a:bodyPr>
          <a:lstStyle/>
          <a:p>
            <a:pPr algn="ctr"/>
            <a:r>
              <a:rPr lang="en-US" sz="2800" i="1" dirty="0">
                <a:solidFill>
                  <a:srgbClr val="C00000"/>
                </a:solidFill>
                <a:latin typeface="Century Gothic" panose="020B0502020202020204" pitchFamily="34" charset="0"/>
              </a:rPr>
              <a:t>Reach – a difficult metric to calculate across multiple media.</a:t>
            </a:r>
          </a:p>
        </p:txBody>
      </p:sp>
      <p:sp>
        <p:nvSpPr>
          <p:cNvPr id="193" name="TextBox 192"/>
          <p:cNvSpPr txBox="1"/>
          <p:nvPr/>
        </p:nvSpPr>
        <p:spPr>
          <a:xfrm>
            <a:off x="-21709" y="6582627"/>
            <a:ext cx="5440913" cy="276999"/>
          </a:xfrm>
          <a:prstGeom prst="rect">
            <a:avLst/>
          </a:prstGeom>
          <a:noFill/>
        </p:spPr>
        <p:txBody>
          <a:bodyPr wrap="none" rtlCol="0">
            <a:spAutoFit/>
          </a:bodyPr>
          <a:lstStyle/>
          <a:p>
            <a:r>
              <a:rPr lang="en-US" sz="1200" dirty="0">
                <a:latin typeface="Century Gothic" panose="020B0502020202020204" pitchFamily="34" charset="0"/>
              </a:rPr>
              <a:t>Source: How Brands Grow Part 2, </a:t>
            </a:r>
            <a:r>
              <a:rPr lang="en-US" sz="1200" dirty="0" err="1">
                <a:latin typeface="Century Gothic" panose="020B0502020202020204" pitchFamily="34" charset="0"/>
              </a:rPr>
              <a:t>Romaniuk</a:t>
            </a:r>
            <a:r>
              <a:rPr lang="en-US" sz="1200" dirty="0">
                <a:latin typeface="Century Gothic" panose="020B0502020202020204" pitchFamily="34" charset="0"/>
              </a:rPr>
              <a:t> and Sharp, pages 109-111.</a:t>
            </a:r>
          </a:p>
        </p:txBody>
      </p:sp>
      <p:sp>
        <p:nvSpPr>
          <p:cNvPr id="9" name="TextBox 8"/>
          <p:cNvSpPr txBox="1"/>
          <p:nvPr/>
        </p:nvSpPr>
        <p:spPr>
          <a:xfrm>
            <a:off x="5086404" y="636523"/>
            <a:ext cx="2044149" cy="769441"/>
          </a:xfrm>
          <a:prstGeom prst="rect">
            <a:avLst/>
          </a:prstGeom>
          <a:noFill/>
        </p:spPr>
        <p:txBody>
          <a:bodyPr wrap="none" rtlCol="0">
            <a:spAutoFit/>
          </a:bodyPr>
          <a:lstStyle/>
          <a:p>
            <a:pPr algn="ctr"/>
            <a:r>
              <a:rPr lang="en-US" sz="4400" b="1" dirty="0">
                <a:solidFill>
                  <a:srgbClr val="C00000"/>
                </a:solidFill>
                <a:latin typeface="Century Gothic" panose="020B0502020202020204" pitchFamily="34" charset="0"/>
              </a:rPr>
              <a:t>REACH</a:t>
            </a:r>
          </a:p>
        </p:txBody>
      </p:sp>
      <p:sp>
        <p:nvSpPr>
          <p:cNvPr id="1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72023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90"/>
                                        </p:tgtEl>
                                        <p:attrNameLst>
                                          <p:attrName>style.visibility</p:attrName>
                                        </p:attrNameLst>
                                      </p:cBhvr>
                                      <p:to>
                                        <p:strVal val="visible"/>
                                      </p:to>
                                    </p:set>
                                    <p:animEffect transition="in" filter="fade">
                                      <p:cBhvr>
                                        <p:cTn id="11" dur="500"/>
                                        <p:tgtEl>
                                          <p:spTgt spid="190"/>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191"/>
                                        </p:tgtEl>
                                        <p:attrNameLst>
                                          <p:attrName>style.visibility</p:attrName>
                                        </p:attrNameLst>
                                      </p:cBhvr>
                                      <p:to>
                                        <p:strVal val="visible"/>
                                      </p:to>
                                    </p:set>
                                    <p:animEffect transition="in" filter="fade">
                                      <p:cBhvr>
                                        <p:cTn id="15" dur="500"/>
                                        <p:tgtEl>
                                          <p:spTgt spid="191"/>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92"/>
                                        </p:tgtEl>
                                        <p:attrNameLst>
                                          <p:attrName>style.visibility</p:attrName>
                                        </p:attrNameLst>
                                      </p:cBhvr>
                                      <p:to>
                                        <p:strVal val="visible"/>
                                      </p:to>
                                    </p:set>
                                    <p:animEffect transition="in" filter="fade">
                                      <p:cBhvr>
                                        <p:cTn id="19" dur="500"/>
                                        <p:tgtEl>
                                          <p:spTgt spid="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90" grpId="0"/>
      <p:bldP spid="191" grpId="0"/>
      <p:bldP spid="19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3789117" y="746352"/>
            <a:ext cx="4613764" cy="3883523"/>
            <a:chOff x="3422459" y="1058868"/>
            <a:chExt cx="4613764" cy="3883523"/>
          </a:xfrm>
        </p:grpSpPr>
        <p:sp>
          <p:nvSpPr>
            <p:cNvPr id="4" name="TextBox 3"/>
            <p:cNvSpPr txBox="1"/>
            <p:nvPr/>
          </p:nvSpPr>
          <p:spPr>
            <a:xfrm>
              <a:off x="3422459" y="1058868"/>
              <a:ext cx="4613764" cy="769441"/>
            </a:xfrm>
            <a:prstGeom prst="rect">
              <a:avLst/>
            </a:prstGeom>
            <a:noFill/>
          </p:spPr>
          <p:txBody>
            <a:bodyPr wrap="none" rtlCol="0">
              <a:spAutoFit/>
            </a:bodyPr>
            <a:lstStyle/>
            <a:p>
              <a:pPr algn="ctr"/>
              <a:r>
                <a:rPr lang="en-US" sz="4400" b="1" dirty="0">
                  <a:solidFill>
                    <a:srgbClr val="C00000"/>
                  </a:solidFill>
                  <a:latin typeface="Century Gothic" panose="020B0502020202020204" pitchFamily="34" charset="0"/>
                </a:rPr>
                <a:t>Syndicated Silos</a:t>
              </a:r>
            </a:p>
          </p:txBody>
        </p:sp>
        <p:pic>
          <p:nvPicPr>
            <p:cNvPr id="5" name="Picture 4"/>
            <p:cNvPicPr>
              <a:picLocks noChangeAspect="1"/>
            </p:cNvPicPr>
            <p:nvPr/>
          </p:nvPicPr>
          <p:blipFill>
            <a:blip r:embed="rId2"/>
            <a:stretch>
              <a:fillRect/>
            </a:stretch>
          </p:blipFill>
          <p:spPr>
            <a:xfrm>
              <a:off x="3455891" y="1911127"/>
              <a:ext cx="4546898" cy="3031264"/>
            </a:xfrm>
            <a:prstGeom prst="rect">
              <a:avLst/>
            </a:prstGeom>
          </p:spPr>
        </p:pic>
      </p:grpSp>
      <p:sp>
        <p:nvSpPr>
          <p:cNvPr id="27" name="TextBox 26"/>
          <p:cNvSpPr txBox="1"/>
          <p:nvPr/>
        </p:nvSpPr>
        <p:spPr>
          <a:xfrm>
            <a:off x="4238004" y="2664633"/>
            <a:ext cx="764953" cy="369332"/>
          </a:xfrm>
          <a:prstGeom prst="rect">
            <a:avLst/>
          </a:prstGeom>
          <a:noFill/>
        </p:spPr>
        <p:txBody>
          <a:bodyPr wrap="none" rtlCol="0">
            <a:spAutoFit/>
          </a:bodyPr>
          <a:lstStyle/>
          <a:p>
            <a:r>
              <a:rPr lang="en-US" b="1" dirty="0">
                <a:solidFill>
                  <a:schemeClr val="bg1"/>
                </a:solidFill>
              </a:rPr>
              <a:t>PRINT</a:t>
            </a:r>
          </a:p>
        </p:txBody>
      </p:sp>
      <p:sp>
        <p:nvSpPr>
          <p:cNvPr id="29" name="TextBox 28"/>
          <p:cNvSpPr txBox="1"/>
          <p:nvPr/>
        </p:nvSpPr>
        <p:spPr>
          <a:xfrm>
            <a:off x="5350974" y="2664763"/>
            <a:ext cx="1361655" cy="369332"/>
          </a:xfrm>
          <a:prstGeom prst="rect">
            <a:avLst/>
          </a:prstGeom>
          <a:noFill/>
        </p:spPr>
        <p:txBody>
          <a:bodyPr wrap="none" rtlCol="0">
            <a:spAutoFit/>
          </a:bodyPr>
          <a:lstStyle/>
          <a:p>
            <a:pPr algn="ctr"/>
            <a:r>
              <a:rPr lang="en-US" b="1" dirty="0">
                <a:solidFill>
                  <a:schemeClr val="bg1"/>
                </a:solidFill>
              </a:rPr>
              <a:t>BROADCAST</a:t>
            </a:r>
          </a:p>
        </p:txBody>
      </p:sp>
      <p:sp>
        <p:nvSpPr>
          <p:cNvPr id="30" name="TextBox 29"/>
          <p:cNvSpPr txBox="1"/>
          <p:nvPr/>
        </p:nvSpPr>
        <p:spPr>
          <a:xfrm>
            <a:off x="6898512" y="2660922"/>
            <a:ext cx="1132041" cy="369332"/>
          </a:xfrm>
          <a:prstGeom prst="rect">
            <a:avLst/>
          </a:prstGeom>
          <a:noFill/>
        </p:spPr>
        <p:txBody>
          <a:bodyPr wrap="none" rtlCol="0">
            <a:spAutoFit/>
          </a:bodyPr>
          <a:lstStyle/>
          <a:p>
            <a:r>
              <a:rPr lang="en-US" b="1" dirty="0">
                <a:solidFill>
                  <a:schemeClr val="bg1"/>
                </a:solidFill>
              </a:rPr>
              <a:t>INTERNET</a:t>
            </a:r>
          </a:p>
        </p:txBody>
      </p:sp>
    </p:spTree>
    <p:extLst>
      <p:ext uri="{BB962C8B-B14F-4D97-AF65-F5344CB8AC3E}">
        <p14:creationId xmlns:p14="http://schemas.microsoft.com/office/powerpoint/2010/main" val="369795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4682136" y="1357087"/>
            <a:ext cx="1071126" cy="1200329"/>
          </a:xfrm>
          <a:prstGeom prst="rect">
            <a:avLst/>
          </a:prstGeom>
          <a:solidFill>
            <a:schemeClr val="bg1"/>
          </a:solidFill>
        </p:spPr>
        <p:txBody>
          <a:bodyPr wrap="none" rtlCol="0">
            <a:spAutoFit/>
          </a:bodyPr>
          <a:lstStyle/>
          <a:p>
            <a:pPr algn="r"/>
            <a:r>
              <a:rPr lang="en-US" sz="7200" b="1" dirty="0" err="1">
                <a:latin typeface="Century Gothic" panose="020B0502020202020204" pitchFamily="34" charset="0"/>
              </a:rPr>
              <a:t>er</a:t>
            </a:r>
            <a:endParaRPr lang="en-US" sz="7200" b="1" dirty="0">
              <a:latin typeface="Century Gothic" panose="020B0502020202020204" pitchFamily="34" charset="0"/>
            </a:endParaRPr>
          </a:p>
        </p:txBody>
      </p:sp>
      <p:sp>
        <p:nvSpPr>
          <p:cNvPr id="5" name="TextBox 4"/>
          <p:cNvSpPr txBox="1"/>
          <p:nvPr/>
        </p:nvSpPr>
        <p:spPr>
          <a:xfrm>
            <a:off x="5542804" y="1357087"/>
            <a:ext cx="3082895"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media</a:t>
            </a:r>
          </a:p>
        </p:txBody>
      </p:sp>
      <p:sp>
        <p:nvSpPr>
          <p:cNvPr id="6" name="TextBox 5"/>
          <p:cNvSpPr txBox="1"/>
          <p:nvPr/>
        </p:nvSpPr>
        <p:spPr>
          <a:xfrm>
            <a:off x="3601108" y="1357087"/>
            <a:ext cx="1274708"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endParaRPr lang="en-US" sz="7200" b="1" dirty="0">
              <a:solidFill>
                <a:srgbClr val="FF0000"/>
              </a:solidFill>
              <a:latin typeface="Century Gothic" panose="020B0502020202020204" pitchFamily="34" charset="0"/>
            </a:endParaRPr>
          </a:p>
        </p:txBody>
      </p:sp>
      <p:pic>
        <p:nvPicPr>
          <p:cNvPr id="2" name="Picture 1"/>
          <p:cNvPicPr>
            <a:picLocks noChangeAspect="1"/>
          </p:cNvPicPr>
          <p:nvPr/>
        </p:nvPicPr>
        <p:blipFill rotWithShape="1">
          <a:blip r:embed="rId2"/>
          <a:srcRect l="27208" t="20689" r="27580" b="29139"/>
          <a:stretch/>
        </p:blipFill>
        <p:spPr>
          <a:xfrm>
            <a:off x="4785360" y="1523999"/>
            <a:ext cx="904240" cy="965201"/>
          </a:xfrm>
          <a:prstGeom prst="rect">
            <a:avLst/>
          </a:prstGeom>
        </p:spPr>
      </p:pic>
      <p:sp>
        <p:nvSpPr>
          <p:cNvPr id="8" name="Rectangle 7"/>
          <p:cNvSpPr/>
          <p:nvPr/>
        </p:nvSpPr>
        <p:spPr>
          <a:xfrm>
            <a:off x="4523049" y="5527224"/>
            <a:ext cx="3081400" cy="923330"/>
          </a:xfrm>
          <a:prstGeom prst="rect">
            <a:avLst/>
          </a:prstGeom>
        </p:spPr>
        <p:txBody>
          <a:bodyPr wrap="square">
            <a:spAutoFit/>
          </a:bodyPr>
          <a:lstStyle/>
          <a:p>
            <a:pPr algn="ctr"/>
            <a:r>
              <a:rPr lang="en-US" sz="1600" b="1" dirty="0">
                <a:latin typeface="Century Gothic" panose="020B0502020202020204" pitchFamily="34" charset="0"/>
              </a:rPr>
              <a:t>Prepared For IAB</a:t>
            </a:r>
          </a:p>
          <a:p>
            <a:pPr algn="ctr"/>
            <a:r>
              <a:rPr lang="en-US" sz="1600" dirty="0">
                <a:solidFill>
                  <a:srgbClr val="FF0000"/>
                </a:solidFill>
                <a:latin typeface="Century Gothic" panose="020B0502020202020204" pitchFamily="34" charset="0"/>
              </a:rPr>
              <a:t>French Canada</a:t>
            </a:r>
            <a:endParaRPr lang="en-US" sz="1400" dirty="0">
              <a:solidFill>
                <a:srgbClr val="FF0000"/>
              </a:solidFill>
              <a:latin typeface="Century Gothic" panose="020B0502020202020204" pitchFamily="34" charset="0"/>
            </a:endParaRPr>
          </a:p>
          <a:p>
            <a:pPr algn="ctr"/>
            <a:r>
              <a:rPr lang="en-US" sz="1100" dirty="0">
                <a:solidFill>
                  <a:srgbClr val="FF0000"/>
                </a:solidFill>
                <a:latin typeface="Century Gothic" panose="020B0502020202020204" pitchFamily="34" charset="0"/>
              </a:rPr>
              <a:t>Prepared by PHD Canada </a:t>
            </a:r>
          </a:p>
          <a:p>
            <a:pPr algn="ctr"/>
            <a:r>
              <a:rPr lang="en-US" sz="1100" dirty="0">
                <a:solidFill>
                  <a:srgbClr val="FF0000"/>
                </a:solidFill>
                <a:latin typeface="Century Gothic" panose="020B0502020202020204" pitchFamily="34" charset="0"/>
              </a:rPr>
              <a:t>Rob Young, January 2017</a:t>
            </a:r>
          </a:p>
        </p:txBody>
      </p:sp>
      <p:sp>
        <p:nvSpPr>
          <p:cNvPr id="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020867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2000"/>
                                        <p:tgtEl>
                                          <p:spTgt spid="2"/>
                                        </p:tgtEl>
                                      </p:cBhvr>
                                    </p:animEffect>
                                    <p:set>
                                      <p:cBhvr>
                                        <p:cTn id="7" dur="1" fill="hold">
                                          <p:stCondLst>
                                            <p:cond delay="19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3676110" y="1905798"/>
            <a:ext cx="4839787" cy="1384995"/>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latin typeface="Century Gothic" panose="020B0502020202020204" pitchFamily="34" charset="0"/>
              </a:rPr>
              <a:t>Has been our only solution.</a:t>
            </a:r>
          </a:p>
        </p:txBody>
      </p:sp>
    </p:spTree>
    <p:extLst>
      <p:ext uri="{BB962C8B-B14F-4D97-AF65-F5344CB8AC3E}">
        <p14:creationId xmlns:p14="http://schemas.microsoft.com/office/powerpoint/2010/main" val="20217494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3956636" y="1905798"/>
            <a:ext cx="4278735" cy="1384995"/>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latin typeface="Century Gothic" panose="020B0502020202020204" pitchFamily="34" charset="0"/>
              </a:rPr>
              <a:t>How it works</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147810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3562749"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4" name="Group 53"/>
          <p:cNvGrpSpPr/>
          <p:nvPr/>
        </p:nvGrpSpPr>
        <p:grpSpPr>
          <a:xfrm>
            <a:off x="2869114"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502" name="TextBox 501"/>
          <p:cNvSpPr txBox="1"/>
          <p:nvPr/>
        </p:nvSpPr>
        <p:spPr>
          <a:xfrm rot="9201269">
            <a:off x="4097996" y="3882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4351183" y="39937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4131015" y="39428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4318142" y="397584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4740309" y="395859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5" name="Group 54"/>
          <p:cNvGrpSpPr/>
          <p:nvPr/>
        </p:nvGrpSpPr>
        <p:grpSpPr>
          <a:xfrm>
            <a:off x="3404841"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12258"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196248"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695732"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579168"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799353"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21640"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59223"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784460"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522006" y="3359742"/>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821025" y="3382462"/>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 name="Group 5"/>
          <p:cNvGrpSpPr/>
          <p:nvPr/>
        </p:nvGrpSpPr>
        <p:grpSpPr>
          <a:xfrm>
            <a:off x="3125671" y="3854531"/>
            <a:ext cx="2408590" cy="948676"/>
            <a:chOff x="5471599" y="4026041"/>
            <a:chExt cx="2408590" cy="948676"/>
          </a:xfrm>
        </p:grpSpPr>
        <p:grpSp>
          <p:nvGrpSpPr>
            <p:cNvPr id="41" name="Group 40"/>
            <p:cNvGrpSpPr/>
            <p:nvPr/>
          </p:nvGrpSpPr>
          <p:grpSpPr>
            <a:xfrm>
              <a:off x="5703091"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6662547" y="421443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488" name="TextBox 487"/>
            <p:cNvSpPr txBox="1"/>
            <p:nvPr/>
          </p:nvSpPr>
          <p:spPr>
            <a:xfrm rot="14924262">
              <a:off x="7177080" y="456250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9145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631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45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7322859" y="4068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11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3" name="Group 52"/>
            <p:cNvGrpSpPr/>
            <p:nvPr/>
          </p:nvGrpSpPr>
          <p:grpSpPr>
            <a:xfrm>
              <a:off x="5681405"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679" name="TextBox 678"/>
            <p:cNvSpPr txBox="1"/>
            <p:nvPr/>
          </p:nvSpPr>
          <p:spPr>
            <a:xfrm rot="18882178">
              <a:off x="5448355"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5532089"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5768693"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349" name="TextBox 348"/>
          <p:cNvSpPr txBox="1"/>
          <p:nvPr/>
        </p:nvSpPr>
        <p:spPr>
          <a:xfrm rot="4869375">
            <a:off x="4293496" y="309682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2" name="TextBox 351"/>
          <p:cNvSpPr txBox="1"/>
          <p:nvPr/>
        </p:nvSpPr>
        <p:spPr>
          <a:xfrm rot="12212913">
            <a:off x="4404680" y="30902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3" name="TextBox 352"/>
          <p:cNvSpPr txBox="1"/>
          <p:nvPr/>
        </p:nvSpPr>
        <p:spPr>
          <a:xfrm rot="12212913">
            <a:off x="4025149" y="303173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3" name="Group 2"/>
          <p:cNvGrpSpPr/>
          <p:nvPr/>
        </p:nvGrpSpPr>
        <p:grpSpPr>
          <a:xfrm>
            <a:off x="3479470" y="2546358"/>
            <a:ext cx="988156" cy="1425783"/>
            <a:chOff x="6058973" y="1416304"/>
            <a:chExt cx="988156" cy="1425783"/>
          </a:xfrm>
        </p:grpSpPr>
        <p:sp>
          <p:nvSpPr>
            <p:cNvPr id="337" name="TextBox 336"/>
            <p:cNvSpPr txBox="1"/>
            <p:nvPr/>
          </p:nvSpPr>
          <p:spPr>
            <a:xfrm rot="13723539">
              <a:off x="6174833" y="2078197"/>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8" name="TextBox 347"/>
            <p:cNvSpPr txBox="1"/>
            <p:nvPr/>
          </p:nvSpPr>
          <p:spPr>
            <a:xfrm rot="4869375">
              <a:off x="6145466" y="2421193"/>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5" name="TextBox 354"/>
            <p:cNvSpPr txBox="1"/>
            <p:nvPr/>
          </p:nvSpPr>
          <p:spPr>
            <a:xfrm rot="21068097">
              <a:off x="6304466" y="242522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2" name="TextBox 361"/>
            <p:cNvSpPr txBox="1"/>
            <p:nvPr/>
          </p:nvSpPr>
          <p:spPr>
            <a:xfrm rot="12854949">
              <a:off x="6312179" y="236654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3" name="TextBox 362"/>
            <p:cNvSpPr txBox="1"/>
            <p:nvPr/>
          </p:nvSpPr>
          <p:spPr>
            <a:xfrm rot="1190008">
              <a:off x="6117866" y="1703275"/>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4" name="TextBox 363"/>
            <p:cNvSpPr txBox="1"/>
            <p:nvPr/>
          </p:nvSpPr>
          <p:spPr>
            <a:xfrm rot="9086946">
              <a:off x="6576730" y="253431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4" name="TextBox 373"/>
            <p:cNvSpPr txBox="1"/>
            <p:nvPr/>
          </p:nvSpPr>
          <p:spPr>
            <a:xfrm rot="1502035">
              <a:off x="6660485" y="21126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6" name="TextBox 375"/>
            <p:cNvSpPr txBox="1"/>
            <p:nvPr/>
          </p:nvSpPr>
          <p:spPr>
            <a:xfrm rot="20797664">
              <a:off x="6058973" y="1416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8" name="TextBox 377"/>
            <p:cNvSpPr txBox="1"/>
            <p:nvPr/>
          </p:nvSpPr>
          <p:spPr>
            <a:xfrm rot="242468">
              <a:off x="6430946" y="1926079"/>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9" name="TextBox 378"/>
            <p:cNvSpPr txBox="1"/>
            <p:nvPr/>
          </p:nvSpPr>
          <p:spPr>
            <a:xfrm rot="13723539">
              <a:off x="6109363" y="255446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0" name="TextBox 379"/>
            <p:cNvSpPr txBox="1"/>
            <p:nvPr/>
          </p:nvSpPr>
          <p:spPr>
            <a:xfrm rot="13723539">
              <a:off x="6444539" y="24421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 name="Group 3"/>
          <p:cNvGrpSpPr/>
          <p:nvPr/>
        </p:nvGrpSpPr>
        <p:grpSpPr>
          <a:xfrm>
            <a:off x="3378939" y="2630590"/>
            <a:ext cx="1243394" cy="665051"/>
            <a:chOff x="5765138" y="2630590"/>
            <a:chExt cx="1243394" cy="665051"/>
          </a:xfrm>
        </p:grpSpPr>
        <p:sp>
          <p:nvSpPr>
            <p:cNvPr id="329" name="TextBox 328"/>
            <p:cNvSpPr txBox="1"/>
            <p:nvPr/>
          </p:nvSpPr>
          <p:spPr>
            <a:xfrm rot="806241">
              <a:off x="5839880" y="26451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0" name="TextBox 329"/>
            <p:cNvSpPr txBox="1"/>
            <p:nvPr/>
          </p:nvSpPr>
          <p:spPr>
            <a:xfrm rot="6769509">
              <a:off x="6306247" y="27211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1" name="TextBox 330"/>
            <p:cNvSpPr txBox="1"/>
            <p:nvPr/>
          </p:nvSpPr>
          <p:spPr>
            <a:xfrm rot="3854559">
              <a:off x="6153040" y="28011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3" name="TextBox 332"/>
            <p:cNvSpPr txBox="1"/>
            <p:nvPr/>
          </p:nvSpPr>
          <p:spPr>
            <a:xfrm rot="9201269">
              <a:off x="5765138" y="275977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6" name="TextBox 335"/>
            <p:cNvSpPr txBox="1"/>
            <p:nvPr/>
          </p:nvSpPr>
          <p:spPr>
            <a:xfrm rot="242468">
              <a:off x="6390355" y="28026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8" name="TextBox 337"/>
            <p:cNvSpPr txBox="1"/>
            <p:nvPr/>
          </p:nvSpPr>
          <p:spPr>
            <a:xfrm rot="13723539">
              <a:off x="5795364" y="277511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2" name="TextBox 341"/>
            <p:cNvSpPr txBox="1"/>
            <p:nvPr/>
          </p:nvSpPr>
          <p:spPr>
            <a:xfrm rot="14924262">
              <a:off x="6087620" y="274473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3" name="TextBox 342"/>
            <p:cNvSpPr txBox="1"/>
            <p:nvPr/>
          </p:nvSpPr>
          <p:spPr>
            <a:xfrm rot="1832235">
              <a:off x="6340378" y="2775142"/>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4" name="TextBox 343"/>
            <p:cNvSpPr txBox="1"/>
            <p:nvPr/>
          </p:nvSpPr>
          <p:spPr>
            <a:xfrm rot="14749533">
              <a:off x="6156297" y="277108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5" name="TextBox 344"/>
            <p:cNvSpPr txBox="1"/>
            <p:nvPr/>
          </p:nvSpPr>
          <p:spPr>
            <a:xfrm rot="13552077">
              <a:off x="6584138" y="2744559"/>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7" name="TextBox 346"/>
            <p:cNvSpPr txBox="1"/>
            <p:nvPr/>
          </p:nvSpPr>
          <p:spPr>
            <a:xfrm rot="9328424">
              <a:off x="6118508" y="263059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4" name="TextBox 353"/>
            <p:cNvSpPr txBox="1"/>
            <p:nvPr/>
          </p:nvSpPr>
          <p:spPr>
            <a:xfrm rot="16407401">
              <a:off x="6589216" y="267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6" name="TextBox 355"/>
            <p:cNvSpPr txBox="1"/>
            <p:nvPr/>
          </p:nvSpPr>
          <p:spPr>
            <a:xfrm rot="6068274">
              <a:off x="6630544" y="287312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5" name="TextBox 364"/>
            <p:cNvSpPr txBox="1"/>
            <p:nvPr/>
          </p:nvSpPr>
          <p:spPr>
            <a:xfrm rot="3083087">
              <a:off x="5989801" y="270297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7" name="TextBox 366"/>
            <p:cNvSpPr txBox="1"/>
            <p:nvPr/>
          </p:nvSpPr>
          <p:spPr>
            <a:xfrm rot="8892312">
              <a:off x="6413204" y="29350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3" name="TextBox 372"/>
            <p:cNvSpPr txBox="1"/>
            <p:nvPr/>
          </p:nvSpPr>
          <p:spPr>
            <a:xfrm rot="10500103">
              <a:off x="6292321" y="275112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7" name="TextBox 376"/>
            <p:cNvSpPr txBox="1"/>
            <p:nvPr/>
          </p:nvSpPr>
          <p:spPr>
            <a:xfrm rot="806241">
              <a:off x="5992280" y="27975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1" name="TextBox 380"/>
            <p:cNvSpPr txBox="1"/>
            <p:nvPr/>
          </p:nvSpPr>
          <p:spPr>
            <a:xfrm rot="3083087">
              <a:off x="5861592" y="29708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2" name="TextBox 381"/>
            <p:cNvSpPr txBox="1"/>
            <p:nvPr/>
          </p:nvSpPr>
          <p:spPr>
            <a:xfrm rot="10500103">
              <a:off x="5893563" y="29039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 name="Group 6"/>
          <p:cNvGrpSpPr/>
          <p:nvPr/>
        </p:nvGrpSpPr>
        <p:grpSpPr>
          <a:xfrm>
            <a:off x="2789930" y="2957743"/>
            <a:ext cx="1293126" cy="617806"/>
            <a:chOff x="5176129" y="2957743"/>
            <a:chExt cx="1293126" cy="617806"/>
          </a:xfrm>
        </p:grpSpPr>
        <p:sp>
          <p:nvSpPr>
            <p:cNvPr id="277" name="TextBox 276"/>
            <p:cNvSpPr txBox="1"/>
            <p:nvPr/>
          </p:nvSpPr>
          <p:spPr>
            <a:xfrm rot="18882178">
              <a:off x="5865214"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2" name="TextBox 331"/>
            <p:cNvSpPr txBox="1"/>
            <p:nvPr/>
          </p:nvSpPr>
          <p:spPr>
            <a:xfrm rot="18973131">
              <a:off x="5176129" y="318781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0" name="TextBox 339"/>
            <p:cNvSpPr txBox="1"/>
            <p:nvPr/>
          </p:nvSpPr>
          <p:spPr>
            <a:xfrm rot="2033827">
              <a:off x="5176323" y="32677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1" name="TextBox 340"/>
            <p:cNvSpPr txBox="1"/>
            <p:nvPr/>
          </p:nvSpPr>
          <p:spPr>
            <a:xfrm rot="20440670">
              <a:off x="5386691" y="306311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0" name="TextBox 349"/>
            <p:cNvSpPr txBox="1"/>
            <p:nvPr/>
          </p:nvSpPr>
          <p:spPr>
            <a:xfrm rot="18973131">
              <a:off x="5482547" y="315030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1" name="TextBox 350"/>
            <p:cNvSpPr txBox="1"/>
            <p:nvPr/>
          </p:nvSpPr>
          <p:spPr>
            <a:xfrm rot="2033827">
              <a:off x="5696283" y="32348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8" name="TextBox 357"/>
            <p:cNvSpPr txBox="1"/>
            <p:nvPr/>
          </p:nvSpPr>
          <p:spPr>
            <a:xfrm rot="17307675">
              <a:off x="5724156" y="30944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9" name="TextBox 358"/>
            <p:cNvSpPr txBox="1"/>
            <p:nvPr/>
          </p:nvSpPr>
          <p:spPr>
            <a:xfrm rot="9079918">
              <a:off x="5691115" y="307653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0" name="TextBox 359"/>
            <p:cNvSpPr txBox="1"/>
            <p:nvPr/>
          </p:nvSpPr>
          <p:spPr>
            <a:xfrm rot="6068274">
              <a:off x="5623369" y="31357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1" name="TextBox 360"/>
            <p:cNvSpPr txBox="1"/>
            <p:nvPr/>
          </p:nvSpPr>
          <p:spPr>
            <a:xfrm rot="6294153">
              <a:off x="5516611" y="30657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6" name="TextBox 365"/>
            <p:cNvSpPr txBox="1"/>
            <p:nvPr/>
          </p:nvSpPr>
          <p:spPr>
            <a:xfrm rot="6094731">
              <a:off x="5409460" y="314758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1" name="TextBox 370"/>
            <p:cNvSpPr txBox="1"/>
            <p:nvPr/>
          </p:nvSpPr>
          <p:spPr>
            <a:xfrm rot="9807017">
              <a:off x="5455689" y="307169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2" name="TextBox 371"/>
            <p:cNvSpPr txBox="1"/>
            <p:nvPr/>
          </p:nvSpPr>
          <p:spPr>
            <a:xfrm rot="10548010">
              <a:off x="5387943" y="313088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5" name="TextBox 374"/>
            <p:cNvSpPr txBox="1"/>
            <p:nvPr/>
          </p:nvSpPr>
          <p:spPr>
            <a:xfrm rot="14252740">
              <a:off x="5373685" y="313985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3" name="TextBox 382"/>
            <p:cNvSpPr txBox="1"/>
            <p:nvPr/>
          </p:nvSpPr>
          <p:spPr>
            <a:xfrm rot="13511747">
              <a:off x="6091267" y="296639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 name="Group 4"/>
          <p:cNvGrpSpPr/>
          <p:nvPr/>
        </p:nvGrpSpPr>
        <p:grpSpPr>
          <a:xfrm>
            <a:off x="2764668" y="3309486"/>
            <a:ext cx="1206192" cy="473736"/>
            <a:chOff x="5150867" y="3309486"/>
            <a:chExt cx="1206192" cy="473736"/>
          </a:xfrm>
        </p:grpSpPr>
        <p:sp>
          <p:nvSpPr>
            <p:cNvPr id="334" name="TextBox 333"/>
            <p:cNvSpPr txBox="1"/>
            <p:nvPr/>
          </p:nvSpPr>
          <p:spPr>
            <a:xfrm rot="13413476">
              <a:off x="5275304" y="347544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5" name="TextBox 334"/>
            <p:cNvSpPr txBox="1"/>
            <p:nvPr/>
          </p:nvSpPr>
          <p:spPr>
            <a:xfrm rot="20440670">
              <a:off x="5544842" y="33176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9" name="TextBox 338"/>
            <p:cNvSpPr txBox="1"/>
            <p:nvPr/>
          </p:nvSpPr>
          <p:spPr>
            <a:xfrm rot="9703908">
              <a:off x="5652946" y="33841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9" name="TextBox 368"/>
            <p:cNvSpPr txBox="1"/>
            <p:nvPr/>
          </p:nvSpPr>
          <p:spPr>
            <a:xfrm rot="9145791">
              <a:off x="5150867" y="33094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4" name="TextBox 383"/>
            <p:cNvSpPr txBox="1"/>
            <p:nvPr/>
          </p:nvSpPr>
          <p:spPr>
            <a:xfrm rot="3083087">
              <a:off x="5523698" y="34014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5" name="TextBox 384"/>
            <p:cNvSpPr txBox="1"/>
            <p:nvPr/>
          </p:nvSpPr>
          <p:spPr>
            <a:xfrm rot="10500103">
              <a:off x="5555669" y="33345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6" name="TextBox 385"/>
            <p:cNvSpPr txBox="1"/>
            <p:nvPr/>
          </p:nvSpPr>
          <p:spPr>
            <a:xfrm rot="13511747">
              <a:off x="5753373" y="3396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7" name="TextBox 386"/>
            <p:cNvSpPr txBox="1"/>
            <p:nvPr/>
          </p:nvSpPr>
          <p:spPr>
            <a:xfrm rot="242468">
              <a:off x="5751863" y="3309911"/>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8" name="TextBox 387"/>
            <p:cNvSpPr txBox="1"/>
            <p:nvPr/>
          </p:nvSpPr>
          <p:spPr>
            <a:xfrm rot="13723539">
              <a:off x="5964283" y="335298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9" name="TextBox 388"/>
            <p:cNvSpPr txBox="1"/>
            <p:nvPr/>
          </p:nvSpPr>
          <p:spPr>
            <a:xfrm rot="13723539">
              <a:off x="6070493" y="335913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90" name="TextBox 389"/>
          <p:cNvSpPr txBox="1"/>
          <p:nvPr/>
        </p:nvSpPr>
        <p:spPr>
          <a:xfrm>
            <a:off x="1750231" y="776739"/>
            <a:ext cx="3949543" cy="584775"/>
          </a:xfrm>
          <a:prstGeom prst="rect">
            <a:avLst/>
          </a:prstGeom>
          <a:noFill/>
        </p:spPr>
        <p:txBody>
          <a:bodyPr wrap="none" rtlCol="0">
            <a:spAutoFit/>
          </a:bodyPr>
          <a:lstStyle/>
          <a:p>
            <a:pPr algn="ctr"/>
            <a:r>
              <a:rPr lang="en-US" sz="3200" dirty="0">
                <a:solidFill>
                  <a:srgbClr val="C00000"/>
                </a:solidFill>
              </a:rPr>
              <a:t>A Magazine Campaign</a:t>
            </a:r>
          </a:p>
        </p:txBody>
      </p:sp>
      <p:sp>
        <p:nvSpPr>
          <p:cNvPr id="35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68632559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9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nodeType="afterEffect" p14:presetBounceEnd="20000">
                                      <p:stCondLst>
                                        <p:cond delay="0"/>
                                      </p:stCondLst>
                                      <p:childTnLst>
                                        <p:set>
                                          <p:cBhvr>
                                            <p:cTn id="9" dur="1" fill="hold">
                                              <p:stCondLst>
                                                <p:cond delay="0"/>
                                              </p:stCondLst>
                                            </p:cTn>
                                            <p:tgtEl>
                                              <p:spTgt spid="46"/>
                                            </p:tgtEl>
                                            <p:attrNameLst>
                                              <p:attrName>style.visibility</p:attrName>
                                            </p:attrNameLst>
                                          </p:cBhvr>
                                          <p:to>
                                            <p:strVal val="visible"/>
                                          </p:to>
                                        </p:set>
                                        <p:anim calcmode="lin" valueType="num" p14:bounceEnd="20000">
                                          <p:cBhvr additive="base">
                                            <p:cTn id="10" dur="2000" fill="hold"/>
                                            <p:tgtEl>
                                              <p:spTgt spid="46"/>
                                            </p:tgtEl>
                                            <p:attrNameLst>
                                              <p:attrName>ppt_x</p:attrName>
                                            </p:attrNameLst>
                                          </p:cBhvr>
                                          <p:tavLst>
                                            <p:tav tm="0">
                                              <p:val>
                                                <p:strVal val="#ppt_x"/>
                                              </p:val>
                                            </p:tav>
                                            <p:tav tm="100000">
                                              <p:val>
                                                <p:strVal val="#ppt_x"/>
                                              </p:val>
                                            </p:tav>
                                          </p:tavLst>
                                        </p:anim>
                                        <p:anim calcmode="lin" valueType="num" p14:bounceEnd="20000">
                                          <p:cBhvr additive="base">
                                            <p:cTn id="11" dur="2000" fill="hold"/>
                                            <p:tgtEl>
                                              <p:spTgt spid="46"/>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14:presetBounceEnd="20000">
                                      <p:stCondLst>
                                        <p:cond delay="0"/>
                                      </p:stCondLst>
                                      <p:childTnLst>
                                        <p:set>
                                          <p:cBhvr>
                                            <p:cTn id="13" dur="1" fill="hold">
                                              <p:stCondLst>
                                                <p:cond delay="0"/>
                                              </p:stCondLst>
                                            </p:cTn>
                                            <p:tgtEl>
                                              <p:spTgt spid="54"/>
                                            </p:tgtEl>
                                            <p:attrNameLst>
                                              <p:attrName>style.visibility</p:attrName>
                                            </p:attrNameLst>
                                          </p:cBhvr>
                                          <p:to>
                                            <p:strVal val="visible"/>
                                          </p:to>
                                        </p:set>
                                        <p:anim calcmode="lin" valueType="num" p14:bounceEnd="20000">
                                          <p:cBhvr additive="base">
                                            <p:cTn id="14" dur="2000" fill="hold"/>
                                            <p:tgtEl>
                                              <p:spTgt spid="54"/>
                                            </p:tgtEl>
                                            <p:attrNameLst>
                                              <p:attrName>ppt_x</p:attrName>
                                            </p:attrNameLst>
                                          </p:cBhvr>
                                          <p:tavLst>
                                            <p:tav tm="0">
                                              <p:val>
                                                <p:strVal val="#ppt_x"/>
                                              </p:val>
                                            </p:tav>
                                            <p:tav tm="100000">
                                              <p:val>
                                                <p:strVal val="#ppt_x"/>
                                              </p:val>
                                            </p:tav>
                                          </p:tavLst>
                                        </p:anim>
                                        <p:anim calcmode="lin" valueType="num" p14:bounceEnd="20000">
                                          <p:cBhvr additive="base">
                                            <p:cTn id="15" dur="2000" fill="hold"/>
                                            <p:tgtEl>
                                              <p:spTgt spid="5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14:presetBounceEnd="20000">
                                      <p:stCondLst>
                                        <p:cond delay="0"/>
                                      </p:stCondLst>
                                      <p:childTnLst>
                                        <p:set>
                                          <p:cBhvr>
                                            <p:cTn id="17" dur="1" fill="hold">
                                              <p:stCondLst>
                                                <p:cond delay="0"/>
                                              </p:stCondLst>
                                            </p:cTn>
                                            <p:tgtEl>
                                              <p:spTgt spid="502"/>
                                            </p:tgtEl>
                                            <p:attrNameLst>
                                              <p:attrName>style.visibility</p:attrName>
                                            </p:attrNameLst>
                                          </p:cBhvr>
                                          <p:to>
                                            <p:strVal val="visible"/>
                                          </p:to>
                                        </p:set>
                                        <p:anim calcmode="lin" valueType="num" p14:bounceEnd="20000">
                                          <p:cBhvr additive="base">
                                            <p:cTn id="18" dur="2000" fill="hold"/>
                                            <p:tgtEl>
                                              <p:spTgt spid="502"/>
                                            </p:tgtEl>
                                            <p:attrNameLst>
                                              <p:attrName>ppt_x</p:attrName>
                                            </p:attrNameLst>
                                          </p:cBhvr>
                                          <p:tavLst>
                                            <p:tav tm="0">
                                              <p:val>
                                                <p:strVal val="#ppt_x"/>
                                              </p:val>
                                            </p:tav>
                                            <p:tav tm="100000">
                                              <p:val>
                                                <p:strVal val="#ppt_x"/>
                                              </p:val>
                                            </p:tav>
                                          </p:tavLst>
                                        </p:anim>
                                        <p:anim calcmode="lin" valueType="num" p14:bounceEnd="20000">
                                          <p:cBhvr additive="base">
                                            <p:cTn id="19" dur="2000" fill="hold"/>
                                            <p:tgtEl>
                                              <p:spTgt spid="502"/>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14:presetBounceEnd="20000">
                                      <p:stCondLst>
                                        <p:cond delay="0"/>
                                      </p:stCondLst>
                                      <p:childTnLst>
                                        <p:set>
                                          <p:cBhvr>
                                            <p:cTn id="21" dur="1" fill="hold">
                                              <p:stCondLst>
                                                <p:cond delay="0"/>
                                              </p:stCondLst>
                                            </p:cTn>
                                            <p:tgtEl>
                                              <p:spTgt spid="506"/>
                                            </p:tgtEl>
                                            <p:attrNameLst>
                                              <p:attrName>style.visibility</p:attrName>
                                            </p:attrNameLst>
                                          </p:cBhvr>
                                          <p:to>
                                            <p:strVal val="visible"/>
                                          </p:to>
                                        </p:set>
                                        <p:anim calcmode="lin" valueType="num" p14:bounceEnd="20000">
                                          <p:cBhvr additive="base">
                                            <p:cTn id="22" dur="2000" fill="hold"/>
                                            <p:tgtEl>
                                              <p:spTgt spid="506"/>
                                            </p:tgtEl>
                                            <p:attrNameLst>
                                              <p:attrName>ppt_x</p:attrName>
                                            </p:attrNameLst>
                                          </p:cBhvr>
                                          <p:tavLst>
                                            <p:tav tm="0">
                                              <p:val>
                                                <p:strVal val="#ppt_x"/>
                                              </p:val>
                                            </p:tav>
                                            <p:tav tm="100000">
                                              <p:val>
                                                <p:strVal val="#ppt_x"/>
                                              </p:val>
                                            </p:tav>
                                          </p:tavLst>
                                        </p:anim>
                                        <p:anim calcmode="lin" valueType="num" p14:bounceEnd="20000">
                                          <p:cBhvr additive="base">
                                            <p:cTn id="23" dur="2000" fill="hold"/>
                                            <p:tgtEl>
                                              <p:spTgt spid="50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14:presetBounceEnd="20000">
                                      <p:stCondLst>
                                        <p:cond delay="0"/>
                                      </p:stCondLst>
                                      <p:childTnLst>
                                        <p:set>
                                          <p:cBhvr>
                                            <p:cTn id="25" dur="1" fill="hold">
                                              <p:stCondLst>
                                                <p:cond delay="0"/>
                                              </p:stCondLst>
                                            </p:cTn>
                                            <p:tgtEl>
                                              <p:spTgt spid="508"/>
                                            </p:tgtEl>
                                            <p:attrNameLst>
                                              <p:attrName>style.visibility</p:attrName>
                                            </p:attrNameLst>
                                          </p:cBhvr>
                                          <p:to>
                                            <p:strVal val="visible"/>
                                          </p:to>
                                        </p:set>
                                        <p:anim calcmode="lin" valueType="num" p14:bounceEnd="20000">
                                          <p:cBhvr additive="base">
                                            <p:cTn id="26" dur="2000" fill="hold"/>
                                            <p:tgtEl>
                                              <p:spTgt spid="508"/>
                                            </p:tgtEl>
                                            <p:attrNameLst>
                                              <p:attrName>ppt_x</p:attrName>
                                            </p:attrNameLst>
                                          </p:cBhvr>
                                          <p:tavLst>
                                            <p:tav tm="0">
                                              <p:val>
                                                <p:strVal val="#ppt_x"/>
                                              </p:val>
                                            </p:tav>
                                            <p:tav tm="100000">
                                              <p:val>
                                                <p:strVal val="#ppt_x"/>
                                              </p:val>
                                            </p:tav>
                                          </p:tavLst>
                                        </p:anim>
                                        <p:anim calcmode="lin" valueType="num" p14:bounceEnd="20000">
                                          <p:cBhvr additive="base">
                                            <p:cTn id="27" dur="2000" fill="hold"/>
                                            <p:tgtEl>
                                              <p:spTgt spid="508"/>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14:presetBounceEnd="20000">
                                      <p:stCondLst>
                                        <p:cond delay="0"/>
                                      </p:stCondLst>
                                      <p:childTnLst>
                                        <p:set>
                                          <p:cBhvr>
                                            <p:cTn id="29" dur="1" fill="hold">
                                              <p:stCondLst>
                                                <p:cond delay="0"/>
                                              </p:stCondLst>
                                            </p:cTn>
                                            <p:tgtEl>
                                              <p:spTgt spid="509"/>
                                            </p:tgtEl>
                                            <p:attrNameLst>
                                              <p:attrName>style.visibility</p:attrName>
                                            </p:attrNameLst>
                                          </p:cBhvr>
                                          <p:to>
                                            <p:strVal val="visible"/>
                                          </p:to>
                                        </p:set>
                                        <p:anim calcmode="lin" valueType="num" p14:bounceEnd="20000">
                                          <p:cBhvr additive="base">
                                            <p:cTn id="30" dur="2000" fill="hold"/>
                                            <p:tgtEl>
                                              <p:spTgt spid="509"/>
                                            </p:tgtEl>
                                            <p:attrNameLst>
                                              <p:attrName>ppt_x</p:attrName>
                                            </p:attrNameLst>
                                          </p:cBhvr>
                                          <p:tavLst>
                                            <p:tav tm="0">
                                              <p:val>
                                                <p:strVal val="#ppt_x"/>
                                              </p:val>
                                            </p:tav>
                                            <p:tav tm="100000">
                                              <p:val>
                                                <p:strVal val="#ppt_x"/>
                                              </p:val>
                                            </p:tav>
                                          </p:tavLst>
                                        </p:anim>
                                        <p:anim calcmode="lin" valueType="num" p14:bounceEnd="20000">
                                          <p:cBhvr additive="base">
                                            <p:cTn id="31" dur="2000" fill="hold"/>
                                            <p:tgtEl>
                                              <p:spTgt spid="509"/>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14:presetBounceEnd="20000">
                                      <p:stCondLst>
                                        <p:cond delay="0"/>
                                      </p:stCondLst>
                                      <p:childTnLst>
                                        <p:set>
                                          <p:cBhvr>
                                            <p:cTn id="33" dur="1" fill="hold">
                                              <p:stCondLst>
                                                <p:cond delay="0"/>
                                              </p:stCondLst>
                                            </p:cTn>
                                            <p:tgtEl>
                                              <p:spTgt spid="562"/>
                                            </p:tgtEl>
                                            <p:attrNameLst>
                                              <p:attrName>style.visibility</p:attrName>
                                            </p:attrNameLst>
                                          </p:cBhvr>
                                          <p:to>
                                            <p:strVal val="visible"/>
                                          </p:to>
                                        </p:set>
                                        <p:anim calcmode="lin" valueType="num" p14:bounceEnd="20000">
                                          <p:cBhvr additive="base">
                                            <p:cTn id="34" dur="2000" fill="hold"/>
                                            <p:tgtEl>
                                              <p:spTgt spid="562"/>
                                            </p:tgtEl>
                                            <p:attrNameLst>
                                              <p:attrName>ppt_x</p:attrName>
                                            </p:attrNameLst>
                                          </p:cBhvr>
                                          <p:tavLst>
                                            <p:tav tm="0">
                                              <p:val>
                                                <p:strVal val="#ppt_x"/>
                                              </p:val>
                                            </p:tav>
                                            <p:tav tm="100000">
                                              <p:val>
                                                <p:strVal val="#ppt_x"/>
                                              </p:val>
                                            </p:tav>
                                          </p:tavLst>
                                        </p:anim>
                                        <p:anim calcmode="lin" valueType="num" p14:bounceEnd="20000">
                                          <p:cBhvr additive="base">
                                            <p:cTn id="35" dur="2000" fill="hold"/>
                                            <p:tgtEl>
                                              <p:spTgt spid="562"/>
                                            </p:tgtEl>
                                            <p:attrNameLst>
                                              <p:attrName>ppt_y</p:attrName>
                                            </p:attrNameLst>
                                          </p:cBhvr>
                                          <p:tavLst>
                                            <p:tav tm="0">
                                              <p:val>
                                                <p:strVal val="0-#ppt_h/2"/>
                                              </p:val>
                                            </p:tav>
                                            <p:tav tm="100000">
                                              <p:val>
                                                <p:strVal val="#ppt_y"/>
                                              </p:val>
                                            </p:tav>
                                          </p:tavLst>
                                        </p:anim>
                                      </p:childTnLst>
                                    </p:cTn>
                                  </p:par>
                                  <p:par>
                                    <p:cTn id="36" presetID="2" presetClass="entr" presetSubtype="1" fill="hold" nodeType="withEffect" p14:presetBounceEnd="20000">
                                      <p:stCondLst>
                                        <p:cond delay="0"/>
                                      </p:stCondLst>
                                      <p:childTnLst>
                                        <p:set>
                                          <p:cBhvr>
                                            <p:cTn id="37" dur="1" fill="hold">
                                              <p:stCondLst>
                                                <p:cond delay="0"/>
                                              </p:stCondLst>
                                            </p:cTn>
                                            <p:tgtEl>
                                              <p:spTgt spid="55"/>
                                            </p:tgtEl>
                                            <p:attrNameLst>
                                              <p:attrName>style.visibility</p:attrName>
                                            </p:attrNameLst>
                                          </p:cBhvr>
                                          <p:to>
                                            <p:strVal val="visible"/>
                                          </p:to>
                                        </p:set>
                                        <p:anim calcmode="lin" valueType="num" p14:bounceEnd="20000">
                                          <p:cBhvr additive="base">
                                            <p:cTn id="38" dur="2000" fill="hold"/>
                                            <p:tgtEl>
                                              <p:spTgt spid="55"/>
                                            </p:tgtEl>
                                            <p:attrNameLst>
                                              <p:attrName>ppt_x</p:attrName>
                                            </p:attrNameLst>
                                          </p:cBhvr>
                                          <p:tavLst>
                                            <p:tav tm="0">
                                              <p:val>
                                                <p:strVal val="#ppt_x"/>
                                              </p:val>
                                            </p:tav>
                                            <p:tav tm="100000">
                                              <p:val>
                                                <p:strVal val="#ppt_x"/>
                                              </p:val>
                                            </p:tav>
                                          </p:tavLst>
                                        </p:anim>
                                        <p:anim calcmode="lin" valueType="num" p14:bounceEnd="20000">
                                          <p:cBhvr additive="base">
                                            <p:cTn id="39" dur="2000" fill="hold"/>
                                            <p:tgtEl>
                                              <p:spTgt spid="55"/>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14:presetBounceEnd="20000">
                                      <p:stCondLst>
                                        <p:cond delay="0"/>
                                      </p:stCondLst>
                                      <p:childTnLst>
                                        <p:set>
                                          <p:cBhvr>
                                            <p:cTn id="41" dur="1" fill="hold">
                                              <p:stCondLst>
                                                <p:cond delay="0"/>
                                              </p:stCondLst>
                                            </p:cTn>
                                            <p:tgtEl>
                                              <p:spTgt spid="52"/>
                                            </p:tgtEl>
                                            <p:attrNameLst>
                                              <p:attrName>style.visibility</p:attrName>
                                            </p:attrNameLst>
                                          </p:cBhvr>
                                          <p:to>
                                            <p:strVal val="visible"/>
                                          </p:to>
                                        </p:set>
                                        <p:anim calcmode="lin" valueType="num" p14:bounceEnd="20000">
                                          <p:cBhvr additive="base">
                                            <p:cTn id="42" dur="2000" fill="hold"/>
                                            <p:tgtEl>
                                              <p:spTgt spid="52"/>
                                            </p:tgtEl>
                                            <p:attrNameLst>
                                              <p:attrName>ppt_x</p:attrName>
                                            </p:attrNameLst>
                                          </p:cBhvr>
                                          <p:tavLst>
                                            <p:tav tm="0">
                                              <p:val>
                                                <p:strVal val="#ppt_x"/>
                                              </p:val>
                                            </p:tav>
                                            <p:tav tm="100000">
                                              <p:val>
                                                <p:strVal val="#ppt_x"/>
                                              </p:val>
                                            </p:tav>
                                          </p:tavLst>
                                        </p:anim>
                                        <p:anim calcmode="lin" valueType="num" p14:bounceEnd="20000">
                                          <p:cBhvr additive="base">
                                            <p:cTn id="43" dur="2000" fill="hold"/>
                                            <p:tgtEl>
                                              <p:spTgt spid="52"/>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14:presetBounceEnd="20000">
                                      <p:stCondLst>
                                        <p:cond delay="0"/>
                                      </p:stCondLst>
                                      <p:childTnLst>
                                        <p:set>
                                          <p:cBhvr>
                                            <p:cTn id="45" dur="1" fill="hold">
                                              <p:stCondLst>
                                                <p:cond delay="0"/>
                                              </p:stCondLst>
                                            </p:cTn>
                                            <p:tgtEl>
                                              <p:spTgt spid="40"/>
                                            </p:tgtEl>
                                            <p:attrNameLst>
                                              <p:attrName>style.visibility</p:attrName>
                                            </p:attrNameLst>
                                          </p:cBhvr>
                                          <p:to>
                                            <p:strVal val="visible"/>
                                          </p:to>
                                        </p:set>
                                        <p:anim calcmode="lin" valueType="num" p14:bounceEnd="20000">
                                          <p:cBhvr additive="base">
                                            <p:cTn id="46" dur="2000" fill="hold"/>
                                            <p:tgtEl>
                                              <p:spTgt spid="40"/>
                                            </p:tgtEl>
                                            <p:attrNameLst>
                                              <p:attrName>ppt_x</p:attrName>
                                            </p:attrNameLst>
                                          </p:cBhvr>
                                          <p:tavLst>
                                            <p:tav tm="0">
                                              <p:val>
                                                <p:strVal val="#ppt_x"/>
                                              </p:val>
                                            </p:tav>
                                            <p:tav tm="100000">
                                              <p:val>
                                                <p:strVal val="#ppt_x"/>
                                              </p:val>
                                            </p:tav>
                                          </p:tavLst>
                                        </p:anim>
                                        <p:anim calcmode="lin" valueType="num" p14:bounceEnd="20000">
                                          <p:cBhvr additive="base">
                                            <p:cTn id="47" dur="2000" fill="hold"/>
                                            <p:tgtEl>
                                              <p:spTgt spid="4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14:presetBounceEnd="20000">
                                      <p:stCondLst>
                                        <p:cond delay="0"/>
                                      </p:stCondLst>
                                      <p:childTnLst>
                                        <p:set>
                                          <p:cBhvr>
                                            <p:cTn id="49" dur="1" fill="hold">
                                              <p:stCondLst>
                                                <p:cond delay="0"/>
                                              </p:stCondLst>
                                            </p:cTn>
                                            <p:tgtEl>
                                              <p:spTgt spid="42"/>
                                            </p:tgtEl>
                                            <p:attrNameLst>
                                              <p:attrName>style.visibility</p:attrName>
                                            </p:attrNameLst>
                                          </p:cBhvr>
                                          <p:to>
                                            <p:strVal val="visible"/>
                                          </p:to>
                                        </p:set>
                                        <p:anim calcmode="lin" valueType="num" p14:bounceEnd="20000">
                                          <p:cBhvr additive="base">
                                            <p:cTn id="50" dur="2000" fill="hold"/>
                                            <p:tgtEl>
                                              <p:spTgt spid="42"/>
                                            </p:tgtEl>
                                            <p:attrNameLst>
                                              <p:attrName>ppt_x</p:attrName>
                                            </p:attrNameLst>
                                          </p:cBhvr>
                                          <p:tavLst>
                                            <p:tav tm="0">
                                              <p:val>
                                                <p:strVal val="#ppt_x"/>
                                              </p:val>
                                            </p:tav>
                                            <p:tav tm="100000">
                                              <p:val>
                                                <p:strVal val="#ppt_x"/>
                                              </p:val>
                                            </p:tav>
                                          </p:tavLst>
                                        </p:anim>
                                        <p:anim calcmode="lin" valueType="num" p14:bounceEnd="20000">
                                          <p:cBhvr additive="base">
                                            <p:cTn id="51" dur="2000" fill="hold"/>
                                            <p:tgtEl>
                                              <p:spTgt spid="42"/>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14:presetBounceEnd="20000">
                                      <p:stCondLst>
                                        <p:cond delay="0"/>
                                      </p:stCondLst>
                                      <p:childTnLst>
                                        <p:set>
                                          <p:cBhvr>
                                            <p:cTn id="53" dur="1" fill="hold">
                                              <p:stCondLst>
                                                <p:cond delay="0"/>
                                              </p:stCondLst>
                                            </p:cTn>
                                            <p:tgtEl>
                                              <p:spTgt spid="48"/>
                                            </p:tgtEl>
                                            <p:attrNameLst>
                                              <p:attrName>style.visibility</p:attrName>
                                            </p:attrNameLst>
                                          </p:cBhvr>
                                          <p:to>
                                            <p:strVal val="visible"/>
                                          </p:to>
                                        </p:set>
                                        <p:anim calcmode="lin" valueType="num" p14:bounceEnd="20000">
                                          <p:cBhvr additive="base">
                                            <p:cTn id="54" dur="2000" fill="hold"/>
                                            <p:tgtEl>
                                              <p:spTgt spid="48"/>
                                            </p:tgtEl>
                                            <p:attrNameLst>
                                              <p:attrName>ppt_x</p:attrName>
                                            </p:attrNameLst>
                                          </p:cBhvr>
                                          <p:tavLst>
                                            <p:tav tm="0">
                                              <p:val>
                                                <p:strVal val="#ppt_x"/>
                                              </p:val>
                                            </p:tav>
                                            <p:tav tm="100000">
                                              <p:val>
                                                <p:strVal val="#ppt_x"/>
                                              </p:val>
                                            </p:tav>
                                          </p:tavLst>
                                        </p:anim>
                                        <p:anim calcmode="lin" valueType="num" p14:bounceEnd="20000">
                                          <p:cBhvr additive="base">
                                            <p:cTn id="55" dur="2000" fill="hold"/>
                                            <p:tgtEl>
                                              <p:spTgt spid="48"/>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14:presetBounceEnd="20000">
                                      <p:stCondLst>
                                        <p:cond delay="0"/>
                                      </p:stCondLst>
                                      <p:childTnLst>
                                        <p:set>
                                          <p:cBhvr>
                                            <p:cTn id="57" dur="1" fill="hold">
                                              <p:stCondLst>
                                                <p:cond delay="0"/>
                                              </p:stCondLst>
                                            </p:cTn>
                                            <p:tgtEl>
                                              <p:spTgt spid="47"/>
                                            </p:tgtEl>
                                            <p:attrNameLst>
                                              <p:attrName>style.visibility</p:attrName>
                                            </p:attrNameLst>
                                          </p:cBhvr>
                                          <p:to>
                                            <p:strVal val="visible"/>
                                          </p:to>
                                        </p:set>
                                        <p:anim calcmode="lin" valueType="num" p14:bounceEnd="20000">
                                          <p:cBhvr additive="base">
                                            <p:cTn id="58" dur="2000" fill="hold"/>
                                            <p:tgtEl>
                                              <p:spTgt spid="47"/>
                                            </p:tgtEl>
                                            <p:attrNameLst>
                                              <p:attrName>ppt_x</p:attrName>
                                            </p:attrNameLst>
                                          </p:cBhvr>
                                          <p:tavLst>
                                            <p:tav tm="0">
                                              <p:val>
                                                <p:strVal val="#ppt_x"/>
                                              </p:val>
                                            </p:tav>
                                            <p:tav tm="100000">
                                              <p:val>
                                                <p:strVal val="#ppt_x"/>
                                              </p:val>
                                            </p:tav>
                                          </p:tavLst>
                                        </p:anim>
                                        <p:anim calcmode="lin" valueType="num" p14:bounceEnd="20000">
                                          <p:cBhvr additive="base">
                                            <p:cTn id="59" dur="2000" fill="hold"/>
                                            <p:tgtEl>
                                              <p:spTgt spid="47"/>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14:presetBounceEnd="20000">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14:bounceEnd="20000">
                                          <p:cBhvr additive="base">
                                            <p:cTn id="62" dur="2000" fill="hold"/>
                                            <p:tgtEl>
                                              <p:spTgt spid="51"/>
                                            </p:tgtEl>
                                            <p:attrNameLst>
                                              <p:attrName>ppt_x</p:attrName>
                                            </p:attrNameLst>
                                          </p:cBhvr>
                                          <p:tavLst>
                                            <p:tav tm="0">
                                              <p:val>
                                                <p:strVal val="#ppt_x"/>
                                              </p:val>
                                            </p:tav>
                                            <p:tav tm="100000">
                                              <p:val>
                                                <p:strVal val="#ppt_x"/>
                                              </p:val>
                                            </p:tav>
                                          </p:tavLst>
                                        </p:anim>
                                        <p:anim calcmode="lin" valueType="num" p14:bounceEnd="20000">
                                          <p:cBhvr additive="base">
                                            <p:cTn id="63" dur="2000" fill="hold"/>
                                            <p:tgtEl>
                                              <p:spTgt spid="51"/>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14:presetBounceEnd="20000">
                                      <p:stCondLst>
                                        <p:cond delay="0"/>
                                      </p:stCondLst>
                                      <p:childTnLst>
                                        <p:set>
                                          <p:cBhvr>
                                            <p:cTn id="65" dur="1" fill="hold">
                                              <p:stCondLst>
                                                <p:cond delay="0"/>
                                              </p:stCondLst>
                                            </p:cTn>
                                            <p:tgtEl>
                                              <p:spTgt spid="43"/>
                                            </p:tgtEl>
                                            <p:attrNameLst>
                                              <p:attrName>style.visibility</p:attrName>
                                            </p:attrNameLst>
                                          </p:cBhvr>
                                          <p:to>
                                            <p:strVal val="visible"/>
                                          </p:to>
                                        </p:set>
                                        <p:anim calcmode="lin" valueType="num" p14:bounceEnd="20000">
                                          <p:cBhvr additive="base">
                                            <p:cTn id="66" dur="2000" fill="hold"/>
                                            <p:tgtEl>
                                              <p:spTgt spid="43"/>
                                            </p:tgtEl>
                                            <p:attrNameLst>
                                              <p:attrName>ppt_x</p:attrName>
                                            </p:attrNameLst>
                                          </p:cBhvr>
                                          <p:tavLst>
                                            <p:tav tm="0">
                                              <p:val>
                                                <p:strVal val="#ppt_x"/>
                                              </p:val>
                                            </p:tav>
                                            <p:tav tm="100000">
                                              <p:val>
                                                <p:strVal val="#ppt_x"/>
                                              </p:val>
                                            </p:tav>
                                          </p:tavLst>
                                        </p:anim>
                                        <p:anim calcmode="lin" valueType="num" p14:bounceEnd="20000">
                                          <p:cBhvr additive="base">
                                            <p:cTn id="67" dur="2000" fill="hold"/>
                                            <p:tgtEl>
                                              <p:spTgt spid="43"/>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14:presetBounceEnd="20000">
                                      <p:stCondLst>
                                        <p:cond delay="0"/>
                                      </p:stCondLst>
                                      <p:childTnLst>
                                        <p:set>
                                          <p:cBhvr>
                                            <p:cTn id="69" dur="1" fill="hold">
                                              <p:stCondLst>
                                                <p:cond delay="0"/>
                                              </p:stCondLst>
                                            </p:cTn>
                                            <p:tgtEl>
                                              <p:spTgt spid="45"/>
                                            </p:tgtEl>
                                            <p:attrNameLst>
                                              <p:attrName>style.visibility</p:attrName>
                                            </p:attrNameLst>
                                          </p:cBhvr>
                                          <p:to>
                                            <p:strVal val="visible"/>
                                          </p:to>
                                        </p:set>
                                        <p:anim calcmode="lin" valueType="num" p14:bounceEnd="20000">
                                          <p:cBhvr additive="base">
                                            <p:cTn id="70" dur="2000" fill="hold"/>
                                            <p:tgtEl>
                                              <p:spTgt spid="45"/>
                                            </p:tgtEl>
                                            <p:attrNameLst>
                                              <p:attrName>ppt_x</p:attrName>
                                            </p:attrNameLst>
                                          </p:cBhvr>
                                          <p:tavLst>
                                            <p:tav tm="0">
                                              <p:val>
                                                <p:strVal val="#ppt_x"/>
                                              </p:val>
                                            </p:tav>
                                            <p:tav tm="100000">
                                              <p:val>
                                                <p:strVal val="#ppt_x"/>
                                              </p:val>
                                            </p:tav>
                                          </p:tavLst>
                                        </p:anim>
                                        <p:anim calcmode="lin" valueType="num" p14:bounceEnd="20000">
                                          <p:cBhvr additive="base">
                                            <p:cTn id="71" dur="2000" fill="hold"/>
                                            <p:tgtEl>
                                              <p:spTgt spid="45"/>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14:presetBounceEnd="20000">
                                      <p:stCondLst>
                                        <p:cond delay="0"/>
                                      </p:stCondLst>
                                      <p:childTnLst>
                                        <p:set>
                                          <p:cBhvr>
                                            <p:cTn id="73" dur="1" fill="hold">
                                              <p:stCondLst>
                                                <p:cond delay="0"/>
                                              </p:stCondLst>
                                            </p:cTn>
                                            <p:tgtEl>
                                              <p:spTgt spid="50"/>
                                            </p:tgtEl>
                                            <p:attrNameLst>
                                              <p:attrName>style.visibility</p:attrName>
                                            </p:attrNameLst>
                                          </p:cBhvr>
                                          <p:to>
                                            <p:strVal val="visible"/>
                                          </p:to>
                                        </p:set>
                                        <p:anim calcmode="lin" valueType="num" p14:bounceEnd="20000">
                                          <p:cBhvr additive="base">
                                            <p:cTn id="74" dur="2000" fill="hold"/>
                                            <p:tgtEl>
                                              <p:spTgt spid="50"/>
                                            </p:tgtEl>
                                            <p:attrNameLst>
                                              <p:attrName>ppt_x</p:attrName>
                                            </p:attrNameLst>
                                          </p:cBhvr>
                                          <p:tavLst>
                                            <p:tav tm="0">
                                              <p:val>
                                                <p:strVal val="#ppt_x"/>
                                              </p:val>
                                            </p:tav>
                                            <p:tav tm="100000">
                                              <p:val>
                                                <p:strVal val="#ppt_x"/>
                                              </p:val>
                                            </p:tav>
                                          </p:tavLst>
                                        </p:anim>
                                        <p:anim calcmode="lin" valueType="num" p14:bounceEnd="20000">
                                          <p:cBhvr additive="base">
                                            <p:cTn id="75" dur="2000" fill="hold"/>
                                            <p:tgtEl>
                                              <p:spTgt spid="50"/>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14:presetBounceEnd="20000">
                                      <p:stCondLst>
                                        <p:cond delay="0"/>
                                      </p:stCondLst>
                                      <p:childTnLst>
                                        <p:set>
                                          <p:cBhvr>
                                            <p:cTn id="77" dur="1" fill="hold">
                                              <p:stCondLst>
                                                <p:cond delay="0"/>
                                              </p:stCondLst>
                                            </p:cTn>
                                            <p:tgtEl>
                                              <p:spTgt spid="56"/>
                                            </p:tgtEl>
                                            <p:attrNameLst>
                                              <p:attrName>style.visibility</p:attrName>
                                            </p:attrNameLst>
                                          </p:cBhvr>
                                          <p:to>
                                            <p:strVal val="visible"/>
                                          </p:to>
                                        </p:set>
                                        <p:anim calcmode="lin" valueType="num" p14:bounceEnd="20000">
                                          <p:cBhvr additive="base">
                                            <p:cTn id="78" dur="2000" fill="hold"/>
                                            <p:tgtEl>
                                              <p:spTgt spid="56"/>
                                            </p:tgtEl>
                                            <p:attrNameLst>
                                              <p:attrName>ppt_x</p:attrName>
                                            </p:attrNameLst>
                                          </p:cBhvr>
                                          <p:tavLst>
                                            <p:tav tm="0">
                                              <p:val>
                                                <p:strVal val="#ppt_x"/>
                                              </p:val>
                                            </p:tav>
                                            <p:tav tm="100000">
                                              <p:val>
                                                <p:strVal val="#ppt_x"/>
                                              </p:val>
                                            </p:tav>
                                          </p:tavLst>
                                        </p:anim>
                                        <p:anim calcmode="lin" valueType="num" p14:bounceEnd="20000">
                                          <p:cBhvr additive="base">
                                            <p:cTn id="79" dur="2000" fill="hold"/>
                                            <p:tgtEl>
                                              <p:spTgt spid="56"/>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14:presetBounceEnd="20000">
                                      <p:stCondLst>
                                        <p:cond delay="100"/>
                                      </p:stCondLst>
                                      <p:childTnLst>
                                        <p:set>
                                          <p:cBhvr>
                                            <p:cTn id="81" dur="1" fill="hold">
                                              <p:stCondLst>
                                                <p:cond delay="0"/>
                                              </p:stCondLst>
                                            </p:cTn>
                                            <p:tgtEl>
                                              <p:spTgt spid="6"/>
                                            </p:tgtEl>
                                            <p:attrNameLst>
                                              <p:attrName>style.visibility</p:attrName>
                                            </p:attrNameLst>
                                          </p:cBhvr>
                                          <p:to>
                                            <p:strVal val="visible"/>
                                          </p:to>
                                        </p:set>
                                        <p:anim calcmode="lin" valueType="num" p14:bounceEnd="20000">
                                          <p:cBhvr additive="base">
                                            <p:cTn id="82" dur="2000" fill="hold"/>
                                            <p:tgtEl>
                                              <p:spTgt spid="6"/>
                                            </p:tgtEl>
                                            <p:attrNameLst>
                                              <p:attrName>ppt_x</p:attrName>
                                            </p:attrNameLst>
                                          </p:cBhvr>
                                          <p:tavLst>
                                            <p:tav tm="0">
                                              <p:val>
                                                <p:strVal val="#ppt_x"/>
                                              </p:val>
                                            </p:tav>
                                            <p:tav tm="100000">
                                              <p:val>
                                                <p:strVal val="#ppt_x"/>
                                              </p:val>
                                            </p:tav>
                                          </p:tavLst>
                                        </p:anim>
                                        <p:anim calcmode="lin" valueType="num" p14:bounceEnd="20000">
                                          <p:cBhvr additive="base">
                                            <p:cTn id="83" dur="2000" fill="hold"/>
                                            <p:tgtEl>
                                              <p:spTgt spid="6"/>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14:presetBounceEnd="20000">
                                      <p:stCondLst>
                                        <p:cond delay="0"/>
                                      </p:stCondLst>
                                      <p:childTnLst>
                                        <p:set>
                                          <p:cBhvr>
                                            <p:cTn id="85" dur="1" fill="hold">
                                              <p:stCondLst>
                                                <p:cond delay="0"/>
                                              </p:stCondLst>
                                            </p:cTn>
                                            <p:tgtEl>
                                              <p:spTgt spid="349"/>
                                            </p:tgtEl>
                                            <p:attrNameLst>
                                              <p:attrName>style.visibility</p:attrName>
                                            </p:attrNameLst>
                                          </p:cBhvr>
                                          <p:to>
                                            <p:strVal val="visible"/>
                                          </p:to>
                                        </p:set>
                                        <p:anim calcmode="lin" valueType="num" p14:bounceEnd="20000">
                                          <p:cBhvr additive="base">
                                            <p:cTn id="86" dur="2000" fill="hold"/>
                                            <p:tgtEl>
                                              <p:spTgt spid="349"/>
                                            </p:tgtEl>
                                            <p:attrNameLst>
                                              <p:attrName>ppt_x</p:attrName>
                                            </p:attrNameLst>
                                          </p:cBhvr>
                                          <p:tavLst>
                                            <p:tav tm="0">
                                              <p:val>
                                                <p:strVal val="#ppt_x"/>
                                              </p:val>
                                            </p:tav>
                                            <p:tav tm="100000">
                                              <p:val>
                                                <p:strVal val="#ppt_x"/>
                                              </p:val>
                                            </p:tav>
                                          </p:tavLst>
                                        </p:anim>
                                        <p:anim calcmode="lin" valueType="num" p14:bounceEnd="20000">
                                          <p:cBhvr additive="base">
                                            <p:cTn id="87" dur="2000" fill="hold"/>
                                            <p:tgtEl>
                                              <p:spTgt spid="349"/>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14:presetBounceEnd="20000">
                                      <p:stCondLst>
                                        <p:cond delay="0"/>
                                      </p:stCondLst>
                                      <p:childTnLst>
                                        <p:set>
                                          <p:cBhvr>
                                            <p:cTn id="89" dur="1" fill="hold">
                                              <p:stCondLst>
                                                <p:cond delay="0"/>
                                              </p:stCondLst>
                                            </p:cTn>
                                            <p:tgtEl>
                                              <p:spTgt spid="352"/>
                                            </p:tgtEl>
                                            <p:attrNameLst>
                                              <p:attrName>style.visibility</p:attrName>
                                            </p:attrNameLst>
                                          </p:cBhvr>
                                          <p:to>
                                            <p:strVal val="visible"/>
                                          </p:to>
                                        </p:set>
                                        <p:anim calcmode="lin" valueType="num" p14:bounceEnd="20000">
                                          <p:cBhvr additive="base">
                                            <p:cTn id="90" dur="2000" fill="hold"/>
                                            <p:tgtEl>
                                              <p:spTgt spid="352"/>
                                            </p:tgtEl>
                                            <p:attrNameLst>
                                              <p:attrName>ppt_x</p:attrName>
                                            </p:attrNameLst>
                                          </p:cBhvr>
                                          <p:tavLst>
                                            <p:tav tm="0">
                                              <p:val>
                                                <p:strVal val="#ppt_x"/>
                                              </p:val>
                                            </p:tav>
                                            <p:tav tm="100000">
                                              <p:val>
                                                <p:strVal val="#ppt_x"/>
                                              </p:val>
                                            </p:tav>
                                          </p:tavLst>
                                        </p:anim>
                                        <p:anim calcmode="lin" valueType="num" p14:bounceEnd="20000">
                                          <p:cBhvr additive="base">
                                            <p:cTn id="91" dur="2000" fill="hold"/>
                                            <p:tgtEl>
                                              <p:spTgt spid="352"/>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14:presetBounceEnd="20000">
                                      <p:stCondLst>
                                        <p:cond delay="0"/>
                                      </p:stCondLst>
                                      <p:childTnLst>
                                        <p:set>
                                          <p:cBhvr>
                                            <p:cTn id="93" dur="1" fill="hold">
                                              <p:stCondLst>
                                                <p:cond delay="0"/>
                                              </p:stCondLst>
                                            </p:cTn>
                                            <p:tgtEl>
                                              <p:spTgt spid="353"/>
                                            </p:tgtEl>
                                            <p:attrNameLst>
                                              <p:attrName>style.visibility</p:attrName>
                                            </p:attrNameLst>
                                          </p:cBhvr>
                                          <p:to>
                                            <p:strVal val="visible"/>
                                          </p:to>
                                        </p:set>
                                        <p:anim calcmode="lin" valueType="num" p14:bounceEnd="20000">
                                          <p:cBhvr additive="base">
                                            <p:cTn id="94" dur="2000" fill="hold"/>
                                            <p:tgtEl>
                                              <p:spTgt spid="353"/>
                                            </p:tgtEl>
                                            <p:attrNameLst>
                                              <p:attrName>ppt_x</p:attrName>
                                            </p:attrNameLst>
                                          </p:cBhvr>
                                          <p:tavLst>
                                            <p:tav tm="0">
                                              <p:val>
                                                <p:strVal val="#ppt_x"/>
                                              </p:val>
                                            </p:tav>
                                            <p:tav tm="100000">
                                              <p:val>
                                                <p:strVal val="#ppt_x"/>
                                              </p:val>
                                            </p:tav>
                                          </p:tavLst>
                                        </p:anim>
                                        <p:anim calcmode="lin" valueType="num" p14:bounceEnd="20000">
                                          <p:cBhvr additive="base">
                                            <p:cTn id="95" dur="2000" fill="hold"/>
                                            <p:tgtEl>
                                              <p:spTgt spid="353"/>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14:presetBounceEnd="20000">
                                      <p:stCondLst>
                                        <p:cond delay="0"/>
                                      </p:stCondLst>
                                      <p:childTnLst>
                                        <p:set>
                                          <p:cBhvr>
                                            <p:cTn id="97" dur="1" fill="hold">
                                              <p:stCondLst>
                                                <p:cond delay="0"/>
                                              </p:stCondLst>
                                            </p:cTn>
                                            <p:tgtEl>
                                              <p:spTgt spid="4"/>
                                            </p:tgtEl>
                                            <p:attrNameLst>
                                              <p:attrName>style.visibility</p:attrName>
                                            </p:attrNameLst>
                                          </p:cBhvr>
                                          <p:to>
                                            <p:strVal val="visible"/>
                                          </p:to>
                                        </p:set>
                                        <p:anim calcmode="lin" valueType="num" p14:bounceEnd="20000">
                                          <p:cBhvr additive="base">
                                            <p:cTn id="98" dur="2000" fill="hold"/>
                                            <p:tgtEl>
                                              <p:spTgt spid="4"/>
                                            </p:tgtEl>
                                            <p:attrNameLst>
                                              <p:attrName>ppt_x</p:attrName>
                                            </p:attrNameLst>
                                          </p:cBhvr>
                                          <p:tavLst>
                                            <p:tav tm="0">
                                              <p:val>
                                                <p:strVal val="#ppt_x"/>
                                              </p:val>
                                            </p:tav>
                                            <p:tav tm="100000">
                                              <p:val>
                                                <p:strVal val="#ppt_x"/>
                                              </p:val>
                                            </p:tav>
                                          </p:tavLst>
                                        </p:anim>
                                        <p:anim calcmode="lin" valueType="num" p14:bounceEnd="20000">
                                          <p:cBhvr additive="base">
                                            <p:cTn id="99" dur="2000" fill="hold"/>
                                            <p:tgtEl>
                                              <p:spTgt spid="4"/>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14:presetBounceEnd="20000">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14:bounceEnd="20000">
                                          <p:cBhvr additive="base">
                                            <p:cTn id="102" dur="2000" fill="hold"/>
                                            <p:tgtEl>
                                              <p:spTgt spid="7"/>
                                            </p:tgtEl>
                                            <p:attrNameLst>
                                              <p:attrName>ppt_x</p:attrName>
                                            </p:attrNameLst>
                                          </p:cBhvr>
                                          <p:tavLst>
                                            <p:tav tm="0">
                                              <p:val>
                                                <p:strVal val="#ppt_x"/>
                                              </p:val>
                                            </p:tav>
                                            <p:tav tm="100000">
                                              <p:val>
                                                <p:strVal val="#ppt_x"/>
                                              </p:val>
                                            </p:tav>
                                          </p:tavLst>
                                        </p:anim>
                                        <p:anim calcmode="lin" valueType="num" p14:bounceEnd="20000">
                                          <p:cBhvr additive="base">
                                            <p:cTn id="103" dur="20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14:presetBounceEnd="20000">
                                      <p:stCondLst>
                                        <p:cond delay="0"/>
                                      </p:stCondLst>
                                      <p:childTnLst>
                                        <p:set>
                                          <p:cBhvr>
                                            <p:cTn id="105" dur="1" fill="hold">
                                              <p:stCondLst>
                                                <p:cond delay="0"/>
                                              </p:stCondLst>
                                            </p:cTn>
                                            <p:tgtEl>
                                              <p:spTgt spid="5"/>
                                            </p:tgtEl>
                                            <p:attrNameLst>
                                              <p:attrName>style.visibility</p:attrName>
                                            </p:attrNameLst>
                                          </p:cBhvr>
                                          <p:to>
                                            <p:strVal val="visible"/>
                                          </p:to>
                                        </p:set>
                                        <p:anim calcmode="lin" valueType="num" p14:bounceEnd="20000">
                                          <p:cBhvr additive="base">
                                            <p:cTn id="106" dur="2000" fill="hold"/>
                                            <p:tgtEl>
                                              <p:spTgt spid="5"/>
                                            </p:tgtEl>
                                            <p:attrNameLst>
                                              <p:attrName>ppt_x</p:attrName>
                                            </p:attrNameLst>
                                          </p:cBhvr>
                                          <p:tavLst>
                                            <p:tav tm="0">
                                              <p:val>
                                                <p:strVal val="#ppt_x"/>
                                              </p:val>
                                            </p:tav>
                                            <p:tav tm="100000">
                                              <p:val>
                                                <p:strVal val="#ppt_x"/>
                                              </p:val>
                                            </p:tav>
                                          </p:tavLst>
                                        </p:anim>
                                        <p:anim calcmode="lin" valueType="num" p14:bounceEnd="20000">
                                          <p:cBhvr additive="base">
                                            <p:cTn id="107" dur="200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14:presetBounceEnd="18000">
                                      <p:stCondLst>
                                        <p:cond delay="400"/>
                                      </p:stCondLst>
                                      <p:childTnLst>
                                        <p:set>
                                          <p:cBhvr>
                                            <p:cTn id="109" dur="1" fill="hold">
                                              <p:stCondLst>
                                                <p:cond delay="0"/>
                                              </p:stCondLst>
                                            </p:cTn>
                                            <p:tgtEl>
                                              <p:spTgt spid="3"/>
                                            </p:tgtEl>
                                            <p:attrNameLst>
                                              <p:attrName>style.visibility</p:attrName>
                                            </p:attrNameLst>
                                          </p:cBhvr>
                                          <p:to>
                                            <p:strVal val="visible"/>
                                          </p:to>
                                        </p:set>
                                        <p:anim calcmode="lin" valueType="num" p14:bounceEnd="18000">
                                          <p:cBhvr additive="base">
                                            <p:cTn id="110" dur="2000" fill="hold"/>
                                            <p:tgtEl>
                                              <p:spTgt spid="3"/>
                                            </p:tgtEl>
                                            <p:attrNameLst>
                                              <p:attrName>ppt_x</p:attrName>
                                            </p:attrNameLst>
                                          </p:cBhvr>
                                          <p:tavLst>
                                            <p:tav tm="0">
                                              <p:val>
                                                <p:strVal val="#ppt_x"/>
                                              </p:val>
                                            </p:tav>
                                            <p:tav tm="100000">
                                              <p:val>
                                                <p:strVal val="#ppt_x"/>
                                              </p:val>
                                            </p:tav>
                                          </p:tavLst>
                                        </p:anim>
                                        <p:anim calcmode="lin" valueType="num" p14:bounceEnd="18000">
                                          <p:cBhvr additive="base">
                                            <p:cTn id="111" dur="20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 grpId="0"/>
          <p:bldP spid="506" grpId="0"/>
          <p:bldP spid="508" grpId="0"/>
          <p:bldP spid="509" grpId="0"/>
          <p:bldP spid="562" grpId="0"/>
          <p:bldP spid="349" grpId="0"/>
          <p:bldP spid="352" grpId="0"/>
          <p:bldP spid="353" grpId="0"/>
          <p:bldP spid="3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9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nodeType="afterEffect">
                                      <p:stCondLst>
                                        <p:cond delay="0"/>
                                      </p:stCondLst>
                                      <p:childTnLst>
                                        <p:set>
                                          <p:cBhvr>
                                            <p:cTn id="9" dur="1" fill="hold">
                                              <p:stCondLst>
                                                <p:cond delay="0"/>
                                              </p:stCondLst>
                                            </p:cTn>
                                            <p:tgtEl>
                                              <p:spTgt spid="46"/>
                                            </p:tgtEl>
                                            <p:attrNameLst>
                                              <p:attrName>style.visibility</p:attrName>
                                            </p:attrNameLst>
                                          </p:cBhvr>
                                          <p:to>
                                            <p:strVal val="visible"/>
                                          </p:to>
                                        </p:set>
                                        <p:anim calcmode="lin" valueType="num">
                                          <p:cBhvr additive="base">
                                            <p:cTn id="10" dur="2000" fill="hold"/>
                                            <p:tgtEl>
                                              <p:spTgt spid="46"/>
                                            </p:tgtEl>
                                            <p:attrNameLst>
                                              <p:attrName>ppt_x</p:attrName>
                                            </p:attrNameLst>
                                          </p:cBhvr>
                                          <p:tavLst>
                                            <p:tav tm="0">
                                              <p:val>
                                                <p:strVal val="#ppt_x"/>
                                              </p:val>
                                            </p:tav>
                                            <p:tav tm="100000">
                                              <p:val>
                                                <p:strVal val="#ppt_x"/>
                                              </p:val>
                                            </p:tav>
                                          </p:tavLst>
                                        </p:anim>
                                        <p:anim calcmode="lin" valueType="num">
                                          <p:cBhvr additive="base">
                                            <p:cTn id="11" dur="2000" fill="hold"/>
                                            <p:tgtEl>
                                              <p:spTgt spid="46"/>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stCondLst>
                                        <p:cond delay="0"/>
                                      </p:stCondLst>
                                      <p:childTnLst>
                                        <p:set>
                                          <p:cBhvr>
                                            <p:cTn id="13" dur="1" fill="hold">
                                              <p:stCondLst>
                                                <p:cond delay="0"/>
                                              </p:stCondLst>
                                            </p:cTn>
                                            <p:tgtEl>
                                              <p:spTgt spid="54"/>
                                            </p:tgtEl>
                                            <p:attrNameLst>
                                              <p:attrName>style.visibility</p:attrName>
                                            </p:attrNameLst>
                                          </p:cBhvr>
                                          <p:to>
                                            <p:strVal val="visible"/>
                                          </p:to>
                                        </p:set>
                                        <p:anim calcmode="lin" valueType="num">
                                          <p:cBhvr additive="base">
                                            <p:cTn id="14" dur="2000" fill="hold"/>
                                            <p:tgtEl>
                                              <p:spTgt spid="54"/>
                                            </p:tgtEl>
                                            <p:attrNameLst>
                                              <p:attrName>ppt_x</p:attrName>
                                            </p:attrNameLst>
                                          </p:cBhvr>
                                          <p:tavLst>
                                            <p:tav tm="0">
                                              <p:val>
                                                <p:strVal val="#ppt_x"/>
                                              </p:val>
                                            </p:tav>
                                            <p:tav tm="100000">
                                              <p:val>
                                                <p:strVal val="#ppt_x"/>
                                              </p:val>
                                            </p:tav>
                                          </p:tavLst>
                                        </p:anim>
                                        <p:anim calcmode="lin" valueType="num">
                                          <p:cBhvr additive="base">
                                            <p:cTn id="15" dur="2000" fill="hold"/>
                                            <p:tgtEl>
                                              <p:spTgt spid="5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502"/>
                                            </p:tgtEl>
                                            <p:attrNameLst>
                                              <p:attrName>style.visibility</p:attrName>
                                            </p:attrNameLst>
                                          </p:cBhvr>
                                          <p:to>
                                            <p:strVal val="visible"/>
                                          </p:to>
                                        </p:set>
                                        <p:anim calcmode="lin" valueType="num">
                                          <p:cBhvr additive="base">
                                            <p:cTn id="18" dur="2000" fill="hold"/>
                                            <p:tgtEl>
                                              <p:spTgt spid="502"/>
                                            </p:tgtEl>
                                            <p:attrNameLst>
                                              <p:attrName>ppt_x</p:attrName>
                                            </p:attrNameLst>
                                          </p:cBhvr>
                                          <p:tavLst>
                                            <p:tav tm="0">
                                              <p:val>
                                                <p:strVal val="#ppt_x"/>
                                              </p:val>
                                            </p:tav>
                                            <p:tav tm="100000">
                                              <p:val>
                                                <p:strVal val="#ppt_x"/>
                                              </p:val>
                                            </p:tav>
                                          </p:tavLst>
                                        </p:anim>
                                        <p:anim calcmode="lin" valueType="num">
                                          <p:cBhvr additive="base">
                                            <p:cTn id="19" dur="2000" fill="hold"/>
                                            <p:tgtEl>
                                              <p:spTgt spid="502"/>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506"/>
                                            </p:tgtEl>
                                            <p:attrNameLst>
                                              <p:attrName>style.visibility</p:attrName>
                                            </p:attrNameLst>
                                          </p:cBhvr>
                                          <p:to>
                                            <p:strVal val="visible"/>
                                          </p:to>
                                        </p:set>
                                        <p:anim calcmode="lin" valueType="num">
                                          <p:cBhvr additive="base">
                                            <p:cTn id="22" dur="2000" fill="hold"/>
                                            <p:tgtEl>
                                              <p:spTgt spid="506"/>
                                            </p:tgtEl>
                                            <p:attrNameLst>
                                              <p:attrName>ppt_x</p:attrName>
                                            </p:attrNameLst>
                                          </p:cBhvr>
                                          <p:tavLst>
                                            <p:tav tm="0">
                                              <p:val>
                                                <p:strVal val="#ppt_x"/>
                                              </p:val>
                                            </p:tav>
                                            <p:tav tm="100000">
                                              <p:val>
                                                <p:strVal val="#ppt_x"/>
                                              </p:val>
                                            </p:tav>
                                          </p:tavLst>
                                        </p:anim>
                                        <p:anim calcmode="lin" valueType="num">
                                          <p:cBhvr additive="base">
                                            <p:cTn id="23" dur="2000" fill="hold"/>
                                            <p:tgtEl>
                                              <p:spTgt spid="50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508"/>
                                            </p:tgtEl>
                                            <p:attrNameLst>
                                              <p:attrName>style.visibility</p:attrName>
                                            </p:attrNameLst>
                                          </p:cBhvr>
                                          <p:to>
                                            <p:strVal val="visible"/>
                                          </p:to>
                                        </p:set>
                                        <p:anim calcmode="lin" valueType="num">
                                          <p:cBhvr additive="base">
                                            <p:cTn id="26" dur="2000" fill="hold"/>
                                            <p:tgtEl>
                                              <p:spTgt spid="508"/>
                                            </p:tgtEl>
                                            <p:attrNameLst>
                                              <p:attrName>ppt_x</p:attrName>
                                            </p:attrNameLst>
                                          </p:cBhvr>
                                          <p:tavLst>
                                            <p:tav tm="0">
                                              <p:val>
                                                <p:strVal val="#ppt_x"/>
                                              </p:val>
                                            </p:tav>
                                            <p:tav tm="100000">
                                              <p:val>
                                                <p:strVal val="#ppt_x"/>
                                              </p:val>
                                            </p:tav>
                                          </p:tavLst>
                                        </p:anim>
                                        <p:anim calcmode="lin" valueType="num">
                                          <p:cBhvr additive="base">
                                            <p:cTn id="27" dur="2000" fill="hold"/>
                                            <p:tgtEl>
                                              <p:spTgt spid="508"/>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509"/>
                                            </p:tgtEl>
                                            <p:attrNameLst>
                                              <p:attrName>style.visibility</p:attrName>
                                            </p:attrNameLst>
                                          </p:cBhvr>
                                          <p:to>
                                            <p:strVal val="visible"/>
                                          </p:to>
                                        </p:set>
                                        <p:anim calcmode="lin" valueType="num">
                                          <p:cBhvr additive="base">
                                            <p:cTn id="30" dur="2000" fill="hold"/>
                                            <p:tgtEl>
                                              <p:spTgt spid="509"/>
                                            </p:tgtEl>
                                            <p:attrNameLst>
                                              <p:attrName>ppt_x</p:attrName>
                                            </p:attrNameLst>
                                          </p:cBhvr>
                                          <p:tavLst>
                                            <p:tav tm="0">
                                              <p:val>
                                                <p:strVal val="#ppt_x"/>
                                              </p:val>
                                            </p:tav>
                                            <p:tav tm="100000">
                                              <p:val>
                                                <p:strVal val="#ppt_x"/>
                                              </p:val>
                                            </p:tav>
                                          </p:tavLst>
                                        </p:anim>
                                        <p:anim calcmode="lin" valueType="num">
                                          <p:cBhvr additive="base">
                                            <p:cTn id="31" dur="2000" fill="hold"/>
                                            <p:tgtEl>
                                              <p:spTgt spid="509"/>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562"/>
                                            </p:tgtEl>
                                            <p:attrNameLst>
                                              <p:attrName>style.visibility</p:attrName>
                                            </p:attrNameLst>
                                          </p:cBhvr>
                                          <p:to>
                                            <p:strVal val="visible"/>
                                          </p:to>
                                        </p:set>
                                        <p:anim calcmode="lin" valueType="num">
                                          <p:cBhvr additive="base">
                                            <p:cTn id="34" dur="2000" fill="hold"/>
                                            <p:tgtEl>
                                              <p:spTgt spid="562"/>
                                            </p:tgtEl>
                                            <p:attrNameLst>
                                              <p:attrName>ppt_x</p:attrName>
                                            </p:attrNameLst>
                                          </p:cBhvr>
                                          <p:tavLst>
                                            <p:tav tm="0">
                                              <p:val>
                                                <p:strVal val="#ppt_x"/>
                                              </p:val>
                                            </p:tav>
                                            <p:tav tm="100000">
                                              <p:val>
                                                <p:strVal val="#ppt_x"/>
                                              </p:val>
                                            </p:tav>
                                          </p:tavLst>
                                        </p:anim>
                                        <p:anim calcmode="lin" valueType="num">
                                          <p:cBhvr additive="base">
                                            <p:cTn id="35" dur="2000" fill="hold"/>
                                            <p:tgtEl>
                                              <p:spTgt spid="562"/>
                                            </p:tgtEl>
                                            <p:attrNameLst>
                                              <p:attrName>ppt_y</p:attrName>
                                            </p:attrNameLst>
                                          </p:cBhvr>
                                          <p:tavLst>
                                            <p:tav tm="0">
                                              <p:val>
                                                <p:strVal val="0-#ppt_h/2"/>
                                              </p:val>
                                            </p:tav>
                                            <p:tav tm="100000">
                                              <p:val>
                                                <p:strVal val="#ppt_y"/>
                                              </p:val>
                                            </p:tav>
                                          </p:tavLst>
                                        </p:anim>
                                      </p:childTnLst>
                                    </p:cTn>
                                  </p:par>
                                  <p:par>
                                    <p:cTn id="36" presetID="2" presetClass="entr" presetSubtype="1" fill="hold" nodeType="withEffect">
                                      <p:stCondLst>
                                        <p:cond delay="0"/>
                                      </p:stCondLst>
                                      <p:childTnLst>
                                        <p:set>
                                          <p:cBhvr>
                                            <p:cTn id="37" dur="1" fill="hold">
                                              <p:stCondLst>
                                                <p:cond delay="0"/>
                                              </p:stCondLst>
                                            </p:cTn>
                                            <p:tgtEl>
                                              <p:spTgt spid="55"/>
                                            </p:tgtEl>
                                            <p:attrNameLst>
                                              <p:attrName>style.visibility</p:attrName>
                                            </p:attrNameLst>
                                          </p:cBhvr>
                                          <p:to>
                                            <p:strVal val="visible"/>
                                          </p:to>
                                        </p:set>
                                        <p:anim calcmode="lin" valueType="num">
                                          <p:cBhvr additive="base">
                                            <p:cTn id="38" dur="2000" fill="hold"/>
                                            <p:tgtEl>
                                              <p:spTgt spid="55"/>
                                            </p:tgtEl>
                                            <p:attrNameLst>
                                              <p:attrName>ppt_x</p:attrName>
                                            </p:attrNameLst>
                                          </p:cBhvr>
                                          <p:tavLst>
                                            <p:tav tm="0">
                                              <p:val>
                                                <p:strVal val="#ppt_x"/>
                                              </p:val>
                                            </p:tav>
                                            <p:tav tm="100000">
                                              <p:val>
                                                <p:strVal val="#ppt_x"/>
                                              </p:val>
                                            </p:tav>
                                          </p:tavLst>
                                        </p:anim>
                                        <p:anim calcmode="lin" valueType="num">
                                          <p:cBhvr additive="base">
                                            <p:cTn id="39" dur="2000" fill="hold"/>
                                            <p:tgtEl>
                                              <p:spTgt spid="55"/>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stCondLst>
                                        <p:cond delay="0"/>
                                      </p:stCondLst>
                                      <p:childTnLst>
                                        <p:set>
                                          <p:cBhvr>
                                            <p:cTn id="41" dur="1" fill="hold">
                                              <p:stCondLst>
                                                <p:cond delay="0"/>
                                              </p:stCondLst>
                                            </p:cTn>
                                            <p:tgtEl>
                                              <p:spTgt spid="52"/>
                                            </p:tgtEl>
                                            <p:attrNameLst>
                                              <p:attrName>style.visibility</p:attrName>
                                            </p:attrNameLst>
                                          </p:cBhvr>
                                          <p:to>
                                            <p:strVal val="visible"/>
                                          </p:to>
                                        </p:set>
                                        <p:anim calcmode="lin" valueType="num">
                                          <p:cBhvr additive="base">
                                            <p:cTn id="42" dur="2000" fill="hold"/>
                                            <p:tgtEl>
                                              <p:spTgt spid="52"/>
                                            </p:tgtEl>
                                            <p:attrNameLst>
                                              <p:attrName>ppt_x</p:attrName>
                                            </p:attrNameLst>
                                          </p:cBhvr>
                                          <p:tavLst>
                                            <p:tav tm="0">
                                              <p:val>
                                                <p:strVal val="#ppt_x"/>
                                              </p:val>
                                            </p:tav>
                                            <p:tav tm="100000">
                                              <p:val>
                                                <p:strVal val="#ppt_x"/>
                                              </p:val>
                                            </p:tav>
                                          </p:tavLst>
                                        </p:anim>
                                        <p:anim calcmode="lin" valueType="num">
                                          <p:cBhvr additive="base">
                                            <p:cTn id="43" dur="2000" fill="hold"/>
                                            <p:tgtEl>
                                              <p:spTgt spid="52"/>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stCondLst>
                                        <p:cond delay="0"/>
                                      </p:stCondLst>
                                      <p:childTnLst>
                                        <p:set>
                                          <p:cBhvr>
                                            <p:cTn id="45" dur="1" fill="hold">
                                              <p:stCondLst>
                                                <p:cond delay="0"/>
                                              </p:stCondLst>
                                            </p:cTn>
                                            <p:tgtEl>
                                              <p:spTgt spid="40"/>
                                            </p:tgtEl>
                                            <p:attrNameLst>
                                              <p:attrName>style.visibility</p:attrName>
                                            </p:attrNameLst>
                                          </p:cBhvr>
                                          <p:to>
                                            <p:strVal val="visible"/>
                                          </p:to>
                                        </p:set>
                                        <p:anim calcmode="lin" valueType="num">
                                          <p:cBhvr additive="base">
                                            <p:cTn id="46" dur="2000" fill="hold"/>
                                            <p:tgtEl>
                                              <p:spTgt spid="40"/>
                                            </p:tgtEl>
                                            <p:attrNameLst>
                                              <p:attrName>ppt_x</p:attrName>
                                            </p:attrNameLst>
                                          </p:cBhvr>
                                          <p:tavLst>
                                            <p:tav tm="0">
                                              <p:val>
                                                <p:strVal val="#ppt_x"/>
                                              </p:val>
                                            </p:tav>
                                            <p:tav tm="100000">
                                              <p:val>
                                                <p:strVal val="#ppt_x"/>
                                              </p:val>
                                            </p:tav>
                                          </p:tavLst>
                                        </p:anim>
                                        <p:anim calcmode="lin" valueType="num">
                                          <p:cBhvr additive="base">
                                            <p:cTn id="47" dur="2000" fill="hold"/>
                                            <p:tgtEl>
                                              <p:spTgt spid="4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stCondLst>
                                        <p:cond delay="0"/>
                                      </p:stCondLst>
                                      <p:childTnLst>
                                        <p:set>
                                          <p:cBhvr>
                                            <p:cTn id="49" dur="1" fill="hold">
                                              <p:stCondLst>
                                                <p:cond delay="0"/>
                                              </p:stCondLst>
                                            </p:cTn>
                                            <p:tgtEl>
                                              <p:spTgt spid="42"/>
                                            </p:tgtEl>
                                            <p:attrNameLst>
                                              <p:attrName>style.visibility</p:attrName>
                                            </p:attrNameLst>
                                          </p:cBhvr>
                                          <p:to>
                                            <p:strVal val="visible"/>
                                          </p:to>
                                        </p:set>
                                        <p:anim calcmode="lin" valueType="num">
                                          <p:cBhvr additive="base">
                                            <p:cTn id="50" dur="2000" fill="hold"/>
                                            <p:tgtEl>
                                              <p:spTgt spid="42"/>
                                            </p:tgtEl>
                                            <p:attrNameLst>
                                              <p:attrName>ppt_x</p:attrName>
                                            </p:attrNameLst>
                                          </p:cBhvr>
                                          <p:tavLst>
                                            <p:tav tm="0">
                                              <p:val>
                                                <p:strVal val="#ppt_x"/>
                                              </p:val>
                                            </p:tav>
                                            <p:tav tm="100000">
                                              <p:val>
                                                <p:strVal val="#ppt_x"/>
                                              </p:val>
                                            </p:tav>
                                          </p:tavLst>
                                        </p:anim>
                                        <p:anim calcmode="lin" valueType="num">
                                          <p:cBhvr additive="base">
                                            <p:cTn id="51" dur="2000" fill="hold"/>
                                            <p:tgtEl>
                                              <p:spTgt spid="42"/>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0"/>
                                      </p:stCondLst>
                                      <p:childTnLst>
                                        <p:set>
                                          <p:cBhvr>
                                            <p:cTn id="53" dur="1" fill="hold">
                                              <p:stCondLst>
                                                <p:cond delay="0"/>
                                              </p:stCondLst>
                                            </p:cTn>
                                            <p:tgtEl>
                                              <p:spTgt spid="48"/>
                                            </p:tgtEl>
                                            <p:attrNameLst>
                                              <p:attrName>style.visibility</p:attrName>
                                            </p:attrNameLst>
                                          </p:cBhvr>
                                          <p:to>
                                            <p:strVal val="visible"/>
                                          </p:to>
                                        </p:set>
                                        <p:anim calcmode="lin" valueType="num">
                                          <p:cBhvr additive="base">
                                            <p:cTn id="54" dur="2000" fill="hold"/>
                                            <p:tgtEl>
                                              <p:spTgt spid="48"/>
                                            </p:tgtEl>
                                            <p:attrNameLst>
                                              <p:attrName>ppt_x</p:attrName>
                                            </p:attrNameLst>
                                          </p:cBhvr>
                                          <p:tavLst>
                                            <p:tav tm="0">
                                              <p:val>
                                                <p:strVal val="#ppt_x"/>
                                              </p:val>
                                            </p:tav>
                                            <p:tav tm="100000">
                                              <p:val>
                                                <p:strVal val="#ppt_x"/>
                                              </p:val>
                                            </p:tav>
                                          </p:tavLst>
                                        </p:anim>
                                        <p:anim calcmode="lin" valueType="num">
                                          <p:cBhvr additive="base">
                                            <p:cTn id="55" dur="2000" fill="hold"/>
                                            <p:tgtEl>
                                              <p:spTgt spid="48"/>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0"/>
                                      </p:stCondLst>
                                      <p:childTnLst>
                                        <p:set>
                                          <p:cBhvr>
                                            <p:cTn id="57" dur="1" fill="hold">
                                              <p:stCondLst>
                                                <p:cond delay="0"/>
                                              </p:stCondLst>
                                            </p:cTn>
                                            <p:tgtEl>
                                              <p:spTgt spid="47"/>
                                            </p:tgtEl>
                                            <p:attrNameLst>
                                              <p:attrName>style.visibility</p:attrName>
                                            </p:attrNameLst>
                                          </p:cBhvr>
                                          <p:to>
                                            <p:strVal val="visible"/>
                                          </p:to>
                                        </p:set>
                                        <p:anim calcmode="lin" valueType="num">
                                          <p:cBhvr additive="base">
                                            <p:cTn id="58" dur="2000" fill="hold"/>
                                            <p:tgtEl>
                                              <p:spTgt spid="47"/>
                                            </p:tgtEl>
                                            <p:attrNameLst>
                                              <p:attrName>ppt_x</p:attrName>
                                            </p:attrNameLst>
                                          </p:cBhvr>
                                          <p:tavLst>
                                            <p:tav tm="0">
                                              <p:val>
                                                <p:strVal val="#ppt_x"/>
                                              </p:val>
                                            </p:tav>
                                            <p:tav tm="100000">
                                              <p:val>
                                                <p:strVal val="#ppt_x"/>
                                              </p:val>
                                            </p:tav>
                                          </p:tavLst>
                                        </p:anim>
                                        <p:anim calcmode="lin" valueType="num">
                                          <p:cBhvr additive="base">
                                            <p:cTn id="59" dur="2000" fill="hold"/>
                                            <p:tgtEl>
                                              <p:spTgt spid="47"/>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cBhvr additive="base">
                                            <p:cTn id="62" dur="2000" fill="hold"/>
                                            <p:tgtEl>
                                              <p:spTgt spid="51"/>
                                            </p:tgtEl>
                                            <p:attrNameLst>
                                              <p:attrName>ppt_x</p:attrName>
                                            </p:attrNameLst>
                                          </p:cBhvr>
                                          <p:tavLst>
                                            <p:tav tm="0">
                                              <p:val>
                                                <p:strVal val="#ppt_x"/>
                                              </p:val>
                                            </p:tav>
                                            <p:tav tm="100000">
                                              <p:val>
                                                <p:strVal val="#ppt_x"/>
                                              </p:val>
                                            </p:tav>
                                          </p:tavLst>
                                        </p:anim>
                                        <p:anim calcmode="lin" valueType="num">
                                          <p:cBhvr additive="base">
                                            <p:cTn id="63" dur="2000" fill="hold"/>
                                            <p:tgtEl>
                                              <p:spTgt spid="51"/>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stCondLst>
                                        <p:cond delay="0"/>
                                      </p:stCondLst>
                                      <p:childTnLst>
                                        <p:set>
                                          <p:cBhvr>
                                            <p:cTn id="65" dur="1" fill="hold">
                                              <p:stCondLst>
                                                <p:cond delay="0"/>
                                              </p:stCondLst>
                                            </p:cTn>
                                            <p:tgtEl>
                                              <p:spTgt spid="43"/>
                                            </p:tgtEl>
                                            <p:attrNameLst>
                                              <p:attrName>style.visibility</p:attrName>
                                            </p:attrNameLst>
                                          </p:cBhvr>
                                          <p:to>
                                            <p:strVal val="visible"/>
                                          </p:to>
                                        </p:set>
                                        <p:anim calcmode="lin" valueType="num">
                                          <p:cBhvr additive="base">
                                            <p:cTn id="66" dur="2000" fill="hold"/>
                                            <p:tgtEl>
                                              <p:spTgt spid="43"/>
                                            </p:tgtEl>
                                            <p:attrNameLst>
                                              <p:attrName>ppt_x</p:attrName>
                                            </p:attrNameLst>
                                          </p:cBhvr>
                                          <p:tavLst>
                                            <p:tav tm="0">
                                              <p:val>
                                                <p:strVal val="#ppt_x"/>
                                              </p:val>
                                            </p:tav>
                                            <p:tav tm="100000">
                                              <p:val>
                                                <p:strVal val="#ppt_x"/>
                                              </p:val>
                                            </p:tav>
                                          </p:tavLst>
                                        </p:anim>
                                        <p:anim calcmode="lin" valueType="num">
                                          <p:cBhvr additive="base">
                                            <p:cTn id="67" dur="2000" fill="hold"/>
                                            <p:tgtEl>
                                              <p:spTgt spid="43"/>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0"/>
                                      </p:stCondLst>
                                      <p:childTnLst>
                                        <p:set>
                                          <p:cBhvr>
                                            <p:cTn id="69" dur="1" fill="hold">
                                              <p:stCondLst>
                                                <p:cond delay="0"/>
                                              </p:stCondLst>
                                            </p:cTn>
                                            <p:tgtEl>
                                              <p:spTgt spid="45"/>
                                            </p:tgtEl>
                                            <p:attrNameLst>
                                              <p:attrName>style.visibility</p:attrName>
                                            </p:attrNameLst>
                                          </p:cBhvr>
                                          <p:to>
                                            <p:strVal val="visible"/>
                                          </p:to>
                                        </p:set>
                                        <p:anim calcmode="lin" valueType="num">
                                          <p:cBhvr additive="base">
                                            <p:cTn id="70" dur="2000" fill="hold"/>
                                            <p:tgtEl>
                                              <p:spTgt spid="45"/>
                                            </p:tgtEl>
                                            <p:attrNameLst>
                                              <p:attrName>ppt_x</p:attrName>
                                            </p:attrNameLst>
                                          </p:cBhvr>
                                          <p:tavLst>
                                            <p:tav tm="0">
                                              <p:val>
                                                <p:strVal val="#ppt_x"/>
                                              </p:val>
                                            </p:tav>
                                            <p:tav tm="100000">
                                              <p:val>
                                                <p:strVal val="#ppt_x"/>
                                              </p:val>
                                            </p:tav>
                                          </p:tavLst>
                                        </p:anim>
                                        <p:anim calcmode="lin" valueType="num">
                                          <p:cBhvr additive="base">
                                            <p:cTn id="71" dur="2000" fill="hold"/>
                                            <p:tgtEl>
                                              <p:spTgt spid="45"/>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stCondLst>
                                        <p:cond delay="0"/>
                                      </p:stCondLst>
                                      <p:childTnLst>
                                        <p:set>
                                          <p:cBhvr>
                                            <p:cTn id="73" dur="1" fill="hold">
                                              <p:stCondLst>
                                                <p:cond delay="0"/>
                                              </p:stCondLst>
                                            </p:cTn>
                                            <p:tgtEl>
                                              <p:spTgt spid="50"/>
                                            </p:tgtEl>
                                            <p:attrNameLst>
                                              <p:attrName>style.visibility</p:attrName>
                                            </p:attrNameLst>
                                          </p:cBhvr>
                                          <p:to>
                                            <p:strVal val="visible"/>
                                          </p:to>
                                        </p:set>
                                        <p:anim calcmode="lin" valueType="num">
                                          <p:cBhvr additive="base">
                                            <p:cTn id="74" dur="2000" fill="hold"/>
                                            <p:tgtEl>
                                              <p:spTgt spid="50"/>
                                            </p:tgtEl>
                                            <p:attrNameLst>
                                              <p:attrName>ppt_x</p:attrName>
                                            </p:attrNameLst>
                                          </p:cBhvr>
                                          <p:tavLst>
                                            <p:tav tm="0">
                                              <p:val>
                                                <p:strVal val="#ppt_x"/>
                                              </p:val>
                                            </p:tav>
                                            <p:tav tm="100000">
                                              <p:val>
                                                <p:strVal val="#ppt_x"/>
                                              </p:val>
                                            </p:tav>
                                          </p:tavLst>
                                        </p:anim>
                                        <p:anim calcmode="lin" valueType="num">
                                          <p:cBhvr additive="base">
                                            <p:cTn id="75" dur="2000" fill="hold"/>
                                            <p:tgtEl>
                                              <p:spTgt spid="50"/>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stCondLst>
                                        <p:cond delay="0"/>
                                      </p:stCondLst>
                                      <p:childTnLst>
                                        <p:set>
                                          <p:cBhvr>
                                            <p:cTn id="77" dur="1" fill="hold">
                                              <p:stCondLst>
                                                <p:cond delay="0"/>
                                              </p:stCondLst>
                                            </p:cTn>
                                            <p:tgtEl>
                                              <p:spTgt spid="56"/>
                                            </p:tgtEl>
                                            <p:attrNameLst>
                                              <p:attrName>style.visibility</p:attrName>
                                            </p:attrNameLst>
                                          </p:cBhvr>
                                          <p:to>
                                            <p:strVal val="visible"/>
                                          </p:to>
                                        </p:set>
                                        <p:anim calcmode="lin" valueType="num">
                                          <p:cBhvr additive="base">
                                            <p:cTn id="78" dur="2000" fill="hold"/>
                                            <p:tgtEl>
                                              <p:spTgt spid="56"/>
                                            </p:tgtEl>
                                            <p:attrNameLst>
                                              <p:attrName>ppt_x</p:attrName>
                                            </p:attrNameLst>
                                          </p:cBhvr>
                                          <p:tavLst>
                                            <p:tav tm="0">
                                              <p:val>
                                                <p:strVal val="#ppt_x"/>
                                              </p:val>
                                            </p:tav>
                                            <p:tav tm="100000">
                                              <p:val>
                                                <p:strVal val="#ppt_x"/>
                                              </p:val>
                                            </p:tav>
                                          </p:tavLst>
                                        </p:anim>
                                        <p:anim calcmode="lin" valueType="num">
                                          <p:cBhvr additive="base">
                                            <p:cTn id="79" dur="2000" fill="hold"/>
                                            <p:tgtEl>
                                              <p:spTgt spid="56"/>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stCondLst>
                                        <p:cond delay="10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2000" fill="hold"/>
                                            <p:tgtEl>
                                              <p:spTgt spid="6"/>
                                            </p:tgtEl>
                                            <p:attrNameLst>
                                              <p:attrName>ppt_x</p:attrName>
                                            </p:attrNameLst>
                                          </p:cBhvr>
                                          <p:tavLst>
                                            <p:tav tm="0">
                                              <p:val>
                                                <p:strVal val="#ppt_x"/>
                                              </p:val>
                                            </p:tav>
                                            <p:tav tm="100000">
                                              <p:val>
                                                <p:strVal val="#ppt_x"/>
                                              </p:val>
                                            </p:tav>
                                          </p:tavLst>
                                        </p:anim>
                                        <p:anim calcmode="lin" valueType="num">
                                          <p:cBhvr additive="base">
                                            <p:cTn id="83" dur="2000" fill="hold"/>
                                            <p:tgtEl>
                                              <p:spTgt spid="6"/>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349"/>
                                            </p:tgtEl>
                                            <p:attrNameLst>
                                              <p:attrName>style.visibility</p:attrName>
                                            </p:attrNameLst>
                                          </p:cBhvr>
                                          <p:to>
                                            <p:strVal val="visible"/>
                                          </p:to>
                                        </p:set>
                                        <p:anim calcmode="lin" valueType="num">
                                          <p:cBhvr additive="base">
                                            <p:cTn id="86" dur="2000" fill="hold"/>
                                            <p:tgtEl>
                                              <p:spTgt spid="349"/>
                                            </p:tgtEl>
                                            <p:attrNameLst>
                                              <p:attrName>ppt_x</p:attrName>
                                            </p:attrNameLst>
                                          </p:cBhvr>
                                          <p:tavLst>
                                            <p:tav tm="0">
                                              <p:val>
                                                <p:strVal val="#ppt_x"/>
                                              </p:val>
                                            </p:tav>
                                            <p:tav tm="100000">
                                              <p:val>
                                                <p:strVal val="#ppt_x"/>
                                              </p:val>
                                            </p:tav>
                                          </p:tavLst>
                                        </p:anim>
                                        <p:anim calcmode="lin" valueType="num">
                                          <p:cBhvr additive="base">
                                            <p:cTn id="87" dur="2000" fill="hold"/>
                                            <p:tgtEl>
                                              <p:spTgt spid="349"/>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352"/>
                                            </p:tgtEl>
                                            <p:attrNameLst>
                                              <p:attrName>style.visibility</p:attrName>
                                            </p:attrNameLst>
                                          </p:cBhvr>
                                          <p:to>
                                            <p:strVal val="visible"/>
                                          </p:to>
                                        </p:set>
                                        <p:anim calcmode="lin" valueType="num">
                                          <p:cBhvr additive="base">
                                            <p:cTn id="90" dur="2000" fill="hold"/>
                                            <p:tgtEl>
                                              <p:spTgt spid="352"/>
                                            </p:tgtEl>
                                            <p:attrNameLst>
                                              <p:attrName>ppt_x</p:attrName>
                                            </p:attrNameLst>
                                          </p:cBhvr>
                                          <p:tavLst>
                                            <p:tav tm="0">
                                              <p:val>
                                                <p:strVal val="#ppt_x"/>
                                              </p:val>
                                            </p:tav>
                                            <p:tav tm="100000">
                                              <p:val>
                                                <p:strVal val="#ppt_x"/>
                                              </p:val>
                                            </p:tav>
                                          </p:tavLst>
                                        </p:anim>
                                        <p:anim calcmode="lin" valueType="num">
                                          <p:cBhvr additive="base">
                                            <p:cTn id="91" dur="2000" fill="hold"/>
                                            <p:tgtEl>
                                              <p:spTgt spid="352"/>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353"/>
                                            </p:tgtEl>
                                            <p:attrNameLst>
                                              <p:attrName>style.visibility</p:attrName>
                                            </p:attrNameLst>
                                          </p:cBhvr>
                                          <p:to>
                                            <p:strVal val="visible"/>
                                          </p:to>
                                        </p:set>
                                        <p:anim calcmode="lin" valueType="num">
                                          <p:cBhvr additive="base">
                                            <p:cTn id="94" dur="2000" fill="hold"/>
                                            <p:tgtEl>
                                              <p:spTgt spid="353"/>
                                            </p:tgtEl>
                                            <p:attrNameLst>
                                              <p:attrName>ppt_x</p:attrName>
                                            </p:attrNameLst>
                                          </p:cBhvr>
                                          <p:tavLst>
                                            <p:tav tm="0">
                                              <p:val>
                                                <p:strVal val="#ppt_x"/>
                                              </p:val>
                                            </p:tav>
                                            <p:tav tm="100000">
                                              <p:val>
                                                <p:strVal val="#ppt_x"/>
                                              </p:val>
                                            </p:tav>
                                          </p:tavLst>
                                        </p:anim>
                                        <p:anim calcmode="lin" valueType="num">
                                          <p:cBhvr additive="base">
                                            <p:cTn id="95" dur="2000" fill="hold"/>
                                            <p:tgtEl>
                                              <p:spTgt spid="353"/>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stCondLst>
                                        <p:cond delay="0"/>
                                      </p:stCondLst>
                                      <p:childTnLst>
                                        <p:set>
                                          <p:cBhvr>
                                            <p:cTn id="97" dur="1" fill="hold">
                                              <p:stCondLst>
                                                <p:cond delay="0"/>
                                              </p:stCondLst>
                                            </p:cTn>
                                            <p:tgtEl>
                                              <p:spTgt spid="4"/>
                                            </p:tgtEl>
                                            <p:attrNameLst>
                                              <p:attrName>style.visibility</p:attrName>
                                            </p:attrNameLst>
                                          </p:cBhvr>
                                          <p:to>
                                            <p:strVal val="visible"/>
                                          </p:to>
                                        </p:set>
                                        <p:anim calcmode="lin" valueType="num">
                                          <p:cBhvr additive="base">
                                            <p:cTn id="98" dur="2000" fill="hold"/>
                                            <p:tgtEl>
                                              <p:spTgt spid="4"/>
                                            </p:tgtEl>
                                            <p:attrNameLst>
                                              <p:attrName>ppt_x</p:attrName>
                                            </p:attrNameLst>
                                          </p:cBhvr>
                                          <p:tavLst>
                                            <p:tav tm="0">
                                              <p:val>
                                                <p:strVal val="#ppt_x"/>
                                              </p:val>
                                            </p:tav>
                                            <p:tav tm="100000">
                                              <p:val>
                                                <p:strVal val="#ppt_x"/>
                                              </p:val>
                                            </p:tav>
                                          </p:tavLst>
                                        </p:anim>
                                        <p:anim calcmode="lin" valueType="num">
                                          <p:cBhvr additive="base">
                                            <p:cTn id="99" dur="2000" fill="hold"/>
                                            <p:tgtEl>
                                              <p:spTgt spid="4"/>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2000" fill="hold"/>
                                            <p:tgtEl>
                                              <p:spTgt spid="7"/>
                                            </p:tgtEl>
                                            <p:attrNameLst>
                                              <p:attrName>ppt_x</p:attrName>
                                            </p:attrNameLst>
                                          </p:cBhvr>
                                          <p:tavLst>
                                            <p:tav tm="0">
                                              <p:val>
                                                <p:strVal val="#ppt_x"/>
                                              </p:val>
                                            </p:tav>
                                            <p:tav tm="100000">
                                              <p:val>
                                                <p:strVal val="#ppt_x"/>
                                              </p:val>
                                            </p:tav>
                                          </p:tavLst>
                                        </p:anim>
                                        <p:anim calcmode="lin" valueType="num">
                                          <p:cBhvr additive="base">
                                            <p:cTn id="103" dur="20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stCondLst>
                                        <p:cond delay="0"/>
                                      </p:stCondLst>
                                      <p:childTnLst>
                                        <p:set>
                                          <p:cBhvr>
                                            <p:cTn id="105" dur="1" fill="hold">
                                              <p:stCondLst>
                                                <p:cond delay="0"/>
                                              </p:stCondLst>
                                            </p:cTn>
                                            <p:tgtEl>
                                              <p:spTgt spid="5"/>
                                            </p:tgtEl>
                                            <p:attrNameLst>
                                              <p:attrName>style.visibility</p:attrName>
                                            </p:attrNameLst>
                                          </p:cBhvr>
                                          <p:to>
                                            <p:strVal val="visible"/>
                                          </p:to>
                                        </p:set>
                                        <p:anim calcmode="lin" valueType="num">
                                          <p:cBhvr additive="base">
                                            <p:cTn id="106" dur="2000" fill="hold"/>
                                            <p:tgtEl>
                                              <p:spTgt spid="5"/>
                                            </p:tgtEl>
                                            <p:attrNameLst>
                                              <p:attrName>ppt_x</p:attrName>
                                            </p:attrNameLst>
                                          </p:cBhvr>
                                          <p:tavLst>
                                            <p:tav tm="0">
                                              <p:val>
                                                <p:strVal val="#ppt_x"/>
                                              </p:val>
                                            </p:tav>
                                            <p:tav tm="100000">
                                              <p:val>
                                                <p:strVal val="#ppt_x"/>
                                              </p:val>
                                            </p:tav>
                                          </p:tavLst>
                                        </p:anim>
                                        <p:anim calcmode="lin" valueType="num">
                                          <p:cBhvr additive="base">
                                            <p:cTn id="107" dur="200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stCondLst>
                                        <p:cond delay="400"/>
                                      </p:stCondLst>
                                      <p:childTnLst>
                                        <p:set>
                                          <p:cBhvr>
                                            <p:cTn id="109" dur="1" fill="hold">
                                              <p:stCondLst>
                                                <p:cond delay="0"/>
                                              </p:stCondLst>
                                            </p:cTn>
                                            <p:tgtEl>
                                              <p:spTgt spid="3"/>
                                            </p:tgtEl>
                                            <p:attrNameLst>
                                              <p:attrName>style.visibility</p:attrName>
                                            </p:attrNameLst>
                                          </p:cBhvr>
                                          <p:to>
                                            <p:strVal val="visible"/>
                                          </p:to>
                                        </p:set>
                                        <p:anim calcmode="lin" valueType="num">
                                          <p:cBhvr additive="base">
                                            <p:cTn id="110" dur="2000" fill="hold"/>
                                            <p:tgtEl>
                                              <p:spTgt spid="3"/>
                                            </p:tgtEl>
                                            <p:attrNameLst>
                                              <p:attrName>ppt_x</p:attrName>
                                            </p:attrNameLst>
                                          </p:cBhvr>
                                          <p:tavLst>
                                            <p:tav tm="0">
                                              <p:val>
                                                <p:strVal val="#ppt_x"/>
                                              </p:val>
                                            </p:tav>
                                            <p:tav tm="100000">
                                              <p:val>
                                                <p:strVal val="#ppt_x"/>
                                              </p:val>
                                            </p:tav>
                                          </p:tavLst>
                                        </p:anim>
                                        <p:anim calcmode="lin" valueType="num">
                                          <p:cBhvr additive="base">
                                            <p:cTn id="111" dur="20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 grpId="0"/>
          <p:bldP spid="506" grpId="0"/>
          <p:bldP spid="508" grpId="0"/>
          <p:bldP spid="509" grpId="0"/>
          <p:bldP spid="562" grpId="0"/>
          <p:bldP spid="349" grpId="0"/>
          <p:bldP spid="352" grpId="0"/>
          <p:bldP spid="353" grpId="0"/>
          <p:bldP spid="390"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3562749"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4" name="Group 53"/>
          <p:cNvGrpSpPr/>
          <p:nvPr/>
        </p:nvGrpSpPr>
        <p:grpSpPr>
          <a:xfrm>
            <a:off x="2869114"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502" name="TextBox 501"/>
          <p:cNvSpPr txBox="1"/>
          <p:nvPr/>
        </p:nvSpPr>
        <p:spPr>
          <a:xfrm rot="9201269">
            <a:off x="4097996" y="3882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4351183" y="39937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4131015" y="39428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4318142" y="397584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4740309" y="395859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5" name="Group 54"/>
          <p:cNvGrpSpPr/>
          <p:nvPr/>
        </p:nvGrpSpPr>
        <p:grpSpPr>
          <a:xfrm>
            <a:off x="3404841"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12258"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196248"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695732"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579168"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799353"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21640"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59223"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784460"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522006" y="3359742"/>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821025" y="3382462"/>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 name="Group 5"/>
          <p:cNvGrpSpPr/>
          <p:nvPr/>
        </p:nvGrpSpPr>
        <p:grpSpPr>
          <a:xfrm>
            <a:off x="3125671" y="3854531"/>
            <a:ext cx="2408590" cy="948676"/>
            <a:chOff x="5471599" y="4026041"/>
            <a:chExt cx="2408590" cy="948676"/>
          </a:xfrm>
        </p:grpSpPr>
        <p:grpSp>
          <p:nvGrpSpPr>
            <p:cNvPr id="41" name="Group 40"/>
            <p:cNvGrpSpPr/>
            <p:nvPr/>
          </p:nvGrpSpPr>
          <p:grpSpPr>
            <a:xfrm>
              <a:off x="5703091"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6662547" y="421443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488" name="TextBox 487"/>
            <p:cNvSpPr txBox="1"/>
            <p:nvPr/>
          </p:nvSpPr>
          <p:spPr>
            <a:xfrm rot="14924262">
              <a:off x="7177080" y="456250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9145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631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45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7322859" y="4068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11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3" name="Group 52"/>
            <p:cNvGrpSpPr/>
            <p:nvPr/>
          </p:nvGrpSpPr>
          <p:grpSpPr>
            <a:xfrm>
              <a:off x="5681405"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679" name="TextBox 678"/>
            <p:cNvSpPr txBox="1"/>
            <p:nvPr/>
          </p:nvSpPr>
          <p:spPr>
            <a:xfrm rot="18882178">
              <a:off x="5448355"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5532089"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5768693"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349" name="TextBox 348"/>
          <p:cNvSpPr txBox="1"/>
          <p:nvPr/>
        </p:nvSpPr>
        <p:spPr>
          <a:xfrm rot="4869375">
            <a:off x="4293496" y="309682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2" name="TextBox 351"/>
          <p:cNvSpPr txBox="1"/>
          <p:nvPr/>
        </p:nvSpPr>
        <p:spPr>
          <a:xfrm rot="12212913">
            <a:off x="4404680" y="30902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3" name="TextBox 352"/>
          <p:cNvSpPr txBox="1"/>
          <p:nvPr/>
        </p:nvSpPr>
        <p:spPr>
          <a:xfrm rot="12212913">
            <a:off x="4025149" y="303173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3" name="Group 2"/>
          <p:cNvGrpSpPr/>
          <p:nvPr/>
        </p:nvGrpSpPr>
        <p:grpSpPr>
          <a:xfrm>
            <a:off x="3479470" y="2546358"/>
            <a:ext cx="988156" cy="1425783"/>
            <a:chOff x="6058973" y="1416304"/>
            <a:chExt cx="988156" cy="1425783"/>
          </a:xfrm>
        </p:grpSpPr>
        <p:sp>
          <p:nvSpPr>
            <p:cNvPr id="337" name="TextBox 336"/>
            <p:cNvSpPr txBox="1"/>
            <p:nvPr/>
          </p:nvSpPr>
          <p:spPr>
            <a:xfrm rot="13723539">
              <a:off x="6174833" y="2078197"/>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8" name="TextBox 347"/>
            <p:cNvSpPr txBox="1"/>
            <p:nvPr/>
          </p:nvSpPr>
          <p:spPr>
            <a:xfrm rot="4869375">
              <a:off x="6145466" y="2421193"/>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5" name="TextBox 354"/>
            <p:cNvSpPr txBox="1"/>
            <p:nvPr/>
          </p:nvSpPr>
          <p:spPr>
            <a:xfrm rot="21068097">
              <a:off x="6304466" y="242522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2" name="TextBox 361"/>
            <p:cNvSpPr txBox="1"/>
            <p:nvPr/>
          </p:nvSpPr>
          <p:spPr>
            <a:xfrm rot="12854949">
              <a:off x="6312179" y="236654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3" name="TextBox 362"/>
            <p:cNvSpPr txBox="1"/>
            <p:nvPr/>
          </p:nvSpPr>
          <p:spPr>
            <a:xfrm rot="1190008">
              <a:off x="6117866" y="1703275"/>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4" name="TextBox 363"/>
            <p:cNvSpPr txBox="1"/>
            <p:nvPr/>
          </p:nvSpPr>
          <p:spPr>
            <a:xfrm rot="9086946">
              <a:off x="6576730" y="253431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4" name="TextBox 373"/>
            <p:cNvSpPr txBox="1"/>
            <p:nvPr/>
          </p:nvSpPr>
          <p:spPr>
            <a:xfrm rot="1502035">
              <a:off x="6660485" y="21126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6" name="TextBox 375"/>
            <p:cNvSpPr txBox="1"/>
            <p:nvPr/>
          </p:nvSpPr>
          <p:spPr>
            <a:xfrm rot="20797664">
              <a:off x="6058973" y="1416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8" name="TextBox 377"/>
            <p:cNvSpPr txBox="1"/>
            <p:nvPr/>
          </p:nvSpPr>
          <p:spPr>
            <a:xfrm rot="242468">
              <a:off x="6430946" y="1926079"/>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9" name="TextBox 378"/>
            <p:cNvSpPr txBox="1"/>
            <p:nvPr/>
          </p:nvSpPr>
          <p:spPr>
            <a:xfrm rot="13723539">
              <a:off x="6109363" y="255446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0" name="TextBox 379"/>
            <p:cNvSpPr txBox="1"/>
            <p:nvPr/>
          </p:nvSpPr>
          <p:spPr>
            <a:xfrm rot="13723539">
              <a:off x="6444539" y="24421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 name="Group 3"/>
          <p:cNvGrpSpPr/>
          <p:nvPr/>
        </p:nvGrpSpPr>
        <p:grpSpPr>
          <a:xfrm>
            <a:off x="3378939" y="2630590"/>
            <a:ext cx="1243394" cy="665051"/>
            <a:chOff x="5765138" y="2630590"/>
            <a:chExt cx="1243394" cy="665051"/>
          </a:xfrm>
        </p:grpSpPr>
        <p:sp>
          <p:nvSpPr>
            <p:cNvPr id="329" name="TextBox 328"/>
            <p:cNvSpPr txBox="1"/>
            <p:nvPr/>
          </p:nvSpPr>
          <p:spPr>
            <a:xfrm rot="806241">
              <a:off x="5839880" y="26451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0" name="TextBox 329"/>
            <p:cNvSpPr txBox="1"/>
            <p:nvPr/>
          </p:nvSpPr>
          <p:spPr>
            <a:xfrm rot="6769509">
              <a:off x="6306247" y="27211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1" name="TextBox 330"/>
            <p:cNvSpPr txBox="1"/>
            <p:nvPr/>
          </p:nvSpPr>
          <p:spPr>
            <a:xfrm rot="3854559">
              <a:off x="6153040" y="28011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3" name="TextBox 332"/>
            <p:cNvSpPr txBox="1"/>
            <p:nvPr/>
          </p:nvSpPr>
          <p:spPr>
            <a:xfrm rot="9201269">
              <a:off x="5765138" y="275977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6" name="TextBox 335"/>
            <p:cNvSpPr txBox="1"/>
            <p:nvPr/>
          </p:nvSpPr>
          <p:spPr>
            <a:xfrm rot="242468">
              <a:off x="6390355" y="28026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8" name="TextBox 337"/>
            <p:cNvSpPr txBox="1"/>
            <p:nvPr/>
          </p:nvSpPr>
          <p:spPr>
            <a:xfrm rot="13723539">
              <a:off x="5795364" y="277511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2" name="TextBox 341"/>
            <p:cNvSpPr txBox="1"/>
            <p:nvPr/>
          </p:nvSpPr>
          <p:spPr>
            <a:xfrm rot="14924262">
              <a:off x="6087620" y="274473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3" name="TextBox 342"/>
            <p:cNvSpPr txBox="1"/>
            <p:nvPr/>
          </p:nvSpPr>
          <p:spPr>
            <a:xfrm rot="1832235">
              <a:off x="6340378" y="2775142"/>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4" name="TextBox 343"/>
            <p:cNvSpPr txBox="1"/>
            <p:nvPr/>
          </p:nvSpPr>
          <p:spPr>
            <a:xfrm rot="14749533">
              <a:off x="6156297" y="277108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5" name="TextBox 344"/>
            <p:cNvSpPr txBox="1"/>
            <p:nvPr/>
          </p:nvSpPr>
          <p:spPr>
            <a:xfrm rot="13552077">
              <a:off x="6584138" y="2744559"/>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7" name="TextBox 346"/>
            <p:cNvSpPr txBox="1"/>
            <p:nvPr/>
          </p:nvSpPr>
          <p:spPr>
            <a:xfrm rot="9328424">
              <a:off x="6118508" y="263059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4" name="TextBox 353"/>
            <p:cNvSpPr txBox="1"/>
            <p:nvPr/>
          </p:nvSpPr>
          <p:spPr>
            <a:xfrm rot="16407401">
              <a:off x="6589216" y="267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6" name="TextBox 355"/>
            <p:cNvSpPr txBox="1"/>
            <p:nvPr/>
          </p:nvSpPr>
          <p:spPr>
            <a:xfrm rot="6068274">
              <a:off x="6630544" y="287312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5" name="TextBox 364"/>
            <p:cNvSpPr txBox="1"/>
            <p:nvPr/>
          </p:nvSpPr>
          <p:spPr>
            <a:xfrm rot="3083087">
              <a:off x="5989801" y="270297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7" name="TextBox 366"/>
            <p:cNvSpPr txBox="1"/>
            <p:nvPr/>
          </p:nvSpPr>
          <p:spPr>
            <a:xfrm rot="8892312">
              <a:off x="6413204" y="29350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3" name="TextBox 372"/>
            <p:cNvSpPr txBox="1"/>
            <p:nvPr/>
          </p:nvSpPr>
          <p:spPr>
            <a:xfrm rot="10500103">
              <a:off x="6292321" y="275112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7" name="TextBox 376"/>
            <p:cNvSpPr txBox="1"/>
            <p:nvPr/>
          </p:nvSpPr>
          <p:spPr>
            <a:xfrm rot="806241">
              <a:off x="5992280" y="27975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1" name="TextBox 380"/>
            <p:cNvSpPr txBox="1"/>
            <p:nvPr/>
          </p:nvSpPr>
          <p:spPr>
            <a:xfrm rot="3083087">
              <a:off x="5861592" y="29708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2" name="TextBox 381"/>
            <p:cNvSpPr txBox="1"/>
            <p:nvPr/>
          </p:nvSpPr>
          <p:spPr>
            <a:xfrm rot="10500103">
              <a:off x="5893563" y="29039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 name="Group 6"/>
          <p:cNvGrpSpPr/>
          <p:nvPr/>
        </p:nvGrpSpPr>
        <p:grpSpPr>
          <a:xfrm>
            <a:off x="2789930" y="2957743"/>
            <a:ext cx="1293126" cy="617806"/>
            <a:chOff x="5176129" y="2957743"/>
            <a:chExt cx="1293126" cy="617806"/>
          </a:xfrm>
        </p:grpSpPr>
        <p:sp>
          <p:nvSpPr>
            <p:cNvPr id="277" name="TextBox 276"/>
            <p:cNvSpPr txBox="1"/>
            <p:nvPr/>
          </p:nvSpPr>
          <p:spPr>
            <a:xfrm rot="18882178">
              <a:off x="5865214"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2" name="TextBox 331"/>
            <p:cNvSpPr txBox="1"/>
            <p:nvPr/>
          </p:nvSpPr>
          <p:spPr>
            <a:xfrm rot="18973131">
              <a:off x="5176129" y="318781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0" name="TextBox 339"/>
            <p:cNvSpPr txBox="1"/>
            <p:nvPr/>
          </p:nvSpPr>
          <p:spPr>
            <a:xfrm rot="2033827">
              <a:off x="5176323" y="32677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1" name="TextBox 340"/>
            <p:cNvSpPr txBox="1"/>
            <p:nvPr/>
          </p:nvSpPr>
          <p:spPr>
            <a:xfrm rot="20440670">
              <a:off x="5386691" y="306311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0" name="TextBox 349"/>
            <p:cNvSpPr txBox="1"/>
            <p:nvPr/>
          </p:nvSpPr>
          <p:spPr>
            <a:xfrm rot="18973131">
              <a:off x="5482547" y="315030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1" name="TextBox 350"/>
            <p:cNvSpPr txBox="1"/>
            <p:nvPr/>
          </p:nvSpPr>
          <p:spPr>
            <a:xfrm rot="2033827">
              <a:off x="5696283" y="32348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8" name="TextBox 357"/>
            <p:cNvSpPr txBox="1"/>
            <p:nvPr/>
          </p:nvSpPr>
          <p:spPr>
            <a:xfrm rot="17307675">
              <a:off x="5724156" y="30944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9" name="TextBox 358"/>
            <p:cNvSpPr txBox="1"/>
            <p:nvPr/>
          </p:nvSpPr>
          <p:spPr>
            <a:xfrm rot="9079918">
              <a:off x="5691115" y="307653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0" name="TextBox 359"/>
            <p:cNvSpPr txBox="1"/>
            <p:nvPr/>
          </p:nvSpPr>
          <p:spPr>
            <a:xfrm rot="6068274">
              <a:off x="5623369" y="31357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1" name="TextBox 360"/>
            <p:cNvSpPr txBox="1"/>
            <p:nvPr/>
          </p:nvSpPr>
          <p:spPr>
            <a:xfrm rot="6294153">
              <a:off x="5516611" y="30657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6" name="TextBox 365"/>
            <p:cNvSpPr txBox="1"/>
            <p:nvPr/>
          </p:nvSpPr>
          <p:spPr>
            <a:xfrm rot="6094731">
              <a:off x="5409460" y="314758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1" name="TextBox 370"/>
            <p:cNvSpPr txBox="1"/>
            <p:nvPr/>
          </p:nvSpPr>
          <p:spPr>
            <a:xfrm rot="9807017">
              <a:off x="5455689" y="307169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2" name="TextBox 371"/>
            <p:cNvSpPr txBox="1"/>
            <p:nvPr/>
          </p:nvSpPr>
          <p:spPr>
            <a:xfrm rot="10548010">
              <a:off x="5387943" y="313088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5" name="TextBox 374"/>
            <p:cNvSpPr txBox="1"/>
            <p:nvPr/>
          </p:nvSpPr>
          <p:spPr>
            <a:xfrm rot="14252740">
              <a:off x="5373685" y="313985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3" name="TextBox 382"/>
            <p:cNvSpPr txBox="1"/>
            <p:nvPr/>
          </p:nvSpPr>
          <p:spPr>
            <a:xfrm rot="13511747">
              <a:off x="6091267" y="296639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 name="Group 4"/>
          <p:cNvGrpSpPr/>
          <p:nvPr/>
        </p:nvGrpSpPr>
        <p:grpSpPr>
          <a:xfrm>
            <a:off x="2764668" y="3309486"/>
            <a:ext cx="1206192" cy="473736"/>
            <a:chOff x="5150867" y="3309486"/>
            <a:chExt cx="1206192" cy="473736"/>
          </a:xfrm>
        </p:grpSpPr>
        <p:sp>
          <p:nvSpPr>
            <p:cNvPr id="334" name="TextBox 333"/>
            <p:cNvSpPr txBox="1"/>
            <p:nvPr/>
          </p:nvSpPr>
          <p:spPr>
            <a:xfrm rot="13413476">
              <a:off x="5275304" y="347544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5" name="TextBox 334"/>
            <p:cNvSpPr txBox="1"/>
            <p:nvPr/>
          </p:nvSpPr>
          <p:spPr>
            <a:xfrm rot="20440670">
              <a:off x="5544842" y="33176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9" name="TextBox 338"/>
            <p:cNvSpPr txBox="1"/>
            <p:nvPr/>
          </p:nvSpPr>
          <p:spPr>
            <a:xfrm rot="9703908">
              <a:off x="5652946" y="33841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9" name="TextBox 368"/>
            <p:cNvSpPr txBox="1"/>
            <p:nvPr/>
          </p:nvSpPr>
          <p:spPr>
            <a:xfrm rot="9145791">
              <a:off x="5150867" y="33094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4" name="TextBox 383"/>
            <p:cNvSpPr txBox="1"/>
            <p:nvPr/>
          </p:nvSpPr>
          <p:spPr>
            <a:xfrm rot="3083087">
              <a:off x="5523698" y="34014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5" name="TextBox 384"/>
            <p:cNvSpPr txBox="1"/>
            <p:nvPr/>
          </p:nvSpPr>
          <p:spPr>
            <a:xfrm rot="10500103">
              <a:off x="5555669" y="33345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6" name="TextBox 385"/>
            <p:cNvSpPr txBox="1"/>
            <p:nvPr/>
          </p:nvSpPr>
          <p:spPr>
            <a:xfrm rot="13511747">
              <a:off x="5753373" y="3396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7" name="TextBox 386"/>
            <p:cNvSpPr txBox="1"/>
            <p:nvPr/>
          </p:nvSpPr>
          <p:spPr>
            <a:xfrm rot="242468">
              <a:off x="5751863" y="3309911"/>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8" name="TextBox 387"/>
            <p:cNvSpPr txBox="1"/>
            <p:nvPr/>
          </p:nvSpPr>
          <p:spPr>
            <a:xfrm rot="13723539">
              <a:off x="5964283" y="335298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9" name="TextBox 388"/>
            <p:cNvSpPr txBox="1"/>
            <p:nvPr/>
          </p:nvSpPr>
          <p:spPr>
            <a:xfrm rot="13723539">
              <a:off x="6070493" y="335913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90" name="TextBox 389"/>
          <p:cNvSpPr txBox="1"/>
          <p:nvPr/>
        </p:nvSpPr>
        <p:spPr>
          <a:xfrm>
            <a:off x="1750232" y="776739"/>
            <a:ext cx="3949543" cy="584775"/>
          </a:xfrm>
          <a:prstGeom prst="rect">
            <a:avLst/>
          </a:prstGeom>
          <a:noFill/>
        </p:spPr>
        <p:txBody>
          <a:bodyPr wrap="none" rtlCol="0">
            <a:spAutoFit/>
          </a:bodyPr>
          <a:lstStyle/>
          <a:p>
            <a:pPr algn="ctr"/>
            <a:r>
              <a:rPr lang="en-US" sz="3200" dirty="0">
                <a:solidFill>
                  <a:srgbClr val="C00000"/>
                </a:solidFill>
              </a:rPr>
              <a:t>A Magazine Campaign</a:t>
            </a:r>
          </a:p>
        </p:txBody>
      </p:sp>
      <p:sp>
        <p:nvSpPr>
          <p:cNvPr id="370" name="TextBox 369"/>
          <p:cNvSpPr txBox="1"/>
          <p:nvPr/>
        </p:nvSpPr>
        <p:spPr>
          <a:xfrm>
            <a:off x="6439440" y="776739"/>
            <a:ext cx="4017446" cy="584775"/>
          </a:xfrm>
          <a:prstGeom prst="rect">
            <a:avLst/>
          </a:prstGeom>
          <a:noFill/>
        </p:spPr>
        <p:txBody>
          <a:bodyPr wrap="none" rtlCol="0">
            <a:spAutoFit/>
          </a:bodyPr>
          <a:lstStyle/>
          <a:p>
            <a:pPr algn="ctr"/>
            <a:r>
              <a:rPr lang="en-US" sz="3200" dirty="0">
                <a:solidFill>
                  <a:srgbClr val="C00000"/>
                </a:solidFill>
              </a:rPr>
              <a:t>And a Radio Campaign</a:t>
            </a:r>
          </a:p>
        </p:txBody>
      </p:sp>
      <p:sp>
        <p:nvSpPr>
          <p:cNvPr id="860" name="TextBox 859"/>
          <p:cNvSpPr txBox="1"/>
          <p:nvPr/>
        </p:nvSpPr>
        <p:spPr>
          <a:xfrm>
            <a:off x="7721288" y="37116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57" name="TextBox 356"/>
          <p:cNvSpPr txBox="1"/>
          <p:nvPr/>
        </p:nvSpPr>
        <p:spPr>
          <a:xfrm>
            <a:off x="7873688" y="386401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3" name="TextBox 392"/>
          <p:cNvSpPr txBox="1"/>
          <p:nvPr/>
        </p:nvSpPr>
        <p:spPr>
          <a:xfrm>
            <a:off x="7993274" y="390928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6" name="TextBox 395"/>
          <p:cNvSpPr txBox="1"/>
          <p:nvPr/>
        </p:nvSpPr>
        <p:spPr>
          <a:xfrm rot="18502734">
            <a:off x="7873688" y="38640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4" name="TextBox 403"/>
          <p:cNvSpPr txBox="1"/>
          <p:nvPr/>
        </p:nvSpPr>
        <p:spPr>
          <a:xfrm rot="19092737">
            <a:off x="7946590" y="3577745"/>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5" name="TextBox 404"/>
          <p:cNvSpPr txBox="1"/>
          <p:nvPr/>
        </p:nvSpPr>
        <p:spPr>
          <a:xfrm rot="9450654">
            <a:off x="7801587" y="3817564"/>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6" name="TextBox 405"/>
          <p:cNvSpPr txBox="1"/>
          <p:nvPr/>
        </p:nvSpPr>
        <p:spPr>
          <a:xfrm rot="5564311">
            <a:off x="8251390" y="38594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7" name="TextBox 406"/>
          <p:cNvSpPr txBox="1"/>
          <p:nvPr/>
        </p:nvSpPr>
        <p:spPr>
          <a:xfrm rot="5564311">
            <a:off x="8400778" y="387693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9" name="TextBox 408"/>
          <p:cNvSpPr txBox="1"/>
          <p:nvPr/>
        </p:nvSpPr>
        <p:spPr>
          <a:xfrm rot="9450654">
            <a:off x="7918456" y="3851162"/>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0" name="TextBox 409"/>
          <p:cNvSpPr txBox="1"/>
          <p:nvPr/>
        </p:nvSpPr>
        <p:spPr>
          <a:xfrm rot="5564311">
            <a:off x="8098990" y="38681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1" name="TextBox 410"/>
          <p:cNvSpPr txBox="1"/>
          <p:nvPr/>
        </p:nvSpPr>
        <p:spPr>
          <a:xfrm rot="2930684">
            <a:off x="7979404" y="398406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4" name="TextBox 413"/>
          <p:cNvSpPr txBox="1"/>
          <p:nvPr/>
        </p:nvSpPr>
        <p:spPr>
          <a:xfrm rot="1379080">
            <a:off x="8093875" y="3699226"/>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5" name="TextBox 414"/>
          <p:cNvSpPr txBox="1"/>
          <p:nvPr/>
        </p:nvSpPr>
        <p:spPr>
          <a:xfrm rot="1379080">
            <a:off x="8243263" y="3716694"/>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6" name="TextBox 415"/>
          <p:cNvSpPr txBox="1"/>
          <p:nvPr/>
        </p:nvSpPr>
        <p:spPr>
          <a:xfrm rot="9450654">
            <a:off x="8026888" y="3793944"/>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33" name="TextBox 432"/>
          <p:cNvSpPr txBox="1"/>
          <p:nvPr/>
        </p:nvSpPr>
        <p:spPr>
          <a:xfrm rot="1379080">
            <a:off x="7941475" y="370796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45" name="TextBox 444"/>
          <p:cNvSpPr txBox="1"/>
          <p:nvPr/>
        </p:nvSpPr>
        <p:spPr>
          <a:xfrm rot="2930684">
            <a:off x="8052306" y="367470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6" name="TextBox 455"/>
          <p:cNvSpPr txBox="1"/>
          <p:nvPr/>
        </p:nvSpPr>
        <p:spPr>
          <a:xfrm rot="14089324">
            <a:off x="8178972" y="37704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7" name="TextBox 456"/>
          <p:cNvSpPr txBox="1"/>
          <p:nvPr/>
        </p:nvSpPr>
        <p:spPr>
          <a:xfrm rot="14089324">
            <a:off x="8331372" y="392281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9" name="TextBox 458"/>
          <p:cNvSpPr txBox="1"/>
          <p:nvPr/>
        </p:nvSpPr>
        <p:spPr>
          <a:xfrm rot="14089324">
            <a:off x="8633160" y="4100377"/>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65" name="TextBox 464"/>
          <p:cNvSpPr txBox="1"/>
          <p:nvPr/>
        </p:nvSpPr>
        <p:spPr>
          <a:xfrm rot="14089324">
            <a:off x="8450958" y="396808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2" name="Group 1"/>
          <p:cNvGrpSpPr/>
          <p:nvPr/>
        </p:nvGrpSpPr>
        <p:grpSpPr>
          <a:xfrm>
            <a:off x="7754102" y="4011708"/>
            <a:ext cx="987755" cy="572604"/>
            <a:chOff x="7274641" y="5535783"/>
            <a:chExt cx="987755" cy="572604"/>
          </a:xfrm>
        </p:grpSpPr>
        <p:sp>
          <p:nvSpPr>
            <p:cNvPr id="368" name="TextBox 367"/>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1" name="TextBox 390"/>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2" name="TextBox 391"/>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4" name="TextBox 393"/>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5" name="TextBox 394"/>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7" name="TextBox 39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8" name="TextBox 39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9" name="TextBox 39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0" name="TextBox 39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1" name="TextBox 40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2" name="TextBox 40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3" name="TextBox 40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8" name="TextBox 407"/>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3" name="TextBox 412"/>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9" name="TextBox 418"/>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8" name="TextBox 45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60" name="TextBox 459"/>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03" name="TextBox 502"/>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04" name="TextBox 503"/>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511" name="Group 510"/>
          <p:cNvGrpSpPr/>
          <p:nvPr/>
        </p:nvGrpSpPr>
        <p:grpSpPr>
          <a:xfrm rot="18630014">
            <a:off x="7485376" y="3567432"/>
            <a:ext cx="1003144" cy="598675"/>
            <a:chOff x="7274641" y="5525101"/>
            <a:chExt cx="1003144" cy="598675"/>
          </a:xfrm>
        </p:grpSpPr>
        <p:sp>
          <p:nvSpPr>
            <p:cNvPr id="512" name="TextBox 511"/>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18" name="TextBox 517"/>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26" name="TextBox 525"/>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41" name="TextBox 540"/>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54" name="TextBox 553"/>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56" name="TextBox 555"/>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60" name="TextBox 559"/>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00" name="TextBox 59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19" name="TextBox 618"/>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21" name="TextBox 620"/>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25" name="TextBox 624"/>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59" name="TextBox 658"/>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67" name="TextBox 666"/>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0" name="TextBox 669"/>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1" name="TextBox 670"/>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5" name="TextBox 674"/>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6" name="TextBox 675"/>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7" name="TextBox 676"/>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8" name="TextBox 677"/>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05" name="Group 704"/>
          <p:cNvGrpSpPr/>
          <p:nvPr/>
        </p:nvGrpSpPr>
        <p:grpSpPr>
          <a:xfrm rot="15020621">
            <a:off x="8093104" y="3467119"/>
            <a:ext cx="1033923" cy="660230"/>
            <a:chOff x="7274641" y="5494323"/>
            <a:chExt cx="1033923" cy="660230"/>
          </a:xfrm>
        </p:grpSpPr>
        <p:sp>
          <p:nvSpPr>
            <p:cNvPr id="706" name="TextBox 705"/>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2" name="TextBox 711"/>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3" name="TextBox 712"/>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4" name="TextBox 713"/>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5" name="TextBox 714"/>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6" name="TextBox 715"/>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7" name="TextBox 716"/>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8" name="TextBox 717"/>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9" name="TextBox 718"/>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0" name="TextBox 719"/>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1" name="TextBox 720"/>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2" name="TextBox 721"/>
            <p:cNvSpPr txBox="1"/>
            <p:nvPr/>
          </p:nvSpPr>
          <p:spPr>
            <a:xfrm rot="14089324">
              <a:off x="8004311" y="56864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3" name="TextBox 722"/>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4" name="TextBox 723"/>
            <p:cNvSpPr txBox="1"/>
            <p:nvPr/>
          </p:nvSpPr>
          <p:spPr>
            <a:xfrm rot="11455697">
              <a:off x="7732325" y="56777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25" name="Group 724"/>
          <p:cNvGrpSpPr/>
          <p:nvPr/>
        </p:nvGrpSpPr>
        <p:grpSpPr>
          <a:xfrm>
            <a:off x="7106572" y="3986556"/>
            <a:ext cx="1043933" cy="603382"/>
            <a:chOff x="7249241" y="5535783"/>
            <a:chExt cx="1043933" cy="603382"/>
          </a:xfrm>
        </p:grpSpPr>
        <p:sp>
          <p:nvSpPr>
            <p:cNvPr id="726" name="TextBox 725"/>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7" name="TextBox 726"/>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8" name="TextBox 727"/>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9" name="TextBox 72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0" name="TextBox 729"/>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1" name="TextBox 730"/>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2" name="TextBox 73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3" name="TextBox 73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4" name="TextBox 73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7" name="TextBox 73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8" name="TextBox 737"/>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 name="Group 7"/>
          <p:cNvGrpSpPr/>
          <p:nvPr/>
        </p:nvGrpSpPr>
        <p:grpSpPr>
          <a:xfrm>
            <a:off x="8145986" y="3098525"/>
            <a:ext cx="400802" cy="490971"/>
            <a:chOff x="7540031" y="4616968"/>
            <a:chExt cx="400802" cy="490971"/>
          </a:xfrm>
        </p:grpSpPr>
        <p:sp>
          <p:nvSpPr>
            <p:cNvPr id="412" name="TextBox 411"/>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46" name="Group 745"/>
          <p:cNvGrpSpPr/>
          <p:nvPr/>
        </p:nvGrpSpPr>
        <p:grpSpPr>
          <a:xfrm>
            <a:off x="8144458" y="3952723"/>
            <a:ext cx="1334728" cy="633932"/>
            <a:chOff x="7037207" y="5505233"/>
            <a:chExt cx="1334728" cy="633932"/>
          </a:xfrm>
        </p:grpSpPr>
        <p:sp>
          <p:nvSpPr>
            <p:cNvPr id="747" name="TextBox 746"/>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2" name="TextBox 751"/>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3" name="TextBox 752"/>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4" name="TextBox 753"/>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5" name="TextBox 754"/>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6" name="TextBox 755"/>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7" name="TextBox 756"/>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8" name="TextBox 757"/>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9" name="TextBox 758"/>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0" name="TextBox 759"/>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1" name="TextBox 760"/>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2" name="TextBox 761"/>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3" name="TextBox 762"/>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4" name="TextBox 763"/>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5" name="TextBox 764"/>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66" name="Group 765"/>
          <p:cNvGrpSpPr/>
          <p:nvPr/>
        </p:nvGrpSpPr>
        <p:grpSpPr>
          <a:xfrm rot="12955464">
            <a:off x="8120006" y="3550539"/>
            <a:ext cx="1365506" cy="664710"/>
            <a:chOff x="7021818" y="5489844"/>
            <a:chExt cx="1365506" cy="664710"/>
          </a:xfrm>
        </p:grpSpPr>
        <p:sp>
          <p:nvSpPr>
            <p:cNvPr id="767" name="TextBox 766"/>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8" name="TextBox 767"/>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9" name="TextBox 768"/>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0" name="TextBox 769"/>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1" name="TextBox 770"/>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2" name="TextBox 771"/>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3" name="TextBox 772"/>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4" name="TextBox 773"/>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5" name="TextBox 774"/>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6" name="TextBox 775"/>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7" name="TextBox 776"/>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8" name="TextBox 777"/>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9" name="TextBox 778"/>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0" name="TextBox 779"/>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1" name="TextBox 780"/>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2" name="TextBox 781"/>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3" name="TextBox 782"/>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4" name="TextBox 783"/>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5" name="TextBox 784"/>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8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1813571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7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grpId="0" nodeType="afterEffect" p14:presetBounceEnd="20000">
                                      <p:stCondLst>
                                        <p:cond delay="500"/>
                                      </p:stCondLst>
                                      <p:childTnLst>
                                        <p:set>
                                          <p:cBhvr>
                                            <p:cTn id="9" dur="1" fill="hold">
                                              <p:stCondLst>
                                                <p:cond delay="0"/>
                                              </p:stCondLst>
                                            </p:cTn>
                                            <p:tgtEl>
                                              <p:spTgt spid="860"/>
                                            </p:tgtEl>
                                            <p:attrNameLst>
                                              <p:attrName>style.visibility</p:attrName>
                                            </p:attrNameLst>
                                          </p:cBhvr>
                                          <p:to>
                                            <p:strVal val="visible"/>
                                          </p:to>
                                        </p:set>
                                        <p:anim calcmode="lin" valueType="num" p14:bounceEnd="20000">
                                          <p:cBhvr additive="base">
                                            <p:cTn id="10" dur="2000" fill="hold"/>
                                            <p:tgtEl>
                                              <p:spTgt spid="860"/>
                                            </p:tgtEl>
                                            <p:attrNameLst>
                                              <p:attrName>ppt_x</p:attrName>
                                            </p:attrNameLst>
                                          </p:cBhvr>
                                          <p:tavLst>
                                            <p:tav tm="0">
                                              <p:val>
                                                <p:strVal val="#ppt_x"/>
                                              </p:val>
                                            </p:tav>
                                            <p:tav tm="100000">
                                              <p:val>
                                                <p:strVal val="#ppt_x"/>
                                              </p:val>
                                            </p:tav>
                                          </p:tavLst>
                                        </p:anim>
                                        <p:anim calcmode="lin" valueType="num" p14:bounceEnd="20000">
                                          <p:cBhvr additive="base">
                                            <p:cTn id="11" dur="2000" fill="hold"/>
                                            <p:tgtEl>
                                              <p:spTgt spid="860"/>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14:presetBounceEnd="20000">
                                      <p:stCondLst>
                                        <p:cond delay="200"/>
                                      </p:stCondLst>
                                      <p:childTnLst>
                                        <p:set>
                                          <p:cBhvr>
                                            <p:cTn id="13" dur="1" fill="hold">
                                              <p:stCondLst>
                                                <p:cond delay="0"/>
                                              </p:stCondLst>
                                            </p:cTn>
                                            <p:tgtEl>
                                              <p:spTgt spid="357"/>
                                            </p:tgtEl>
                                            <p:attrNameLst>
                                              <p:attrName>style.visibility</p:attrName>
                                            </p:attrNameLst>
                                          </p:cBhvr>
                                          <p:to>
                                            <p:strVal val="visible"/>
                                          </p:to>
                                        </p:set>
                                        <p:anim calcmode="lin" valueType="num" p14:bounceEnd="20000">
                                          <p:cBhvr additive="base">
                                            <p:cTn id="14" dur="2000" fill="hold"/>
                                            <p:tgtEl>
                                              <p:spTgt spid="357"/>
                                            </p:tgtEl>
                                            <p:attrNameLst>
                                              <p:attrName>ppt_x</p:attrName>
                                            </p:attrNameLst>
                                          </p:cBhvr>
                                          <p:tavLst>
                                            <p:tav tm="0">
                                              <p:val>
                                                <p:strVal val="#ppt_x"/>
                                              </p:val>
                                            </p:tav>
                                            <p:tav tm="100000">
                                              <p:val>
                                                <p:strVal val="#ppt_x"/>
                                              </p:val>
                                            </p:tav>
                                          </p:tavLst>
                                        </p:anim>
                                        <p:anim calcmode="lin" valueType="num" p14:bounceEnd="20000">
                                          <p:cBhvr additive="base">
                                            <p:cTn id="15" dur="2000" fill="hold"/>
                                            <p:tgtEl>
                                              <p:spTgt spid="357"/>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14:presetBounceEnd="20000">
                                      <p:stCondLst>
                                        <p:cond delay="200"/>
                                      </p:stCondLst>
                                      <p:childTnLst>
                                        <p:set>
                                          <p:cBhvr>
                                            <p:cTn id="17" dur="1" fill="hold">
                                              <p:stCondLst>
                                                <p:cond delay="0"/>
                                              </p:stCondLst>
                                            </p:cTn>
                                            <p:tgtEl>
                                              <p:spTgt spid="393"/>
                                            </p:tgtEl>
                                            <p:attrNameLst>
                                              <p:attrName>style.visibility</p:attrName>
                                            </p:attrNameLst>
                                          </p:cBhvr>
                                          <p:to>
                                            <p:strVal val="visible"/>
                                          </p:to>
                                        </p:set>
                                        <p:anim calcmode="lin" valueType="num" p14:bounceEnd="20000">
                                          <p:cBhvr additive="base">
                                            <p:cTn id="18" dur="2000" fill="hold"/>
                                            <p:tgtEl>
                                              <p:spTgt spid="393"/>
                                            </p:tgtEl>
                                            <p:attrNameLst>
                                              <p:attrName>ppt_x</p:attrName>
                                            </p:attrNameLst>
                                          </p:cBhvr>
                                          <p:tavLst>
                                            <p:tav tm="0">
                                              <p:val>
                                                <p:strVal val="#ppt_x"/>
                                              </p:val>
                                            </p:tav>
                                            <p:tav tm="100000">
                                              <p:val>
                                                <p:strVal val="#ppt_x"/>
                                              </p:val>
                                            </p:tav>
                                          </p:tavLst>
                                        </p:anim>
                                        <p:anim calcmode="lin" valueType="num" p14:bounceEnd="20000">
                                          <p:cBhvr additive="base">
                                            <p:cTn id="19" dur="2000" fill="hold"/>
                                            <p:tgtEl>
                                              <p:spTgt spid="393"/>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14:presetBounceEnd="20000">
                                      <p:stCondLst>
                                        <p:cond delay="200"/>
                                      </p:stCondLst>
                                      <p:childTnLst>
                                        <p:set>
                                          <p:cBhvr>
                                            <p:cTn id="21" dur="1" fill="hold">
                                              <p:stCondLst>
                                                <p:cond delay="0"/>
                                              </p:stCondLst>
                                            </p:cTn>
                                            <p:tgtEl>
                                              <p:spTgt spid="396"/>
                                            </p:tgtEl>
                                            <p:attrNameLst>
                                              <p:attrName>style.visibility</p:attrName>
                                            </p:attrNameLst>
                                          </p:cBhvr>
                                          <p:to>
                                            <p:strVal val="visible"/>
                                          </p:to>
                                        </p:set>
                                        <p:anim calcmode="lin" valueType="num" p14:bounceEnd="20000">
                                          <p:cBhvr additive="base">
                                            <p:cTn id="22" dur="2000" fill="hold"/>
                                            <p:tgtEl>
                                              <p:spTgt spid="396"/>
                                            </p:tgtEl>
                                            <p:attrNameLst>
                                              <p:attrName>ppt_x</p:attrName>
                                            </p:attrNameLst>
                                          </p:cBhvr>
                                          <p:tavLst>
                                            <p:tav tm="0">
                                              <p:val>
                                                <p:strVal val="#ppt_x"/>
                                              </p:val>
                                            </p:tav>
                                            <p:tav tm="100000">
                                              <p:val>
                                                <p:strVal val="#ppt_x"/>
                                              </p:val>
                                            </p:tav>
                                          </p:tavLst>
                                        </p:anim>
                                        <p:anim calcmode="lin" valueType="num" p14:bounceEnd="20000">
                                          <p:cBhvr additive="base">
                                            <p:cTn id="23" dur="2000" fill="hold"/>
                                            <p:tgtEl>
                                              <p:spTgt spid="39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14:presetBounceEnd="20000">
                                      <p:stCondLst>
                                        <p:cond delay="0"/>
                                      </p:stCondLst>
                                      <p:childTnLst>
                                        <p:set>
                                          <p:cBhvr>
                                            <p:cTn id="25" dur="1" fill="hold">
                                              <p:stCondLst>
                                                <p:cond delay="0"/>
                                              </p:stCondLst>
                                            </p:cTn>
                                            <p:tgtEl>
                                              <p:spTgt spid="404"/>
                                            </p:tgtEl>
                                            <p:attrNameLst>
                                              <p:attrName>style.visibility</p:attrName>
                                            </p:attrNameLst>
                                          </p:cBhvr>
                                          <p:to>
                                            <p:strVal val="visible"/>
                                          </p:to>
                                        </p:set>
                                        <p:anim calcmode="lin" valueType="num" p14:bounceEnd="20000">
                                          <p:cBhvr additive="base">
                                            <p:cTn id="26" dur="2000" fill="hold"/>
                                            <p:tgtEl>
                                              <p:spTgt spid="404"/>
                                            </p:tgtEl>
                                            <p:attrNameLst>
                                              <p:attrName>ppt_x</p:attrName>
                                            </p:attrNameLst>
                                          </p:cBhvr>
                                          <p:tavLst>
                                            <p:tav tm="0">
                                              <p:val>
                                                <p:strVal val="#ppt_x"/>
                                              </p:val>
                                            </p:tav>
                                            <p:tav tm="100000">
                                              <p:val>
                                                <p:strVal val="#ppt_x"/>
                                              </p:val>
                                            </p:tav>
                                          </p:tavLst>
                                        </p:anim>
                                        <p:anim calcmode="lin" valueType="num" p14:bounceEnd="20000">
                                          <p:cBhvr additive="base">
                                            <p:cTn id="27" dur="2000" fill="hold"/>
                                            <p:tgtEl>
                                              <p:spTgt spid="404"/>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14:presetBounceEnd="20000">
                                      <p:stCondLst>
                                        <p:cond delay="0"/>
                                      </p:stCondLst>
                                      <p:childTnLst>
                                        <p:set>
                                          <p:cBhvr>
                                            <p:cTn id="29" dur="1" fill="hold">
                                              <p:stCondLst>
                                                <p:cond delay="0"/>
                                              </p:stCondLst>
                                            </p:cTn>
                                            <p:tgtEl>
                                              <p:spTgt spid="405"/>
                                            </p:tgtEl>
                                            <p:attrNameLst>
                                              <p:attrName>style.visibility</p:attrName>
                                            </p:attrNameLst>
                                          </p:cBhvr>
                                          <p:to>
                                            <p:strVal val="visible"/>
                                          </p:to>
                                        </p:set>
                                        <p:anim calcmode="lin" valueType="num" p14:bounceEnd="20000">
                                          <p:cBhvr additive="base">
                                            <p:cTn id="30" dur="2000" fill="hold"/>
                                            <p:tgtEl>
                                              <p:spTgt spid="405"/>
                                            </p:tgtEl>
                                            <p:attrNameLst>
                                              <p:attrName>ppt_x</p:attrName>
                                            </p:attrNameLst>
                                          </p:cBhvr>
                                          <p:tavLst>
                                            <p:tav tm="0">
                                              <p:val>
                                                <p:strVal val="#ppt_x"/>
                                              </p:val>
                                            </p:tav>
                                            <p:tav tm="100000">
                                              <p:val>
                                                <p:strVal val="#ppt_x"/>
                                              </p:val>
                                            </p:tav>
                                          </p:tavLst>
                                        </p:anim>
                                        <p:anim calcmode="lin" valueType="num" p14:bounceEnd="20000">
                                          <p:cBhvr additive="base">
                                            <p:cTn id="31" dur="2000" fill="hold"/>
                                            <p:tgtEl>
                                              <p:spTgt spid="405"/>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14:presetBounceEnd="20000">
                                      <p:stCondLst>
                                        <p:cond delay="200"/>
                                      </p:stCondLst>
                                      <p:childTnLst>
                                        <p:set>
                                          <p:cBhvr>
                                            <p:cTn id="33" dur="1" fill="hold">
                                              <p:stCondLst>
                                                <p:cond delay="0"/>
                                              </p:stCondLst>
                                            </p:cTn>
                                            <p:tgtEl>
                                              <p:spTgt spid="406"/>
                                            </p:tgtEl>
                                            <p:attrNameLst>
                                              <p:attrName>style.visibility</p:attrName>
                                            </p:attrNameLst>
                                          </p:cBhvr>
                                          <p:to>
                                            <p:strVal val="visible"/>
                                          </p:to>
                                        </p:set>
                                        <p:anim calcmode="lin" valueType="num" p14:bounceEnd="20000">
                                          <p:cBhvr additive="base">
                                            <p:cTn id="34" dur="2000" fill="hold"/>
                                            <p:tgtEl>
                                              <p:spTgt spid="406"/>
                                            </p:tgtEl>
                                            <p:attrNameLst>
                                              <p:attrName>ppt_x</p:attrName>
                                            </p:attrNameLst>
                                          </p:cBhvr>
                                          <p:tavLst>
                                            <p:tav tm="0">
                                              <p:val>
                                                <p:strVal val="#ppt_x"/>
                                              </p:val>
                                            </p:tav>
                                            <p:tav tm="100000">
                                              <p:val>
                                                <p:strVal val="#ppt_x"/>
                                              </p:val>
                                            </p:tav>
                                          </p:tavLst>
                                        </p:anim>
                                        <p:anim calcmode="lin" valueType="num" p14:bounceEnd="20000">
                                          <p:cBhvr additive="base">
                                            <p:cTn id="35" dur="2000" fill="hold"/>
                                            <p:tgtEl>
                                              <p:spTgt spid="40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14:presetBounceEnd="20000">
                                      <p:stCondLst>
                                        <p:cond delay="0"/>
                                      </p:stCondLst>
                                      <p:childTnLst>
                                        <p:set>
                                          <p:cBhvr>
                                            <p:cTn id="37" dur="1" fill="hold">
                                              <p:stCondLst>
                                                <p:cond delay="0"/>
                                              </p:stCondLst>
                                            </p:cTn>
                                            <p:tgtEl>
                                              <p:spTgt spid="407"/>
                                            </p:tgtEl>
                                            <p:attrNameLst>
                                              <p:attrName>style.visibility</p:attrName>
                                            </p:attrNameLst>
                                          </p:cBhvr>
                                          <p:to>
                                            <p:strVal val="visible"/>
                                          </p:to>
                                        </p:set>
                                        <p:anim calcmode="lin" valueType="num" p14:bounceEnd="20000">
                                          <p:cBhvr additive="base">
                                            <p:cTn id="38" dur="2000" fill="hold"/>
                                            <p:tgtEl>
                                              <p:spTgt spid="407"/>
                                            </p:tgtEl>
                                            <p:attrNameLst>
                                              <p:attrName>ppt_x</p:attrName>
                                            </p:attrNameLst>
                                          </p:cBhvr>
                                          <p:tavLst>
                                            <p:tav tm="0">
                                              <p:val>
                                                <p:strVal val="#ppt_x"/>
                                              </p:val>
                                            </p:tav>
                                            <p:tav tm="100000">
                                              <p:val>
                                                <p:strVal val="#ppt_x"/>
                                              </p:val>
                                            </p:tav>
                                          </p:tavLst>
                                        </p:anim>
                                        <p:anim calcmode="lin" valueType="num" p14:bounceEnd="20000">
                                          <p:cBhvr additive="base">
                                            <p:cTn id="39" dur="2000" fill="hold"/>
                                            <p:tgtEl>
                                              <p:spTgt spid="407"/>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14:presetBounceEnd="20000">
                                      <p:stCondLst>
                                        <p:cond delay="200"/>
                                      </p:stCondLst>
                                      <p:childTnLst>
                                        <p:set>
                                          <p:cBhvr>
                                            <p:cTn id="41" dur="1" fill="hold">
                                              <p:stCondLst>
                                                <p:cond delay="0"/>
                                              </p:stCondLst>
                                            </p:cTn>
                                            <p:tgtEl>
                                              <p:spTgt spid="409"/>
                                            </p:tgtEl>
                                            <p:attrNameLst>
                                              <p:attrName>style.visibility</p:attrName>
                                            </p:attrNameLst>
                                          </p:cBhvr>
                                          <p:to>
                                            <p:strVal val="visible"/>
                                          </p:to>
                                        </p:set>
                                        <p:anim calcmode="lin" valueType="num" p14:bounceEnd="20000">
                                          <p:cBhvr additive="base">
                                            <p:cTn id="42" dur="2000" fill="hold"/>
                                            <p:tgtEl>
                                              <p:spTgt spid="409"/>
                                            </p:tgtEl>
                                            <p:attrNameLst>
                                              <p:attrName>ppt_x</p:attrName>
                                            </p:attrNameLst>
                                          </p:cBhvr>
                                          <p:tavLst>
                                            <p:tav tm="0">
                                              <p:val>
                                                <p:strVal val="#ppt_x"/>
                                              </p:val>
                                            </p:tav>
                                            <p:tav tm="100000">
                                              <p:val>
                                                <p:strVal val="#ppt_x"/>
                                              </p:val>
                                            </p:tav>
                                          </p:tavLst>
                                        </p:anim>
                                        <p:anim calcmode="lin" valueType="num" p14:bounceEnd="20000">
                                          <p:cBhvr additive="base">
                                            <p:cTn id="43" dur="2000" fill="hold"/>
                                            <p:tgtEl>
                                              <p:spTgt spid="409"/>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14:presetBounceEnd="20000">
                                      <p:stCondLst>
                                        <p:cond delay="200"/>
                                      </p:stCondLst>
                                      <p:childTnLst>
                                        <p:set>
                                          <p:cBhvr>
                                            <p:cTn id="45" dur="1" fill="hold">
                                              <p:stCondLst>
                                                <p:cond delay="0"/>
                                              </p:stCondLst>
                                            </p:cTn>
                                            <p:tgtEl>
                                              <p:spTgt spid="410"/>
                                            </p:tgtEl>
                                            <p:attrNameLst>
                                              <p:attrName>style.visibility</p:attrName>
                                            </p:attrNameLst>
                                          </p:cBhvr>
                                          <p:to>
                                            <p:strVal val="visible"/>
                                          </p:to>
                                        </p:set>
                                        <p:anim calcmode="lin" valueType="num" p14:bounceEnd="20000">
                                          <p:cBhvr additive="base">
                                            <p:cTn id="46" dur="2000" fill="hold"/>
                                            <p:tgtEl>
                                              <p:spTgt spid="410"/>
                                            </p:tgtEl>
                                            <p:attrNameLst>
                                              <p:attrName>ppt_x</p:attrName>
                                            </p:attrNameLst>
                                          </p:cBhvr>
                                          <p:tavLst>
                                            <p:tav tm="0">
                                              <p:val>
                                                <p:strVal val="#ppt_x"/>
                                              </p:val>
                                            </p:tav>
                                            <p:tav tm="100000">
                                              <p:val>
                                                <p:strVal val="#ppt_x"/>
                                              </p:val>
                                            </p:tav>
                                          </p:tavLst>
                                        </p:anim>
                                        <p:anim calcmode="lin" valueType="num" p14:bounceEnd="20000">
                                          <p:cBhvr additive="base">
                                            <p:cTn id="47" dur="2000" fill="hold"/>
                                            <p:tgtEl>
                                              <p:spTgt spid="410"/>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14:presetBounceEnd="20000">
                                      <p:stCondLst>
                                        <p:cond delay="200"/>
                                      </p:stCondLst>
                                      <p:childTnLst>
                                        <p:set>
                                          <p:cBhvr>
                                            <p:cTn id="49" dur="1" fill="hold">
                                              <p:stCondLst>
                                                <p:cond delay="0"/>
                                              </p:stCondLst>
                                            </p:cTn>
                                            <p:tgtEl>
                                              <p:spTgt spid="411"/>
                                            </p:tgtEl>
                                            <p:attrNameLst>
                                              <p:attrName>style.visibility</p:attrName>
                                            </p:attrNameLst>
                                          </p:cBhvr>
                                          <p:to>
                                            <p:strVal val="visible"/>
                                          </p:to>
                                        </p:set>
                                        <p:anim calcmode="lin" valueType="num" p14:bounceEnd="20000">
                                          <p:cBhvr additive="base">
                                            <p:cTn id="50" dur="2000" fill="hold"/>
                                            <p:tgtEl>
                                              <p:spTgt spid="411"/>
                                            </p:tgtEl>
                                            <p:attrNameLst>
                                              <p:attrName>ppt_x</p:attrName>
                                            </p:attrNameLst>
                                          </p:cBhvr>
                                          <p:tavLst>
                                            <p:tav tm="0">
                                              <p:val>
                                                <p:strVal val="#ppt_x"/>
                                              </p:val>
                                            </p:tav>
                                            <p:tav tm="100000">
                                              <p:val>
                                                <p:strVal val="#ppt_x"/>
                                              </p:val>
                                            </p:tav>
                                          </p:tavLst>
                                        </p:anim>
                                        <p:anim calcmode="lin" valueType="num" p14:bounceEnd="20000">
                                          <p:cBhvr additive="base">
                                            <p:cTn id="51" dur="2000" fill="hold"/>
                                            <p:tgtEl>
                                              <p:spTgt spid="411"/>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14:presetBounceEnd="20000">
                                      <p:stCondLst>
                                        <p:cond delay="200"/>
                                      </p:stCondLst>
                                      <p:childTnLst>
                                        <p:set>
                                          <p:cBhvr>
                                            <p:cTn id="53" dur="1" fill="hold">
                                              <p:stCondLst>
                                                <p:cond delay="0"/>
                                              </p:stCondLst>
                                            </p:cTn>
                                            <p:tgtEl>
                                              <p:spTgt spid="414"/>
                                            </p:tgtEl>
                                            <p:attrNameLst>
                                              <p:attrName>style.visibility</p:attrName>
                                            </p:attrNameLst>
                                          </p:cBhvr>
                                          <p:to>
                                            <p:strVal val="visible"/>
                                          </p:to>
                                        </p:set>
                                        <p:anim calcmode="lin" valueType="num" p14:bounceEnd="20000">
                                          <p:cBhvr additive="base">
                                            <p:cTn id="54" dur="2000" fill="hold"/>
                                            <p:tgtEl>
                                              <p:spTgt spid="414"/>
                                            </p:tgtEl>
                                            <p:attrNameLst>
                                              <p:attrName>ppt_x</p:attrName>
                                            </p:attrNameLst>
                                          </p:cBhvr>
                                          <p:tavLst>
                                            <p:tav tm="0">
                                              <p:val>
                                                <p:strVal val="#ppt_x"/>
                                              </p:val>
                                            </p:tav>
                                            <p:tav tm="100000">
                                              <p:val>
                                                <p:strVal val="#ppt_x"/>
                                              </p:val>
                                            </p:tav>
                                          </p:tavLst>
                                        </p:anim>
                                        <p:anim calcmode="lin" valueType="num" p14:bounceEnd="20000">
                                          <p:cBhvr additive="base">
                                            <p:cTn id="55" dur="2000" fill="hold"/>
                                            <p:tgtEl>
                                              <p:spTgt spid="4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14:presetBounceEnd="20000">
                                      <p:stCondLst>
                                        <p:cond delay="200"/>
                                      </p:stCondLst>
                                      <p:childTnLst>
                                        <p:set>
                                          <p:cBhvr>
                                            <p:cTn id="57" dur="1" fill="hold">
                                              <p:stCondLst>
                                                <p:cond delay="0"/>
                                              </p:stCondLst>
                                            </p:cTn>
                                            <p:tgtEl>
                                              <p:spTgt spid="415"/>
                                            </p:tgtEl>
                                            <p:attrNameLst>
                                              <p:attrName>style.visibility</p:attrName>
                                            </p:attrNameLst>
                                          </p:cBhvr>
                                          <p:to>
                                            <p:strVal val="visible"/>
                                          </p:to>
                                        </p:set>
                                        <p:anim calcmode="lin" valueType="num" p14:bounceEnd="20000">
                                          <p:cBhvr additive="base">
                                            <p:cTn id="58" dur="2000" fill="hold"/>
                                            <p:tgtEl>
                                              <p:spTgt spid="415"/>
                                            </p:tgtEl>
                                            <p:attrNameLst>
                                              <p:attrName>ppt_x</p:attrName>
                                            </p:attrNameLst>
                                          </p:cBhvr>
                                          <p:tavLst>
                                            <p:tav tm="0">
                                              <p:val>
                                                <p:strVal val="#ppt_x"/>
                                              </p:val>
                                            </p:tav>
                                            <p:tav tm="100000">
                                              <p:val>
                                                <p:strVal val="#ppt_x"/>
                                              </p:val>
                                            </p:tav>
                                          </p:tavLst>
                                        </p:anim>
                                        <p:anim calcmode="lin" valueType="num" p14:bounceEnd="20000">
                                          <p:cBhvr additive="base">
                                            <p:cTn id="59" dur="2000" fill="hold"/>
                                            <p:tgtEl>
                                              <p:spTgt spid="4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14:presetBounceEnd="20000">
                                      <p:stCondLst>
                                        <p:cond delay="200"/>
                                      </p:stCondLst>
                                      <p:childTnLst>
                                        <p:set>
                                          <p:cBhvr>
                                            <p:cTn id="61" dur="1" fill="hold">
                                              <p:stCondLst>
                                                <p:cond delay="0"/>
                                              </p:stCondLst>
                                            </p:cTn>
                                            <p:tgtEl>
                                              <p:spTgt spid="416"/>
                                            </p:tgtEl>
                                            <p:attrNameLst>
                                              <p:attrName>style.visibility</p:attrName>
                                            </p:attrNameLst>
                                          </p:cBhvr>
                                          <p:to>
                                            <p:strVal val="visible"/>
                                          </p:to>
                                        </p:set>
                                        <p:anim calcmode="lin" valueType="num" p14:bounceEnd="20000">
                                          <p:cBhvr additive="base">
                                            <p:cTn id="62" dur="2000" fill="hold"/>
                                            <p:tgtEl>
                                              <p:spTgt spid="416"/>
                                            </p:tgtEl>
                                            <p:attrNameLst>
                                              <p:attrName>ppt_x</p:attrName>
                                            </p:attrNameLst>
                                          </p:cBhvr>
                                          <p:tavLst>
                                            <p:tav tm="0">
                                              <p:val>
                                                <p:strVal val="#ppt_x"/>
                                              </p:val>
                                            </p:tav>
                                            <p:tav tm="100000">
                                              <p:val>
                                                <p:strVal val="#ppt_x"/>
                                              </p:val>
                                            </p:tav>
                                          </p:tavLst>
                                        </p:anim>
                                        <p:anim calcmode="lin" valueType="num" p14:bounceEnd="20000">
                                          <p:cBhvr additive="base">
                                            <p:cTn id="63" dur="2000" fill="hold"/>
                                            <p:tgtEl>
                                              <p:spTgt spid="4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14:presetBounceEnd="20000">
                                      <p:stCondLst>
                                        <p:cond delay="200"/>
                                      </p:stCondLst>
                                      <p:childTnLst>
                                        <p:set>
                                          <p:cBhvr>
                                            <p:cTn id="65" dur="1" fill="hold">
                                              <p:stCondLst>
                                                <p:cond delay="0"/>
                                              </p:stCondLst>
                                            </p:cTn>
                                            <p:tgtEl>
                                              <p:spTgt spid="433"/>
                                            </p:tgtEl>
                                            <p:attrNameLst>
                                              <p:attrName>style.visibility</p:attrName>
                                            </p:attrNameLst>
                                          </p:cBhvr>
                                          <p:to>
                                            <p:strVal val="visible"/>
                                          </p:to>
                                        </p:set>
                                        <p:anim calcmode="lin" valueType="num" p14:bounceEnd="20000">
                                          <p:cBhvr additive="base">
                                            <p:cTn id="66" dur="2000" fill="hold"/>
                                            <p:tgtEl>
                                              <p:spTgt spid="433"/>
                                            </p:tgtEl>
                                            <p:attrNameLst>
                                              <p:attrName>ppt_x</p:attrName>
                                            </p:attrNameLst>
                                          </p:cBhvr>
                                          <p:tavLst>
                                            <p:tav tm="0">
                                              <p:val>
                                                <p:strVal val="#ppt_x"/>
                                              </p:val>
                                            </p:tav>
                                            <p:tav tm="100000">
                                              <p:val>
                                                <p:strVal val="#ppt_x"/>
                                              </p:val>
                                            </p:tav>
                                          </p:tavLst>
                                        </p:anim>
                                        <p:anim calcmode="lin" valueType="num" p14:bounceEnd="20000">
                                          <p:cBhvr additive="base">
                                            <p:cTn id="67" dur="2000" fill="hold"/>
                                            <p:tgtEl>
                                              <p:spTgt spid="433"/>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14:presetBounceEnd="20000">
                                      <p:stCondLst>
                                        <p:cond delay="0"/>
                                      </p:stCondLst>
                                      <p:childTnLst>
                                        <p:set>
                                          <p:cBhvr>
                                            <p:cTn id="69" dur="1" fill="hold">
                                              <p:stCondLst>
                                                <p:cond delay="0"/>
                                              </p:stCondLst>
                                            </p:cTn>
                                            <p:tgtEl>
                                              <p:spTgt spid="445"/>
                                            </p:tgtEl>
                                            <p:attrNameLst>
                                              <p:attrName>style.visibility</p:attrName>
                                            </p:attrNameLst>
                                          </p:cBhvr>
                                          <p:to>
                                            <p:strVal val="visible"/>
                                          </p:to>
                                        </p:set>
                                        <p:anim calcmode="lin" valueType="num" p14:bounceEnd="20000">
                                          <p:cBhvr additive="base">
                                            <p:cTn id="70" dur="2000" fill="hold"/>
                                            <p:tgtEl>
                                              <p:spTgt spid="445"/>
                                            </p:tgtEl>
                                            <p:attrNameLst>
                                              <p:attrName>ppt_x</p:attrName>
                                            </p:attrNameLst>
                                          </p:cBhvr>
                                          <p:tavLst>
                                            <p:tav tm="0">
                                              <p:val>
                                                <p:strVal val="#ppt_x"/>
                                              </p:val>
                                            </p:tav>
                                            <p:tav tm="100000">
                                              <p:val>
                                                <p:strVal val="#ppt_x"/>
                                              </p:val>
                                            </p:tav>
                                          </p:tavLst>
                                        </p:anim>
                                        <p:anim calcmode="lin" valueType="num" p14:bounceEnd="20000">
                                          <p:cBhvr additive="base">
                                            <p:cTn id="71" dur="2000" fill="hold"/>
                                            <p:tgtEl>
                                              <p:spTgt spid="445"/>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14:presetBounceEnd="20000">
                                      <p:stCondLst>
                                        <p:cond delay="200"/>
                                      </p:stCondLst>
                                      <p:childTnLst>
                                        <p:set>
                                          <p:cBhvr>
                                            <p:cTn id="73" dur="1" fill="hold">
                                              <p:stCondLst>
                                                <p:cond delay="0"/>
                                              </p:stCondLst>
                                            </p:cTn>
                                            <p:tgtEl>
                                              <p:spTgt spid="456"/>
                                            </p:tgtEl>
                                            <p:attrNameLst>
                                              <p:attrName>style.visibility</p:attrName>
                                            </p:attrNameLst>
                                          </p:cBhvr>
                                          <p:to>
                                            <p:strVal val="visible"/>
                                          </p:to>
                                        </p:set>
                                        <p:anim calcmode="lin" valueType="num" p14:bounceEnd="20000">
                                          <p:cBhvr additive="base">
                                            <p:cTn id="74" dur="2000" fill="hold"/>
                                            <p:tgtEl>
                                              <p:spTgt spid="456"/>
                                            </p:tgtEl>
                                            <p:attrNameLst>
                                              <p:attrName>ppt_x</p:attrName>
                                            </p:attrNameLst>
                                          </p:cBhvr>
                                          <p:tavLst>
                                            <p:tav tm="0">
                                              <p:val>
                                                <p:strVal val="#ppt_x"/>
                                              </p:val>
                                            </p:tav>
                                            <p:tav tm="100000">
                                              <p:val>
                                                <p:strVal val="#ppt_x"/>
                                              </p:val>
                                            </p:tav>
                                          </p:tavLst>
                                        </p:anim>
                                        <p:anim calcmode="lin" valueType="num" p14:bounceEnd="20000">
                                          <p:cBhvr additive="base">
                                            <p:cTn id="75" dur="2000" fill="hold"/>
                                            <p:tgtEl>
                                              <p:spTgt spid="456"/>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14:presetBounceEnd="20000">
                                      <p:stCondLst>
                                        <p:cond delay="0"/>
                                      </p:stCondLst>
                                      <p:childTnLst>
                                        <p:set>
                                          <p:cBhvr>
                                            <p:cTn id="77" dur="1" fill="hold">
                                              <p:stCondLst>
                                                <p:cond delay="0"/>
                                              </p:stCondLst>
                                            </p:cTn>
                                            <p:tgtEl>
                                              <p:spTgt spid="457"/>
                                            </p:tgtEl>
                                            <p:attrNameLst>
                                              <p:attrName>style.visibility</p:attrName>
                                            </p:attrNameLst>
                                          </p:cBhvr>
                                          <p:to>
                                            <p:strVal val="visible"/>
                                          </p:to>
                                        </p:set>
                                        <p:anim calcmode="lin" valueType="num" p14:bounceEnd="20000">
                                          <p:cBhvr additive="base">
                                            <p:cTn id="78" dur="2000" fill="hold"/>
                                            <p:tgtEl>
                                              <p:spTgt spid="457"/>
                                            </p:tgtEl>
                                            <p:attrNameLst>
                                              <p:attrName>ppt_x</p:attrName>
                                            </p:attrNameLst>
                                          </p:cBhvr>
                                          <p:tavLst>
                                            <p:tav tm="0">
                                              <p:val>
                                                <p:strVal val="#ppt_x"/>
                                              </p:val>
                                            </p:tav>
                                            <p:tav tm="100000">
                                              <p:val>
                                                <p:strVal val="#ppt_x"/>
                                              </p:val>
                                            </p:tav>
                                          </p:tavLst>
                                        </p:anim>
                                        <p:anim calcmode="lin" valueType="num" p14:bounceEnd="20000">
                                          <p:cBhvr additive="base">
                                            <p:cTn id="79" dur="2000" fill="hold"/>
                                            <p:tgtEl>
                                              <p:spTgt spid="457"/>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14:presetBounceEnd="20000">
                                      <p:stCondLst>
                                        <p:cond delay="0"/>
                                      </p:stCondLst>
                                      <p:childTnLst>
                                        <p:set>
                                          <p:cBhvr>
                                            <p:cTn id="81" dur="1" fill="hold">
                                              <p:stCondLst>
                                                <p:cond delay="0"/>
                                              </p:stCondLst>
                                            </p:cTn>
                                            <p:tgtEl>
                                              <p:spTgt spid="459"/>
                                            </p:tgtEl>
                                            <p:attrNameLst>
                                              <p:attrName>style.visibility</p:attrName>
                                            </p:attrNameLst>
                                          </p:cBhvr>
                                          <p:to>
                                            <p:strVal val="visible"/>
                                          </p:to>
                                        </p:set>
                                        <p:anim calcmode="lin" valueType="num" p14:bounceEnd="20000">
                                          <p:cBhvr additive="base">
                                            <p:cTn id="82" dur="2000" fill="hold"/>
                                            <p:tgtEl>
                                              <p:spTgt spid="459"/>
                                            </p:tgtEl>
                                            <p:attrNameLst>
                                              <p:attrName>ppt_x</p:attrName>
                                            </p:attrNameLst>
                                          </p:cBhvr>
                                          <p:tavLst>
                                            <p:tav tm="0">
                                              <p:val>
                                                <p:strVal val="#ppt_x"/>
                                              </p:val>
                                            </p:tav>
                                            <p:tav tm="100000">
                                              <p:val>
                                                <p:strVal val="#ppt_x"/>
                                              </p:val>
                                            </p:tav>
                                          </p:tavLst>
                                        </p:anim>
                                        <p:anim calcmode="lin" valueType="num" p14:bounceEnd="20000">
                                          <p:cBhvr additive="base">
                                            <p:cTn id="83" dur="2000" fill="hold"/>
                                            <p:tgtEl>
                                              <p:spTgt spid="459"/>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14:presetBounceEnd="20000">
                                      <p:stCondLst>
                                        <p:cond delay="0"/>
                                      </p:stCondLst>
                                      <p:childTnLst>
                                        <p:set>
                                          <p:cBhvr>
                                            <p:cTn id="85" dur="1" fill="hold">
                                              <p:stCondLst>
                                                <p:cond delay="0"/>
                                              </p:stCondLst>
                                            </p:cTn>
                                            <p:tgtEl>
                                              <p:spTgt spid="465"/>
                                            </p:tgtEl>
                                            <p:attrNameLst>
                                              <p:attrName>style.visibility</p:attrName>
                                            </p:attrNameLst>
                                          </p:cBhvr>
                                          <p:to>
                                            <p:strVal val="visible"/>
                                          </p:to>
                                        </p:set>
                                        <p:anim calcmode="lin" valueType="num" p14:bounceEnd="20000">
                                          <p:cBhvr additive="base">
                                            <p:cTn id="86" dur="2000" fill="hold"/>
                                            <p:tgtEl>
                                              <p:spTgt spid="465"/>
                                            </p:tgtEl>
                                            <p:attrNameLst>
                                              <p:attrName>ppt_x</p:attrName>
                                            </p:attrNameLst>
                                          </p:cBhvr>
                                          <p:tavLst>
                                            <p:tav tm="0">
                                              <p:val>
                                                <p:strVal val="#ppt_x"/>
                                              </p:val>
                                            </p:tav>
                                            <p:tav tm="100000">
                                              <p:val>
                                                <p:strVal val="#ppt_x"/>
                                              </p:val>
                                            </p:tav>
                                          </p:tavLst>
                                        </p:anim>
                                        <p:anim calcmode="lin" valueType="num" p14:bounceEnd="20000">
                                          <p:cBhvr additive="base">
                                            <p:cTn id="87" dur="2000" fill="hold"/>
                                            <p:tgtEl>
                                              <p:spTgt spid="465"/>
                                            </p:tgtEl>
                                            <p:attrNameLst>
                                              <p:attrName>ppt_y</p:attrName>
                                            </p:attrNameLst>
                                          </p:cBhvr>
                                          <p:tavLst>
                                            <p:tav tm="0">
                                              <p:val>
                                                <p:strVal val="0-#ppt_h/2"/>
                                              </p:val>
                                            </p:tav>
                                            <p:tav tm="100000">
                                              <p:val>
                                                <p:strVal val="#ppt_y"/>
                                              </p:val>
                                            </p:tav>
                                          </p:tavLst>
                                        </p:anim>
                                      </p:childTnLst>
                                    </p:cTn>
                                  </p:par>
                                  <p:par>
                                    <p:cTn id="88" presetID="2" presetClass="entr" presetSubtype="1" fill="hold" nodeType="withEffect" p14:presetBounceEnd="20000">
                                      <p:stCondLst>
                                        <p:cond delay="0"/>
                                      </p:stCondLst>
                                      <p:childTnLst>
                                        <p:set>
                                          <p:cBhvr>
                                            <p:cTn id="89" dur="1" fill="hold">
                                              <p:stCondLst>
                                                <p:cond delay="0"/>
                                              </p:stCondLst>
                                            </p:cTn>
                                            <p:tgtEl>
                                              <p:spTgt spid="2"/>
                                            </p:tgtEl>
                                            <p:attrNameLst>
                                              <p:attrName>style.visibility</p:attrName>
                                            </p:attrNameLst>
                                          </p:cBhvr>
                                          <p:to>
                                            <p:strVal val="visible"/>
                                          </p:to>
                                        </p:set>
                                        <p:anim calcmode="lin" valueType="num" p14:bounceEnd="20000">
                                          <p:cBhvr additive="base">
                                            <p:cTn id="90" dur="2000" fill="hold"/>
                                            <p:tgtEl>
                                              <p:spTgt spid="2"/>
                                            </p:tgtEl>
                                            <p:attrNameLst>
                                              <p:attrName>ppt_x</p:attrName>
                                            </p:attrNameLst>
                                          </p:cBhvr>
                                          <p:tavLst>
                                            <p:tav tm="0">
                                              <p:val>
                                                <p:strVal val="#ppt_x"/>
                                              </p:val>
                                            </p:tav>
                                            <p:tav tm="100000">
                                              <p:val>
                                                <p:strVal val="#ppt_x"/>
                                              </p:val>
                                            </p:tav>
                                          </p:tavLst>
                                        </p:anim>
                                        <p:anim calcmode="lin" valueType="num" p14:bounceEnd="20000">
                                          <p:cBhvr additive="base">
                                            <p:cTn id="91" dur="2000" fill="hold"/>
                                            <p:tgtEl>
                                              <p:spTgt spid="2"/>
                                            </p:tgtEl>
                                            <p:attrNameLst>
                                              <p:attrName>ppt_y</p:attrName>
                                            </p:attrNameLst>
                                          </p:cBhvr>
                                          <p:tavLst>
                                            <p:tav tm="0">
                                              <p:val>
                                                <p:strVal val="0-#ppt_h/2"/>
                                              </p:val>
                                            </p:tav>
                                            <p:tav tm="100000">
                                              <p:val>
                                                <p:strVal val="#ppt_y"/>
                                              </p:val>
                                            </p:tav>
                                          </p:tavLst>
                                        </p:anim>
                                      </p:childTnLst>
                                    </p:cTn>
                                  </p:par>
                                  <p:par>
                                    <p:cTn id="92" presetID="2" presetClass="entr" presetSubtype="1" fill="hold" nodeType="withEffect" p14:presetBounceEnd="20000">
                                      <p:stCondLst>
                                        <p:cond delay="0"/>
                                      </p:stCondLst>
                                      <p:childTnLst>
                                        <p:set>
                                          <p:cBhvr>
                                            <p:cTn id="93" dur="1" fill="hold">
                                              <p:stCondLst>
                                                <p:cond delay="0"/>
                                              </p:stCondLst>
                                            </p:cTn>
                                            <p:tgtEl>
                                              <p:spTgt spid="511"/>
                                            </p:tgtEl>
                                            <p:attrNameLst>
                                              <p:attrName>style.visibility</p:attrName>
                                            </p:attrNameLst>
                                          </p:cBhvr>
                                          <p:to>
                                            <p:strVal val="visible"/>
                                          </p:to>
                                        </p:set>
                                        <p:anim calcmode="lin" valueType="num" p14:bounceEnd="20000">
                                          <p:cBhvr additive="base">
                                            <p:cTn id="94" dur="2000" fill="hold"/>
                                            <p:tgtEl>
                                              <p:spTgt spid="511"/>
                                            </p:tgtEl>
                                            <p:attrNameLst>
                                              <p:attrName>ppt_x</p:attrName>
                                            </p:attrNameLst>
                                          </p:cBhvr>
                                          <p:tavLst>
                                            <p:tav tm="0">
                                              <p:val>
                                                <p:strVal val="#ppt_x"/>
                                              </p:val>
                                            </p:tav>
                                            <p:tav tm="100000">
                                              <p:val>
                                                <p:strVal val="#ppt_x"/>
                                              </p:val>
                                            </p:tav>
                                          </p:tavLst>
                                        </p:anim>
                                        <p:anim calcmode="lin" valueType="num" p14:bounceEnd="20000">
                                          <p:cBhvr additive="base">
                                            <p:cTn id="95" dur="2000" fill="hold"/>
                                            <p:tgtEl>
                                              <p:spTgt spid="511"/>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14:presetBounceEnd="20000">
                                      <p:stCondLst>
                                        <p:cond delay="0"/>
                                      </p:stCondLst>
                                      <p:childTnLst>
                                        <p:set>
                                          <p:cBhvr>
                                            <p:cTn id="97" dur="1" fill="hold">
                                              <p:stCondLst>
                                                <p:cond delay="0"/>
                                              </p:stCondLst>
                                            </p:cTn>
                                            <p:tgtEl>
                                              <p:spTgt spid="705"/>
                                            </p:tgtEl>
                                            <p:attrNameLst>
                                              <p:attrName>style.visibility</p:attrName>
                                            </p:attrNameLst>
                                          </p:cBhvr>
                                          <p:to>
                                            <p:strVal val="visible"/>
                                          </p:to>
                                        </p:set>
                                        <p:anim calcmode="lin" valueType="num" p14:bounceEnd="20000">
                                          <p:cBhvr additive="base">
                                            <p:cTn id="98" dur="2000" fill="hold"/>
                                            <p:tgtEl>
                                              <p:spTgt spid="705"/>
                                            </p:tgtEl>
                                            <p:attrNameLst>
                                              <p:attrName>ppt_x</p:attrName>
                                            </p:attrNameLst>
                                          </p:cBhvr>
                                          <p:tavLst>
                                            <p:tav tm="0">
                                              <p:val>
                                                <p:strVal val="#ppt_x"/>
                                              </p:val>
                                            </p:tav>
                                            <p:tav tm="100000">
                                              <p:val>
                                                <p:strVal val="#ppt_x"/>
                                              </p:val>
                                            </p:tav>
                                          </p:tavLst>
                                        </p:anim>
                                        <p:anim calcmode="lin" valueType="num" p14:bounceEnd="20000">
                                          <p:cBhvr additive="base">
                                            <p:cTn id="99" dur="2000" fill="hold"/>
                                            <p:tgtEl>
                                              <p:spTgt spid="705"/>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14:presetBounceEnd="20000">
                                      <p:stCondLst>
                                        <p:cond delay="100"/>
                                      </p:stCondLst>
                                      <p:childTnLst>
                                        <p:set>
                                          <p:cBhvr>
                                            <p:cTn id="101" dur="1" fill="hold">
                                              <p:stCondLst>
                                                <p:cond delay="0"/>
                                              </p:stCondLst>
                                            </p:cTn>
                                            <p:tgtEl>
                                              <p:spTgt spid="725"/>
                                            </p:tgtEl>
                                            <p:attrNameLst>
                                              <p:attrName>style.visibility</p:attrName>
                                            </p:attrNameLst>
                                          </p:cBhvr>
                                          <p:to>
                                            <p:strVal val="visible"/>
                                          </p:to>
                                        </p:set>
                                        <p:anim calcmode="lin" valueType="num" p14:bounceEnd="20000">
                                          <p:cBhvr additive="base">
                                            <p:cTn id="102" dur="2000" fill="hold"/>
                                            <p:tgtEl>
                                              <p:spTgt spid="725"/>
                                            </p:tgtEl>
                                            <p:attrNameLst>
                                              <p:attrName>ppt_x</p:attrName>
                                            </p:attrNameLst>
                                          </p:cBhvr>
                                          <p:tavLst>
                                            <p:tav tm="0">
                                              <p:val>
                                                <p:strVal val="#ppt_x"/>
                                              </p:val>
                                            </p:tav>
                                            <p:tav tm="100000">
                                              <p:val>
                                                <p:strVal val="#ppt_x"/>
                                              </p:val>
                                            </p:tav>
                                          </p:tavLst>
                                        </p:anim>
                                        <p:anim calcmode="lin" valueType="num" p14:bounceEnd="20000">
                                          <p:cBhvr additive="base">
                                            <p:cTn id="103" dur="2000" fill="hold"/>
                                            <p:tgtEl>
                                              <p:spTgt spid="725"/>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14:presetBounceEnd="20000">
                                      <p:stCondLst>
                                        <p:cond delay="400"/>
                                      </p:stCondLst>
                                      <p:childTnLst>
                                        <p:set>
                                          <p:cBhvr>
                                            <p:cTn id="105" dur="1" fill="hold">
                                              <p:stCondLst>
                                                <p:cond delay="0"/>
                                              </p:stCondLst>
                                            </p:cTn>
                                            <p:tgtEl>
                                              <p:spTgt spid="8"/>
                                            </p:tgtEl>
                                            <p:attrNameLst>
                                              <p:attrName>style.visibility</p:attrName>
                                            </p:attrNameLst>
                                          </p:cBhvr>
                                          <p:to>
                                            <p:strVal val="visible"/>
                                          </p:to>
                                        </p:set>
                                        <p:anim calcmode="lin" valueType="num" p14:bounceEnd="20000">
                                          <p:cBhvr additive="base">
                                            <p:cTn id="106" dur="2000" fill="hold"/>
                                            <p:tgtEl>
                                              <p:spTgt spid="8"/>
                                            </p:tgtEl>
                                            <p:attrNameLst>
                                              <p:attrName>ppt_x</p:attrName>
                                            </p:attrNameLst>
                                          </p:cBhvr>
                                          <p:tavLst>
                                            <p:tav tm="0">
                                              <p:val>
                                                <p:strVal val="#ppt_x"/>
                                              </p:val>
                                            </p:tav>
                                            <p:tav tm="100000">
                                              <p:val>
                                                <p:strVal val="#ppt_x"/>
                                              </p:val>
                                            </p:tav>
                                          </p:tavLst>
                                        </p:anim>
                                        <p:anim calcmode="lin" valueType="num" p14:bounceEnd="20000">
                                          <p:cBhvr additive="base">
                                            <p:cTn id="107" dur="20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14:presetBounceEnd="20000">
                                      <p:stCondLst>
                                        <p:cond delay="100"/>
                                      </p:stCondLst>
                                      <p:childTnLst>
                                        <p:set>
                                          <p:cBhvr>
                                            <p:cTn id="109" dur="1" fill="hold">
                                              <p:stCondLst>
                                                <p:cond delay="0"/>
                                              </p:stCondLst>
                                            </p:cTn>
                                            <p:tgtEl>
                                              <p:spTgt spid="746"/>
                                            </p:tgtEl>
                                            <p:attrNameLst>
                                              <p:attrName>style.visibility</p:attrName>
                                            </p:attrNameLst>
                                          </p:cBhvr>
                                          <p:to>
                                            <p:strVal val="visible"/>
                                          </p:to>
                                        </p:set>
                                        <p:anim calcmode="lin" valueType="num" p14:bounceEnd="20000">
                                          <p:cBhvr additive="base">
                                            <p:cTn id="110" dur="2000" fill="hold"/>
                                            <p:tgtEl>
                                              <p:spTgt spid="746"/>
                                            </p:tgtEl>
                                            <p:attrNameLst>
                                              <p:attrName>ppt_x</p:attrName>
                                            </p:attrNameLst>
                                          </p:cBhvr>
                                          <p:tavLst>
                                            <p:tav tm="0">
                                              <p:val>
                                                <p:strVal val="#ppt_x"/>
                                              </p:val>
                                            </p:tav>
                                            <p:tav tm="100000">
                                              <p:val>
                                                <p:strVal val="#ppt_x"/>
                                              </p:val>
                                            </p:tav>
                                          </p:tavLst>
                                        </p:anim>
                                        <p:anim calcmode="lin" valueType="num" p14:bounceEnd="20000">
                                          <p:cBhvr additive="base">
                                            <p:cTn id="111" dur="2000" fill="hold"/>
                                            <p:tgtEl>
                                              <p:spTgt spid="746"/>
                                            </p:tgtEl>
                                            <p:attrNameLst>
                                              <p:attrName>ppt_y</p:attrName>
                                            </p:attrNameLst>
                                          </p:cBhvr>
                                          <p:tavLst>
                                            <p:tav tm="0">
                                              <p:val>
                                                <p:strVal val="0-#ppt_h/2"/>
                                              </p:val>
                                            </p:tav>
                                            <p:tav tm="100000">
                                              <p:val>
                                                <p:strVal val="#ppt_y"/>
                                              </p:val>
                                            </p:tav>
                                          </p:tavLst>
                                        </p:anim>
                                      </p:childTnLst>
                                    </p:cTn>
                                  </p:par>
                                  <p:par>
                                    <p:cTn id="112" presetID="2" presetClass="entr" presetSubtype="1" fill="hold" nodeType="withEffect" p14:presetBounceEnd="20000">
                                      <p:stCondLst>
                                        <p:cond delay="100"/>
                                      </p:stCondLst>
                                      <p:childTnLst>
                                        <p:set>
                                          <p:cBhvr>
                                            <p:cTn id="113" dur="1" fill="hold">
                                              <p:stCondLst>
                                                <p:cond delay="0"/>
                                              </p:stCondLst>
                                            </p:cTn>
                                            <p:tgtEl>
                                              <p:spTgt spid="766"/>
                                            </p:tgtEl>
                                            <p:attrNameLst>
                                              <p:attrName>style.visibility</p:attrName>
                                            </p:attrNameLst>
                                          </p:cBhvr>
                                          <p:to>
                                            <p:strVal val="visible"/>
                                          </p:to>
                                        </p:set>
                                        <p:anim calcmode="lin" valueType="num" p14:bounceEnd="20000">
                                          <p:cBhvr additive="base">
                                            <p:cTn id="114" dur="2000" fill="hold"/>
                                            <p:tgtEl>
                                              <p:spTgt spid="766"/>
                                            </p:tgtEl>
                                            <p:attrNameLst>
                                              <p:attrName>ppt_x</p:attrName>
                                            </p:attrNameLst>
                                          </p:cBhvr>
                                          <p:tavLst>
                                            <p:tav tm="0">
                                              <p:val>
                                                <p:strVal val="#ppt_x"/>
                                              </p:val>
                                            </p:tav>
                                            <p:tav tm="100000">
                                              <p:val>
                                                <p:strVal val="#ppt_x"/>
                                              </p:val>
                                            </p:tav>
                                          </p:tavLst>
                                        </p:anim>
                                        <p:anim calcmode="lin" valueType="num" p14:bounceEnd="20000">
                                          <p:cBhvr additive="base">
                                            <p:cTn id="115" dur="2000" fill="hold"/>
                                            <p:tgtEl>
                                              <p:spTgt spid="76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 grpId="0"/>
          <p:bldP spid="860" grpId="0"/>
          <p:bldP spid="357" grpId="0"/>
          <p:bldP spid="393" grpId="0"/>
          <p:bldP spid="396" grpId="0"/>
          <p:bldP spid="404" grpId="0"/>
          <p:bldP spid="405" grpId="0"/>
          <p:bldP spid="406" grpId="0"/>
          <p:bldP spid="407" grpId="0"/>
          <p:bldP spid="409" grpId="0"/>
          <p:bldP spid="410" grpId="0"/>
          <p:bldP spid="411" grpId="0"/>
          <p:bldP spid="414" grpId="0"/>
          <p:bldP spid="415" grpId="0"/>
          <p:bldP spid="416" grpId="0"/>
          <p:bldP spid="433" grpId="0"/>
          <p:bldP spid="445" grpId="0"/>
          <p:bldP spid="456" grpId="0"/>
          <p:bldP spid="457" grpId="0"/>
          <p:bldP spid="459" grpId="0"/>
          <p:bldP spid="46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7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grpId="0" nodeType="afterEffect">
                                      <p:stCondLst>
                                        <p:cond delay="500"/>
                                      </p:stCondLst>
                                      <p:childTnLst>
                                        <p:set>
                                          <p:cBhvr>
                                            <p:cTn id="9" dur="1" fill="hold">
                                              <p:stCondLst>
                                                <p:cond delay="0"/>
                                              </p:stCondLst>
                                            </p:cTn>
                                            <p:tgtEl>
                                              <p:spTgt spid="860"/>
                                            </p:tgtEl>
                                            <p:attrNameLst>
                                              <p:attrName>style.visibility</p:attrName>
                                            </p:attrNameLst>
                                          </p:cBhvr>
                                          <p:to>
                                            <p:strVal val="visible"/>
                                          </p:to>
                                        </p:set>
                                        <p:anim calcmode="lin" valueType="num">
                                          <p:cBhvr additive="base">
                                            <p:cTn id="10" dur="2000" fill="hold"/>
                                            <p:tgtEl>
                                              <p:spTgt spid="860"/>
                                            </p:tgtEl>
                                            <p:attrNameLst>
                                              <p:attrName>ppt_x</p:attrName>
                                            </p:attrNameLst>
                                          </p:cBhvr>
                                          <p:tavLst>
                                            <p:tav tm="0">
                                              <p:val>
                                                <p:strVal val="#ppt_x"/>
                                              </p:val>
                                            </p:tav>
                                            <p:tav tm="100000">
                                              <p:val>
                                                <p:strVal val="#ppt_x"/>
                                              </p:val>
                                            </p:tav>
                                          </p:tavLst>
                                        </p:anim>
                                        <p:anim calcmode="lin" valueType="num">
                                          <p:cBhvr additive="base">
                                            <p:cTn id="11" dur="2000" fill="hold"/>
                                            <p:tgtEl>
                                              <p:spTgt spid="860"/>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200"/>
                                      </p:stCondLst>
                                      <p:childTnLst>
                                        <p:set>
                                          <p:cBhvr>
                                            <p:cTn id="13" dur="1" fill="hold">
                                              <p:stCondLst>
                                                <p:cond delay="0"/>
                                              </p:stCondLst>
                                            </p:cTn>
                                            <p:tgtEl>
                                              <p:spTgt spid="357"/>
                                            </p:tgtEl>
                                            <p:attrNameLst>
                                              <p:attrName>style.visibility</p:attrName>
                                            </p:attrNameLst>
                                          </p:cBhvr>
                                          <p:to>
                                            <p:strVal val="visible"/>
                                          </p:to>
                                        </p:set>
                                        <p:anim calcmode="lin" valueType="num">
                                          <p:cBhvr additive="base">
                                            <p:cTn id="14" dur="2000" fill="hold"/>
                                            <p:tgtEl>
                                              <p:spTgt spid="357"/>
                                            </p:tgtEl>
                                            <p:attrNameLst>
                                              <p:attrName>ppt_x</p:attrName>
                                            </p:attrNameLst>
                                          </p:cBhvr>
                                          <p:tavLst>
                                            <p:tav tm="0">
                                              <p:val>
                                                <p:strVal val="#ppt_x"/>
                                              </p:val>
                                            </p:tav>
                                            <p:tav tm="100000">
                                              <p:val>
                                                <p:strVal val="#ppt_x"/>
                                              </p:val>
                                            </p:tav>
                                          </p:tavLst>
                                        </p:anim>
                                        <p:anim calcmode="lin" valueType="num">
                                          <p:cBhvr additive="base">
                                            <p:cTn id="15" dur="2000" fill="hold"/>
                                            <p:tgtEl>
                                              <p:spTgt spid="357"/>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200"/>
                                      </p:stCondLst>
                                      <p:childTnLst>
                                        <p:set>
                                          <p:cBhvr>
                                            <p:cTn id="17" dur="1" fill="hold">
                                              <p:stCondLst>
                                                <p:cond delay="0"/>
                                              </p:stCondLst>
                                            </p:cTn>
                                            <p:tgtEl>
                                              <p:spTgt spid="393"/>
                                            </p:tgtEl>
                                            <p:attrNameLst>
                                              <p:attrName>style.visibility</p:attrName>
                                            </p:attrNameLst>
                                          </p:cBhvr>
                                          <p:to>
                                            <p:strVal val="visible"/>
                                          </p:to>
                                        </p:set>
                                        <p:anim calcmode="lin" valueType="num">
                                          <p:cBhvr additive="base">
                                            <p:cTn id="18" dur="2000" fill="hold"/>
                                            <p:tgtEl>
                                              <p:spTgt spid="393"/>
                                            </p:tgtEl>
                                            <p:attrNameLst>
                                              <p:attrName>ppt_x</p:attrName>
                                            </p:attrNameLst>
                                          </p:cBhvr>
                                          <p:tavLst>
                                            <p:tav tm="0">
                                              <p:val>
                                                <p:strVal val="#ppt_x"/>
                                              </p:val>
                                            </p:tav>
                                            <p:tav tm="100000">
                                              <p:val>
                                                <p:strVal val="#ppt_x"/>
                                              </p:val>
                                            </p:tav>
                                          </p:tavLst>
                                        </p:anim>
                                        <p:anim calcmode="lin" valueType="num">
                                          <p:cBhvr additive="base">
                                            <p:cTn id="19" dur="2000" fill="hold"/>
                                            <p:tgtEl>
                                              <p:spTgt spid="393"/>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200"/>
                                      </p:stCondLst>
                                      <p:childTnLst>
                                        <p:set>
                                          <p:cBhvr>
                                            <p:cTn id="21" dur="1" fill="hold">
                                              <p:stCondLst>
                                                <p:cond delay="0"/>
                                              </p:stCondLst>
                                            </p:cTn>
                                            <p:tgtEl>
                                              <p:spTgt spid="396"/>
                                            </p:tgtEl>
                                            <p:attrNameLst>
                                              <p:attrName>style.visibility</p:attrName>
                                            </p:attrNameLst>
                                          </p:cBhvr>
                                          <p:to>
                                            <p:strVal val="visible"/>
                                          </p:to>
                                        </p:set>
                                        <p:anim calcmode="lin" valueType="num">
                                          <p:cBhvr additive="base">
                                            <p:cTn id="22" dur="2000" fill="hold"/>
                                            <p:tgtEl>
                                              <p:spTgt spid="396"/>
                                            </p:tgtEl>
                                            <p:attrNameLst>
                                              <p:attrName>ppt_x</p:attrName>
                                            </p:attrNameLst>
                                          </p:cBhvr>
                                          <p:tavLst>
                                            <p:tav tm="0">
                                              <p:val>
                                                <p:strVal val="#ppt_x"/>
                                              </p:val>
                                            </p:tav>
                                            <p:tav tm="100000">
                                              <p:val>
                                                <p:strVal val="#ppt_x"/>
                                              </p:val>
                                            </p:tav>
                                          </p:tavLst>
                                        </p:anim>
                                        <p:anim calcmode="lin" valueType="num">
                                          <p:cBhvr additive="base">
                                            <p:cTn id="23" dur="2000" fill="hold"/>
                                            <p:tgtEl>
                                              <p:spTgt spid="39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404"/>
                                            </p:tgtEl>
                                            <p:attrNameLst>
                                              <p:attrName>style.visibility</p:attrName>
                                            </p:attrNameLst>
                                          </p:cBhvr>
                                          <p:to>
                                            <p:strVal val="visible"/>
                                          </p:to>
                                        </p:set>
                                        <p:anim calcmode="lin" valueType="num">
                                          <p:cBhvr additive="base">
                                            <p:cTn id="26" dur="2000" fill="hold"/>
                                            <p:tgtEl>
                                              <p:spTgt spid="404"/>
                                            </p:tgtEl>
                                            <p:attrNameLst>
                                              <p:attrName>ppt_x</p:attrName>
                                            </p:attrNameLst>
                                          </p:cBhvr>
                                          <p:tavLst>
                                            <p:tav tm="0">
                                              <p:val>
                                                <p:strVal val="#ppt_x"/>
                                              </p:val>
                                            </p:tav>
                                            <p:tav tm="100000">
                                              <p:val>
                                                <p:strVal val="#ppt_x"/>
                                              </p:val>
                                            </p:tav>
                                          </p:tavLst>
                                        </p:anim>
                                        <p:anim calcmode="lin" valueType="num">
                                          <p:cBhvr additive="base">
                                            <p:cTn id="27" dur="2000" fill="hold"/>
                                            <p:tgtEl>
                                              <p:spTgt spid="404"/>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05"/>
                                            </p:tgtEl>
                                            <p:attrNameLst>
                                              <p:attrName>style.visibility</p:attrName>
                                            </p:attrNameLst>
                                          </p:cBhvr>
                                          <p:to>
                                            <p:strVal val="visible"/>
                                          </p:to>
                                        </p:set>
                                        <p:anim calcmode="lin" valueType="num">
                                          <p:cBhvr additive="base">
                                            <p:cTn id="30" dur="2000" fill="hold"/>
                                            <p:tgtEl>
                                              <p:spTgt spid="405"/>
                                            </p:tgtEl>
                                            <p:attrNameLst>
                                              <p:attrName>ppt_x</p:attrName>
                                            </p:attrNameLst>
                                          </p:cBhvr>
                                          <p:tavLst>
                                            <p:tav tm="0">
                                              <p:val>
                                                <p:strVal val="#ppt_x"/>
                                              </p:val>
                                            </p:tav>
                                            <p:tav tm="100000">
                                              <p:val>
                                                <p:strVal val="#ppt_x"/>
                                              </p:val>
                                            </p:tav>
                                          </p:tavLst>
                                        </p:anim>
                                        <p:anim calcmode="lin" valueType="num">
                                          <p:cBhvr additive="base">
                                            <p:cTn id="31" dur="2000" fill="hold"/>
                                            <p:tgtEl>
                                              <p:spTgt spid="405"/>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200"/>
                                      </p:stCondLst>
                                      <p:childTnLst>
                                        <p:set>
                                          <p:cBhvr>
                                            <p:cTn id="33" dur="1" fill="hold">
                                              <p:stCondLst>
                                                <p:cond delay="0"/>
                                              </p:stCondLst>
                                            </p:cTn>
                                            <p:tgtEl>
                                              <p:spTgt spid="406"/>
                                            </p:tgtEl>
                                            <p:attrNameLst>
                                              <p:attrName>style.visibility</p:attrName>
                                            </p:attrNameLst>
                                          </p:cBhvr>
                                          <p:to>
                                            <p:strVal val="visible"/>
                                          </p:to>
                                        </p:set>
                                        <p:anim calcmode="lin" valueType="num">
                                          <p:cBhvr additive="base">
                                            <p:cTn id="34" dur="2000" fill="hold"/>
                                            <p:tgtEl>
                                              <p:spTgt spid="406"/>
                                            </p:tgtEl>
                                            <p:attrNameLst>
                                              <p:attrName>ppt_x</p:attrName>
                                            </p:attrNameLst>
                                          </p:cBhvr>
                                          <p:tavLst>
                                            <p:tav tm="0">
                                              <p:val>
                                                <p:strVal val="#ppt_x"/>
                                              </p:val>
                                            </p:tav>
                                            <p:tav tm="100000">
                                              <p:val>
                                                <p:strVal val="#ppt_x"/>
                                              </p:val>
                                            </p:tav>
                                          </p:tavLst>
                                        </p:anim>
                                        <p:anim calcmode="lin" valueType="num">
                                          <p:cBhvr additive="base">
                                            <p:cTn id="35" dur="2000" fill="hold"/>
                                            <p:tgtEl>
                                              <p:spTgt spid="40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407"/>
                                            </p:tgtEl>
                                            <p:attrNameLst>
                                              <p:attrName>style.visibility</p:attrName>
                                            </p:attrNameLst>
                                          </p:cBhvr>
                                          <p:to>
                                            <p:strVal val="visible"/>
                                          </p:to>
                                        </p:set>
                                        <p:anim calcmode="lin" valueType="num">
                                          <p:cBhvr additive="base">
                                            <p:cTn id="38" dur="2000" fill="hold"/>
                                            <p:tgtEl>
                                              <p:spTgt spid="407"/>
                                            </p:tgtEl>
                                            <p:attrNameLst>
                                              <p:attrName>ppt_x</p:attrName>
                                            </p:attrNameLst>
                                          </p:cBhvr>
                                          <p:tavLst>
                                            <p:tav tm="0">
                                              <p:val>
                                                <p:strVal val="#ppt_x"/>
                                              </p:val>
                                            </p:tav>
                                            <p:tav tm="100000">
                                              <p:val>
                                                <p:strVal val="#ppt_x"/>
                                              </p:val>
                                            </p:tav>
                                          </p:tavLst>
                                        </p:anim>
                                        <p:anim calcmode="lin" valueType="num">
                                          <p:cBhvr additive="base">
                                            <p:cTn id="39" dur="2000" fill="hold"/>
                                            <p:tgtEl>
                                              <p:spTgt spid="407"/>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200"/>
                                      </p:stCondLst>
                                      <p:childTnLst>
                                        <p:set>
                                          <p:cBhvr>
                                            <p:cTn id="41" dur="1" fill="hold">
                                              <p:stCondLst>
                                                <p:cond delay="0"/>
                                              </p:stCondLst>
                                            </p:cTn>
                                            <p:tgtEl>
                                              <p:spTgt spid="409"/>
                                            </p:tgtEl>
                                            <p:attrNameLst>
                                              <p:attrName>style.visibility</p:attrName>
                                            </p:attrNameLst>
                                          </p:cBhvr>
                                          <p:to>
                                            <p:strVal val="visible"/>
                                          </p:to>
                                        </p:set>
                                        <p:anim calcmode="lin" valueType="num">
                                          <p:cBhvr additive="base">
                                            <p:cTn id="42" dur="2000" fill="hold"/>
                                            <p:tgtEl>
                                              <p:spTgt spid="409"/>
                                            </p:tgtEl>
                                            <p:attrNameLst>
                                              <p:attrName>ppt_x</p:attrName>
                                            </p:attrNameLst>
                                          </p:cBhvr>
                                          <p:tavLst>
                                            <p:tav tm="0">
                                              <p:val>
                                                <p:strVal val="#ppt_x"/>
                                              </p:val>
                                            </p:tav>
                                            <p:tav tm="100000">
                                              <p:val>
                                                <p:strVal val="#ppt_x"/>
                                              </p:val>
                                            </p:tav>
                                          </p:tavLst>
                                        </p:anim>
                                        <p:anim calcmode="lin" valueType="num">
                                          <p:cBhvr additive="base">
                                            <p:cTn id="43" dur="2000" fill="hold"/>
                                            <p:tgtEl>
                                              <p:spTgt spid="409"/>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200"/>
                                      </p:stCondLst>
                                      <p:childTnLst>
                                        <p:set>
                                          <p:cBhvr>
                                            <p:cTn id="45" dur="1" fill="hold">
                                              <p:stCondLst>
                                                <p:cond delay="0"/>
                                              </p:stCondLst>
                                            </p:cTn>
                                            <p:tgtEl>
                                              <p:spTgt spid="410"/>
                                            </p:tgtEl>
                                            <p:attrNameLst>
                                              <p:attrName>style.visibility</p:attrName>
                                            </p:attrNameLst>
                                          </p:cBhvr>
                                          <p:to>
                                            <p:strVal val="visible"/>
                                          </p:to>
                                        </p:set>
                                        <p:anim calcmode="lin" valueType="num">
                                          <p:cBhvr additive="base">
                                            <p:cTn id="46" dur="2000" fill="hold"/>
                                            <p:tgtEl>
                                              <p:spTgt spid="410"/>
                                            </p:tgtEl>
                                            <p:attrNameLst>
                                              <p:attrName>ppt_x</p:attrName>
                                            </p:attrNameLst>
                                          </p:cBhvr>
                                          <p:tavLst>
                                            <p:tav tm="0">
                                              <p:val>
                                                <p:strVal val="#ppt_x"/>
                                              </p:val>
                                            </p:tav>
                                            <p:tav tm="100000">
                                              <p:val>
                                                <p:strVal val="#ppt_x"/>
                                              </p:val>
                                            </p:tav>
                                          </p:tavLst>
                                        </p:anim>
                                        <p:anim calcmode="lin" valueType="num">
                                          <p:cBhvr additive="base">
                                            <p:cTn id="47" dur="2000" fill="hold"/>
                                            <p:tgtEl>
                                              <p:spTgt spid="410"/>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200"/>
                                      </p:stCondLst>
                                      <p:childTnLst>
                                        <p:set>
                                          <p:cBhvr>
                                            <p:cTn id="49" dur="1" fill="hold">
                                              <p:stCondLst>
                                                <p:cond delay="0"/>
                                              </p:stCondLst>
                                            </p:cTn>
                                            <p:tgtEl>
                                              <p:spTgt spid="411"/>
                                            </p:tgtEl>
                                            <p:attrNameLst>
                                              <p:attrName>style.visibility</p:attrName>
                                            </p:attrNameLst>
                                          </p:cBhvr>
                                          <p:to>
                                            <p:strVal val="visible"/>
                                          </p:to>
                                        </p:set>
                                        <p:anim calcmode="lin" valueType="num">
                                          <p:cBhvr additive="base">
                                            <p:cTn id="50" dur="2000" fill="hold"/>
                                            <p:tgtEl>
                                              <p:spTgt spid="411"/>
                                            </p:tgtEl>
                                            <p:attrNameLst>
                                              <p:attrName>ppt_x</p:attrName>
                                            </p:attrNameLst>
                                          </p:cBhvr>
                                          <p:tavLst>
                                            <p:tav tm="0">
                                              <p:val>
                                                <p:strVal val="#ppt_x"/>
                                              </p:val>
                                            </p:tav>
                                            <p:tav tm="100000">
                                              <p:val>
                                                <p:strVal val="#ppt_x"/>
                                              </p:val>
                                            </p:tav>
                                          </p:tavLst>
                                        </p:anim>
                                        <p:anim calcmode="lin" valueType="num">
                                          <p:cBhvr additive="base">
                                            <p:cTn id="51" dur="2000" fill="hold"/>
                                            <p:tgtEl>
                                              <p:spTgt spid="411"/>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200"/>
                                      </p:stCondLst>
                                      <p:childTnLst>
                                        <p:set>
                                          <p:cBhvr>
                                            <p:cTn id="53" dur="1" fill="hold">
                                              <p:stCondLst>
                                                <p:cond delay="0"/>
                                              </p:stCondLst>
                                            </p:cTn>
                                            <p:tgtEl>
                                              <p:spTgt spid="414"/>
                                            </p:tgtEl>
                                            <p:attrNameLst>
                                              <p:attrName>style.visibility</p:attrName>
                                            </p:attrNameLst>
                                          </p:cBhvr>
                                          <p:to>
                                            <p:strVal val="visible"/>
                                          </p:to>
                                        </p:set>
                                        <p:anim calcmode="lin" valueType="num">
                                          <p:cBhvr additive="base">
                                            <p:cTn id="54" dur="2000" fill="hold"/>
                                            <p:tgtEl>
                                              <p:spTgt spid="414"/>
                                            </p:tgtEl>
                                            <p:attrNameLst>
                                              <p:attrName>ppt_x</p:attrName>
                                            </p:attrNameLst>
                                          </p:cBhvr>
                                          <p:tavLst>
                                            <p:tav tm="0">
                                              <p:val>
                                                <p:strVal val="#ppt_x"/>
                                              </p:val>
                                            </p:tav>
                                            <p:tav tm="100000">
                                              <p:val>
                                                <p:strVal val="#ppt_x"/>
                                              </p:val>
                                            </p:tav>
                                          </p:tavLst>
                                        </p:anim>
                                        <p:anim calcmode="lin" valueType="num">
                                          <p:cBhvr additive="base">
                                            <p:cTn id="55" dur="2000" fill="hold"/>
                                            <p:tgtEl>
                                              <p:spTgt spid="4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200"/>
                                      </p:stCondLst>
                                      <p:childTnLst>
                                        <p:set>
                                          <p:cBhvr>
                                            <p:cTn id="57" dur="1" fill="hold">
                                              <p:stCondLst>
                                                <p:cond delay="0"/>
                                              </p:stCondLst>
                                            </p:cTn>
                                            <p:tgtEl>
                                              <p:spTgt spid="415"/>
                                            </p:tgtEl>
                                            <p:attrNameLst>
                                              <p:attrName>style.visibility</p:attrName>
                                            </p:attrNameLst>
                                          </p:cBhvr>
                                          <p:to>
                                            <p:strVal val="visible"/>
                                          </p:to>
                                        </p:set>
                                        <p:anim calcmode="lin" valueType="num">
                                          <p:cBhvr additive="base">
                                            <p:cTn id="58" dur="2000" fill="hold"/>
                                            <p:tgtEl>
                                              <p:spTgt spid="415"/>
                                            </p:tgtEl>
                                            <p:attrNameLst>
                                              <p:attrName>ppt_x</p:attrName>
                                            </p:attrNameLst>
                                          </p:cBhvr>
                                          <p:tavLst>
                                            <p:tav tm="0">
                                              <p:val>
                                                <p:strVal val="#ppt_x"/>
                                              </p:val>
                                            </p:tav>
                                            <p:tav tm="100000">
                                              <p:val>
                                                <p:strVal val="#ppt_x"/>
                                              </p:val>
                                            </p:tav>
                                          </p:tavLst>
                                        </p:anim>
                                        <p:anim calcmode="lin" valueType="num">
                                          <p:cBhvr additive="base">
                                            <p:cTn id="59" dur="2000" fill="hold"/>
                                            <p:tgtEl>
                                              <p:spTgt spid="4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200"/>
                                      </p:stCondLst>
                                      <p:childTnLst>
                                        <p:set>
                                          <p:cBhvr>
                                            <p:cTn id="61" dur="1" fill="hold">
                                              <p:stCondLst>
                                                <p:cond delay="0"/>
                                              </p:stCondLst>
                                            </p:cTn>
                                            <p:tgtEl>
                                              <p:spTgt spid="416"/>
                                            </p:tgtEl>
                                            <p:attrNameLst>
                                              <p:attrName>style.visibility</p:attrName>
                                            </p:attrNameLst>
                                          </p:cBhvr>
                                          <p:to>
                                            <p:strVal val="visible"/>
                                          </p:to>
                                        </p:set>
                                        <p:anim calcmode="lin" valueType="num">
                                          <p:cBhvr additive="base">
                                            <p:cTn id="62" dur="2000" fill="hold"/>
                                            <p:tgtEl>
                                              <p:spTgt spid="416"/>
                                            </p:tgtEl>
                                            <p:attrNameLst>
                                              <p:attrName>ppt_x</p:attrName>
                                            </p:attrNameLst>
                                          </p:cBhvr>
                                          <p:tavLst>
                                            <p:tav tm="0">
                                              <p:val>
                                                <p:strVal val="#ppt_x"/>
                                              </p:val>
                                            </p:tav>
                                            <p:tav tm="100000">
                                              <p:val>
                                                <p:strVal val="#ppt_x"/>
                                              </p:val>
                                            </p:tav>
                                          </p:tavLst>
                                        </p:anim>
                                        <p:anim calcmode="lin" valueType="num">
                                          <p:cBhvr additive="base">
                                            <p:cTn id="63" dur="2000" fill="hold"/>
                                            <p:tgtEl>
                                              <p:spTgt spid="4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200"/>
                                      </p:stCondLst>
                                      <p:childTnLst>
                                        <p:set>
                                          <p:cBhvr>
                                            <p:cTn id="65" dur="1" fill="hold">
                                              <p:stCondLst>
                                                <p:cond delay="0"/>
                                              </p:stCondLst>
                                            </p:cTn>
                                            <p:tgtEl>
                                              <p:spTgt spid="433"/>
                                            </p:tgtEl>
                                            <p:attrNameLst>
                                              <p:attrName>style.visibility</p:attrName>
                                            </p:attrNameLst>
                                          </p:cBhvr>
                                          <p:to>
                                            <p:strVal val="visible"/>
                                          </p:to>
                                        </p:set>
                                        <p:anim calcmode="lin" valueType="num">
                                          <p:cBhvr additive="base">
                                            <p:cTn id="66" dur="2000" fill="hold"/>
                                            <p:tgtEl>
                                              <p:spTgt spid="433"/>
                                            </p:tgtEl>
                                            <p:attrNameLst>
                                              <p:attrName>ppt_x</p:attrName>
                                            </p:attrNameLst>
                                          </p:cBhvr>
                                          <p:tavLst>
                                            <p:tav tm="0">
                                              <p:val>
                                                <p:strVal val="#ppt_x"/>
                                              </p:val>
                                            </p:tav>
                                            <p:tav tm="100000">
                                              <p:val>
                                                <p:strVal val="#ppt_x"/>
                                              </p:val>
                                            </p:tav>
                                          </p:tavLst>
                                        </p:anim>
                                        <p:anim calcmode="lin" valueType="num">
                                          <p:cBhvr additive="base">
                                            <p:cTn id="67" dur="2000" fill="hold"/>
                                            <p:tgtEl>
                                              <p:spTgt spid="433"/>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445"/>
                                            </p:tgtEl>
                                            <p:attrNameLst>
                                              <p:attrName>style.visibility</p:attrName>
                                            </p:attrNameLst>
                                          </p:cBhvr>
                                          <p:to>
                                            <p:strVal val="visible"/>
                                          </p:to>
                                        </p:set>
                                        <p:anim calcmode="lin" valueType="num">
                                          <p:cBhvr additive="base">
                                            <p:cTn id="70" dur="2000" fill="hold"/>
                                            <p:tgtEl>
                                              <p:spTgt spid="445"/>
                                            </p:tgtEl>
                                            <p:attrNameLst>
                                              <p:attrName>ppt_x</p:attrName>
                                            </p:attrNameLst>
                                          </p:cBhvr>
                                          <p:tavLst>
                                            <p:tav tm="0">
                                              <p:val>
                                                <p:strVal val="#ppt_x"/>
                                              </p:val>
                                            </p:tav>
                                            <p:tav tm="100000">
                                              <p:val>
                                                <p:strVal val="#ppt_x"/>
                                              </p:val>
                                            </p:tav>
                                          </p:tavLst>
                                        </p:anim>
                                        <p:anim calcmode="lin" valueType="num">
                                          <p:cBhvr additive="base">
                                            <p:cTn id="71" dur="2000" fill="hold"/>
                                            <p:tgtEl>
                                              <p:spTgt spid="445"/>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200"/>
                                      </p:stCondLst>
                                      <p:childTnLst>
                                        <p:set>
                                          <p:cBhvr>
                                            <p:cTn id="73" dur="1" fill="hold">
                                              <p:stCondLst>
                                                <p:cond delay="0"/>
                                              </p:stCondLst>
                                            </p:cTn>
                                            <p:tgtEl>
                                              <p:spTgt spid="456"/>
                                            </p:tgtEl>
                                            <p:attrNameLst>
                                              <p:attrName>style.visibility</p:attrName>
                                            </p:attrNameLst>
                                          </p:cBhvr>
                                          <p:to>
                                            <p:strVal val="visible"/>
                                          </p:to>
                                        </p:set>
                                        <p:anim calcmode="lin" valueType="num">
                                          <p:cBhvr additive="base">
                                            <p:cTn id="74" dur="2000" fill="hold"/>
                                            <p:tgtEl>
                                              <p:spTgt spid="456"/>
                                            </p:tgtEl>
                                            <p:attrNameLst>
                                              <p:attrName>ppt_x</p:attrName>
                                            </p:attrNameLst>
                                          </p:cBhvr>
                                          <p:tavLst>
                                            <p:tav tm="0">
                                              <p:val>
                                                <p:strVal val="#ppt_x"/>
                                              </p:val>
                                            </p:tav>
                                            <p:tav tm="100000">
                                              <p:val>
                                                <p:strVal val="#ppt_x"/>
                                              </p:val>
                                            </p:tav>
                                          </p:tavLst>
                                        </p:anim>
                                        <p:anim calcmode="lin" valueType="num">
                                          <p:cBhvr additive="base">
                                            <p:cTn id="75" dur="2000" fill="hold"/>
                                            <p:tgtEl>
                                              <p:spTgt spid="456"/>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457"/>
                                            </p:tgtEl>
                                            <p:attrNameLst>
                                              <p:attrName>style.visibility</p:attrName>
                                            </p:attrNameLst>
                                          </p:cBhvr>
                                          <p:to>
                                            <p:strVal val="visible"/>
                                          </p:to>
                                        </p:set>
                                        <p:anim calcmode="lin" valueType="num">
                                          <p:cBhvr additive="base">
                                            <p:cTn id="78" dur="2000" fill="hold"/>
                                            <p:tgtEl>
                                              <p:spTgt spid="457"/>
                                            </p:tgtEl>
                                            <p:attrNameLst>
                                              <p:attrName>ppt_x</p:attrName>
                                            </p:attrNameLst>
                                          </p:cBhvr>
                                          <p:tavLst>
                                            <p:tav tm="0">
                                              <p:val>
                                                <p:strVal val="#ppt_x"/>
                                              </p:val>
                                            </p:tav>
                                            <p:tav tm="100000">
                                              <p:val>
                                                <p:strVal val="#ppt_x"/>
                                              </p:val>
                                            </p:tav>
                                          </p:tavLst>
                                        </p:anim>
                                        <p:anim calcmode="lin" valueType="num">
                                          <p:cBhvr additive="base">
                                            <p:cTn id="79" dur="2000" fill="hold"/>
                                            <p:tgtEl>
                                              <p:spTgt spid="457"/>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459"/>
                                            </p:tgtEl>
                                            <p:attrNameLst>
                                              <p:attrName>style.visibility</p:attrName>
                                            </p:attrNameLst>
                                          </p:cBhvr>
                                          <p:to>
                                            <p:strVal val="visible"/>
                                          </p:to>
                                        </p:set>
                                        <p:anim calcmode="lin" valueType="num">
                                          <p:cBhvr additive="base">
                                            <p:cTn id="82" dur="2000" fill="hold"/>
                                            <p:tgtEl>
                                              <p:spTgt spid="459"/>
                                            </p:tgtEl>
                                            <p:attrNameLst>
                                              <p:attrName>ppt_x</p:attrName>
                                            </p:attrNameLst>
                                          </p:cBhvr>
                                          <p:tavLst>
                                            <p:tav tm="0">
                                              <p:val>
                                                <p:strVal val="#ppt_x"/>
                                              </p:val>
                                            </p:tav>
                                            <p:tav tm="100000">
                                              <p:val>
                                                <p:strVal val="#ppt_x"/>
                                              </p:val>
                                            </p:tav>
                                          </p:tavLst>
                                        </p:anim>
                                        <p:anim calcmode="lin" valueType="num">
                                          <p:cBhvr additive="base">
                                            <p:cTn id="83" dur="2000" fill="hold"/>
                                            <p:tgtEl>
                                              <p:spTgt spid="459"/>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465"/>
                                            </p:tgtEl>
                                            <p:attrNameLst>
                                              <p:attrName>style.visibility</p:attrName>
                                            </p:attrNameLst>
                                          </p:cBhvr>
                                          <p:to>
                                            <p:strVal val="visible"/>
                                          </p:to>
                                        </p:set>
                                        <p:anim calcmode="lin" valueType="num">
                                          <p:cBhvr additive="base">
                                            <p:cTn id="86" dur="2000" fill="hold"/>
                                            <p:tgtEl>
                                              <p:spTgt spid="465"/>
                                            </p:tgtEl>
                                            <p:attrNameLst>
                                              <p:attrName>ppt_x</p:attrName>
                                            </p:attrNameLst>
                                          </p:cBhvr>
                                          <p:tavLst>
                                            <p:tav tm="0">
                                              <p:val>
                                                <p:strVal val="#ppt_x"/>
                                              </p:val>
                                            </p:tav>
                                            <p:tav tm="100000">
                                              <p:val>
                                                <p:strVal val="#ppt_x"/>
                                              </p:val>
                                            </p:tav>
                                          </p:tavLst>
                                        </p:anim>
                                        <p:anim calcmode="lin" valueType="num">
                                          <p:cBhvr additive="base">
                                            <p:cTn id="87" dur="2000" fill="hold"/>
                                            <p:tgtEl>
                                              <p:spTgt spid="465"/>
                                            </p:tgtEl>
                                            <p:attrNameLst>
                                              <p:attrName>ppt_y</p:attrName>
                                            </p:attrNameLst>
                                          </p:cBhvr>
                                          <p:tavLst>
                                            <p:tav tm="0">
                                              <p:val>
                                                <p:strVal val="0-#ppt_h/2"/>
                                              </p:val>
                                            </p:tav>
                                            <p:tav tm="100000">
                                              <p:val>
                                                <p:strVal val="#ppt_y"/>
                                              </p:val>
                                            </p:tav>
                                          </p:tavLst>
                                        </p:anim>
                                      </p:childTnLst>
                                    </p:cTn>
                                  </p:par>
                                  <p:par>
                                    <p:cTn id="88" presetID="2" presetClass="entr" presetSubtype="1" fill="hold" nodeType="withEffect">
                                      <p:stCondLst>
                                        <p:cond delay="0"/>
                                      </p:stCondLst>
                                      <p:childTnLst>
                                        <p:set>
                                          <p:cBhvr>
                                            <p:cTn id="89" dur="1" fill="hold">
                                              <p:stCondLst>
                                                <p:cond delay="0"/>
                                              </p:stCondLst>
                                            </p:cTn>
                                            <p:tgtEl>
                                              <p:spTgt spid="2"/>
                                            </p:tgtEl>
                                            <p:attrNameLst>
                                              <p:attrName>style.visibility</p:attrName>
                                            </p:attrNameLst>
                                          </p:cBhvr>
                                          <p:to>
                                            <p:strVal val="visible"/>
                                          </p:to>
                                        </p:set>
                                        <p:anim calcmode="lin" valueType="num">
                                          <p:cBhvr additive="base">
                                            <p:cTn id="90" dur="2000" fill="hold"/>
                                            <p:tgtEl>
                                              <p:spTgt spid="2"/>
                                            </p:tgtEl>
                                            <p:attrNameLst>
                                              <p:attrName>ppt_x</p:attrName>
                                            </p:attrNameLst>
                                          </p:cBhvr>
                                          <p:tavLst>
                                            <p:tav tm="0">
                                              <p:val>
                                                <p:strVal val="#ppt_x"/>
                                              </p:val>
                                            </p:tav>
                                            <p:tav tm="100000">
                                              <p:val>
                                                <p:strVal val="#ppt_x"/>
                                              </p:val>
                                            </p:tav>
                                          </p:tavLst>
                                        </p:anim>
                                        <p:anim calcmode="lin" valueType="num">
                                          <p:cBhvr additive="base">
                                            <p:cTn id="91" dur="2000" fill="hold"/>
                                            <p:tgtEl>
                                              <p:spTgt spid="2"/>
                                            </p:tgtEl>
                                            <p:attrNameLst>
                                              <p:attrName>ppt_y</p:attrName>
                                            </p:attrNameLst>
                                          </p:cBhvr>
                                          <p:tavLst>
                                            <p:tav tm="0">
                                              <p:val>
                                                <p:strVal val="0-#ppt_h/2"/>
                                              </p:val>
                                            </p:tav>
                                            <p:tav tm="100000">
                                              <p:val>
                                                <p:strVal val="#ppt_y"/>
                                              </p:val>
                                            </p:tav>
                                          </p:tavLst>
                                        </p:anim>
                                      </p:childTnLst>
                                    </p:cTn>
                                  </p:par>
                                  <p:par>
                                    <p:cTn id="92" presetID="2" presetClass="entr" presetSubtype="1" fill="hold" nodeType="withEffect">
                                      <p:stCondLst>
                                        <p:cond delay="0"/>
                                      </p:stCondLst>
                                      <p:childTnLst>
                                        <p:set>
                                          <p:cBhvr>
                                            <p:cTn id="93" dur="1" fill="hold">
                                              <p:stCondLst>
                                                <p:cond delay="0"/>
                                              </p:stCondLst>
                                            </p:cTn>
                                            <p:tgtEl>
                                              <p:spTgt spid="511"/>
                                            </p:tgtEl>
                                            <p:attrNameLst>
                                              <p:attrName>style.visibility</p:attrName>
                                            </p:attrNameLst>
                                          </p:cBhvr>
                                          <p:to>
                                            <p:strVal val="visible"/>
                                          </p:to>
                                        </p:set>
                                        <p:anim calcmode="lin" valueType="num">
                                          <p:cBhvr additive="base">
                                            <p:cTn id="94" dur="2000" fill="hold"/>
                                            <p:tgtEl>
                                              <p:spTgt spid="511"/>
                                            </p:tgtEl>
                                            <p:attrNameLst>
                                              <p:attrName>ppt_x</p:attrName>
                                            </p:attrNameLst>
                                          </p:cBhvr>
                                          <p:tavLst>
                                            <p:tav tm="0">
                                              <p:val>
                                                <p:strVal val="#ppt_x"/>
                                              </p:val>
                                            </p:tav>
                                            <p:tav tm="100000">
                                              <p:val>
                                                <p:strVal val="#ppt_x"/>
                                              </p:val>
                                            </p:tav>
                                          </p:tavLst>
                                        </p:anim>
                                        <p:anim calcmode="lin" valueType="num">
                                          <p:cBhvr additive="base">
                                            <p:cTn id="95" dur="2000" fill="hold"/>
                                            <p:tgtEl>
                                              <p:spTgt spid="511"/>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stCondLst>
                                        <p:cond delay="0"/>
                                      </p:stCondLst>
                                      <p:childTnLst>
                                        <p:set>
                                          <p:cBhvr>
                                            <p:cTn id="97" dur="1" fill="hold">
                                              <p:stCondLst>
                                                <p:cond delay="0"/>
                                              </p:stCondLst>
                                            </p:cTn>
                                            <p:tgtEl>
                                              <p:spTgt spid="705"/>
                                            </p:tgtEl>
                                            <p:attrNameLst>
                                              <p:attrName>style.visibility</p:attrName>
                                            </p:attrNameLst>
                                          </p:cBhvr>
                                          <p:to>
                                            <p:strVal val="visible"/>
                                          </p:to>
                                        </p:set>
                                        <p:anim calcmode="lin" valueType="num">
                                          <p:cBhvr additive="base">
                                            <p:cTn id="98" dur="2000" fill="hold"/>
                                            <p:tgtEl>
                                              <p:spTgt spid="705"/>
                                            </p:tgtEl>
                                            <p:attrNameLst>
                                              <p:attrName>ppt_x</p:attrName>
                                            </p:attrNameLst>
                                          </p:cBhvr>
                                          <p:tavLst>
                                            <p:tav tm="0">
                                              <p:val>
                                                <p:strVal val="#ppt_x"/>
                                              </p:val>
                                            </p:tav>
                                            <p:tav tm="100000">
                                              <p:val>
                                                <p:strVal val="#ppt_x"/>
                                              </p:val>
                                            </p:tav>
                                          </p:tavLst>
                                        </p:anim>
                                        <p:anim calcmode="lin" valueType="num">
                                          <p:cBhvr additive="base">
                                            <p:cTn id="99" dur="2000" fill="hold"/>
                                            <p:tgtEl>
                                              <p:spTgt spid="705"/>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stCondLst>
                                        <p:cond delay="100"/>
                                      </p:stCondLst>
                                      <p:childTnLst>
                                        <p:set>
                                          <p:cBhvr>
                                            <p:cTn id="101" dur="1" fill="hold">
                                              <p:stCondLst>
                                                <p:cond delay="0"/>
                                              </p:stCondLst>
                                            </p:cTn>
                                            <p:tgtEl>
                                              <p:spTgt spid="725"/>
                                            </p:tgtEl>
                                            <p:attrNameLst>
                                              <p:attrName>style.visibility</p:attrName>
                                            </p:attrNameLst>
                                          </p:cBhvr>
                                          <p:to>
                                            <p:strVal val="visible"/>
                                          </p:to>
                                        </p:set>
                                        <p:anim calcmode="lin" valueType="num">
                                          <p:cBhvr additive="base">
                                            <p:cTn id="102" dur="2000" fill="hold"/>
                                            <p:tgtEl>
                                              <p:spTgt spid="725"/>
                                            </p:tgtEl>
                                            <p:attrNameLst>
                                              <p:attrName>ppt_x</p:attrName>
                                            </p:attrNameLst>
                                          </p:cBhvr>
                                          <p:tavLst>
                                            <p:tav tm="0">
                                              <p:val>
                                                <p:strVal val="#ppt_x"/>
                                              </p:val>
                                            </p:tav>
                                            <p:tav tm="100000">
                                              <p:val>
                                                <p:strVal val="#ppt_x"/>
                                              </p:val>
                                            </p:tav>
                                          </p:tavLst>
                                        </p:anim>
                                        <p:anim calcmode="lin" valueType="num">
                                          <p:cBhvr additive="base">
                                            <p:cTn id="103" dur="2000" fill="hold"/>
                                            <p:tgtEl>
                                              <p:spTgt spid="725"/>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stCondLst>
                                        <p:cond delay="40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2000" fill="hold"/>
                                            <p:tgtEl>
                                              <p:spTgt spid="8"/>
                                            </p:tgtEl>
                                            <p:attrNameLst>
                                              <p:attrName>ppt_x</p:attrName>
                                            </p:attrNameLst>
                                          </p:cBhvr>
                                          <p:tavLst>
                                            <p:tav tm="0">
                                              <p:val>
                                                <p:strVal val="#ppt_x"/>
                                              </p:val>
                                            </p:tav>
                                            <p:tav tm="100000">
                                              <p:val>
                                                <p:strVal val="#ppt_x"/>
                                              </p:val>
                                            </p:tav>
                                          </p:tavLst>
                                        </p:anim>
                                        <p:anim calcmode="lin" valueType="num">
                                          <p:cBhvr additive="base">
                                            <p:cTn id="107" dur="20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stCondLst>
                                        <p:cond delay="100"/>
                                      </p:stCondLst>
                                      <p:childTnLst>
                                        <p:set>
                                          <p:cBhvr>
                                            <p:cTn id="109" dur="1" fill="hold">
                                              <p:stCondLst>
                                                <p:cond delay="0"/>
                                              </p:stCondLst>
                                            </p:cTn>
                                            <p:tgtEl>
                                              <p:spTgt spid="746"/>
                                            </p:tgtEl>
                                            <p:attrNameLst>
                                              <p:attrName>style.visibility</p:attrName>
                                            </p:attrNameLst>
                                          </p:cBhvr>
                                          <p:to>
                                            <p:strVal val="visible"/>
                                          </p:to>
                                        </p:set>
                                        <p:anim calcmode="lin" valueType="num">
                                          <p:cBhvr additive="base">
                                            <p:cTn id="110" dur="2000" fill="hold"/>
                                            <p:tgtEl>
                                              <p:spTgt spid="746"/>
                                            </p:tgtEl>
                                            <p:attrNameLst>
                                              <p:attrName>ppt_x</p:attrName>
                                            </p:attrNameLst>
                                          </p:cBhvr>
                                          <p:tavLst>
                                            <p:tav tm="0">
                                              <p:val>
                                                <p:strVal val="#ppt_x"/>
                                              </p:val>
                                            </p:tav>
                                            <p:tav tm="100000">
                                              <p:val>
                                                <p:strVal val="#ppt_x"/>
                                              </p:val>
                                            </p:tav>
                                          </p:tavLst>
                                        </p:anim>
                                        <p:anim calcmode="lin" valueType="num">
                                          <p:cBhvr additive="base">
                                            <p:cTn id="111" dur="2000" fill="hold"/>
                                            <p:tgtEl>
                                              <p:spTgt spid="746"/>
                                            </p:tgtEl>
                                            <p:attrNameLst>
                                              <p:attrName>ppt_y</p:attrName>
                                            </p:attrNameLst>
                                          </p:cBhvr>
                                          <p:tavLst>
                                            <p:tav tm="0">
                                              <p:val>
                                                <p:strVal val="0-#ppt_h/2"/>
                                              </p:val>
                                            </p:tav>
                                            <p:tav tm="100000">
                                              <p:val>
                                                <p:strVal val="#ppt_y"/>
                                              </p:val>
                                            </p:tav>
                                          </p:tavLst>
                                        </p:anim>
                                      </p:childTnLst>
                                    </p:cTn>
                                  </p:par>
                                  <p:par>
                                    <p:cTn id="112" presetID="2" presetClass="entr" presetSubtype="1" fill="hold" nodeType="withEffect">
                                      <p:stCondLst>
                                        <p:cond delay="100"/>
                                      </p:stCondLst>
                                      <p:childTnLst>
                                        <p:set>
                                          <p:cBhvr>
                                            <p:cTn id="113" dur="1" fill="hold">
                                              <p:stCondLst>
                                                <p:cond delay="0"/>
                                              </p:stCondLst>
                                            </p:cTn>
                                            <p:tgtEl>
                                              <p:spTgt spid="766"/>
                                            </p:tgtEl>
                                            <p:attrNameLst>
                                              <p:attrName>style.visibility</p:attrName>
                                            </p:attrNameLst>
                                          </p:cBhvr>
                                          <p:to>
                                            <p:strVal val="visible"/>
                                          </p:to>
                                        </p:set>
                                        <p:anim calcmode="lin" valueType="num">
                                          <p:cBhvr additive="base">
                                            <p:cTn id="114" dur="2000" fill="hold"/>
                                            <p:tgtEl>
                                              <p:spTgt spid="766"/>
                                            </p:tgtEl>
                                            <p:attrNameLst>
                                              <p:attrName>ppt_x</p:attrName>
                                            </p:attrNameLst>
                                          </p:cBhvr>
                                          <p:tavLst>
                                            <p:tav tm="0">
                                              <p:val>
                                                <p:strVal val="#ppt_x"/>
                                              </p:val>
                                            </p:tav>
                                            <p:tav tm="100000">
                                              <p:val>
                                                <p:strVal val="#ppt_x"/>
                                              </p:val>
                                            </p:tav>
                                          </p:tavLst>
                                        </p:anim>
                                        <p:anim calcmode="lin" valueType="num">
                                          <p:cBhvr additive="base">
                                            <p:cTn id="115" dur="2000" fill="hold"/>
                                            <p:tgtEl>
                                              <p:spTgt spid="76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 grpId="0"/>
          <p:bldP spid="860" grpId="0"/>
          <p:bldP spid="357" grpId="0"/>
          <p:bldP spid="393" grpId="0"/>
          <p:bldP spid="396" grpId="0"/>
          <p:bldP spid="404" grpId="0"/>
          <p:bldP spid="405" grpId="0"/>
          <p:bldP spid="406" grpId="0"/>
          <p:bldP spid="407" grpId="0"/>
          <p:bldP spid="409" grpId="0"/>
          <p:bldP spid="410" grpId="0"/>
          <p:bldP spid="411" grpId="0"/>
          <p:bldP spid="414" grpId="0"/>
          <p:bldP spid="415" grpId="0"/>
          <p:bldP spid="416" grpId="0"/>
          <p:bldP spid="433" grpId="0"/>
          <p:bldP spid="445" grpId="0"/>
          <p:bldP spid="456" grpId="0"/>
          <p:bldP spid="457" grpId="0"/>
          <p:bldP spid="459" grpId="0"/>
          <p:bldP spid="465" grpId="0"/>
        </p:bld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2" name="TextBox 1"/>
          <p:cNvSpPr txBox="1"/>
          <p:nvPr/>
        </p:nvSpPr>
        <p:spPr>
          <a:xfrm>
            <a:off x="1836466" y="739588"/>
            <a:ext cx="8519127" cy="584775"/>
          </a:xfrm>
          <a:prstGeom prst="rect">
            <a:avLst/>
          </a:prstGeom>
          <a:noFill/>
        </p:spPr>
        <p:txBody>
          <a:bodyPr wrap="none" rtlCol="0">
            <a:spAutoFit/>
          </a:bodyPr>
          <a:lstStyle/>
          <a:p>
            <a:pPr algn="ctr"/>
            <a:r>
              <a:rPr lang="en-US" sz="3200" dirty="0">
                <a:solidFill>
                  <a:srgbClr val="C00000"/>
                </a:solidFill>
              </a:rPr>
              <a:t>This Magazine weight converts into a 40% reach.</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3467103" y="4501182"/>
            <a:ext cx="2769706" cy="779402"/>
            <a:chOff x="-310572" y="5670699"/>
            <a:chExt cx="3157759" cy="779402"/>
          </a:xfrm>
        </p:grpSpPr>
        <p:sp>
          <p:nvSpPr>
            <p:cNvPr id="406" name="TextBox 405"/>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7" name="TextBox 406"/>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8" name="TextBox 407"/>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9" name="TextBox 408"/>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0" name="TextBox 409"/>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1" name="TextBox 410"/>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2" name="TextBox 411"/>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3" name="TextBox 412"/>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4" name="TextBox 413"/>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5" name="TextBox 414"/>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6" name="TextBox 415"/>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3" name="TextBox 432"/>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7" name="TextBox 456"/>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8" name="TextBox 457"/>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9" name="TextBox 458"/>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0" name="TextBox 459"/>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5" name="TextBox 674"/>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6" name="TextBox 675"/>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7" name="TextBox 676"/>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8" name="TextBox 677"/>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5" name="TextBox 704"/>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6" name="TextBox 705"/>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7" name="TextBox 706"/>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8" name="TextBox 707"/>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9" name="TextBox 708"/>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0" name="TextBox 709"/>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1" name="TextBox 710"/>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2" name="TextBox 711"/>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3" name="TextBox 712"/>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4" name="TextBox 713"/>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5" name="TextBox 714"/>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6" name="TextBox 715"/>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7" name="TextBox 716"/>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8" name="TextBox 717"/>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9" name="TextBox 718"/>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0" name="TextBox 719"/>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1" name="TextBox 720"/>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2" name="TextBox 721"/>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3" name="TextBox 722"/>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24" name="Group 723"/>
          <p:cNvGrpSpPr/>
          <p:nvPr/>
        </p:nvGrpSpPr>
        <p:grpSpPr>
          <a:xfrm rot="10546324">
            <a:off x="1038617" y="4348470"/>
            <a:ext cx="2298255" cy="821518"/>
            <a:chOff x="-153869" y="5628583"/>
            <a:chExt cx="3001056" cy="821518"/>
          </a:xfrm>
        </p:grpSpPr>
        <p:sp>
          <p:nvSpPr>
            <p:cNvPr id="725" name="TextBox 724"/>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6" name="TextBox 725"/>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7" name="TextBox 726"/>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8" name="TextBox 727"/>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9" name="TextBox 728"/>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0" name="TextBox 729"/>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1" name="TextBox 730"/>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2" name="TextBox 731"/>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3" name="TextBox 732"/>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4" name="TextBox 733"/>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5" name="TextBox 734"/>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6" name="TextBox 735"/>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7" name="TextBox 736"/>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8" name="TextBox 737"/>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9" name="TextBox 738"/>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0" name="TextBox 739"/>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1" name="TextBox 740"/>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2" name="TextBox 741"/>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3" name="TextBox 742"/>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4" name="TextBox 743"/>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5" name="TextBox 744"/>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6" name="TextBox 745"/>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7" name="TextBox 746"/>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8" name="TextBox 747"/>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9" name="TextBox 748"/>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0" name="TextBox 749"/>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1" name="TextBox 750"/>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2" name="TextBox 751"/>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3" name="TextBox 752"/>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4" name="TextBox 753"/>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5" name="TextBox 754"/>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6" name="TextBox 755"/>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7" name="TextBox 756"/>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8" name="TextBox 757"/>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9" name="TextBox 758"/>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0" name="TextBox 759"/>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1" name="TextBox 760"/>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2" name="TextBox 761"/>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3" name="TextBox 762"/>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a:endCxn id="35" idx="2"/>
          </p:cNvCxnSpPr>
          <p:nvPr/>
        </p:nvCxnSpPr>
        <p:spPr>
          <a:xfrm>
            <a:off x="3748852" y="2447812"/>
            <a:ext cx="7620" cy="1833531"/>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Straight Connector 350"/>
          <p:cNvCxnSpPr>
            <a:endCxn id="353" idx="1"/>
          </p:cNvCxnSpPr>
          <p:nvPr/>
        </p:nvCxnSpPr>
        <p:spPr>
          <a:xfrm>
            <a:off x="8480636" y="2447812"/>
            <a:ext cx="13432" cy="2090555"/>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59073" y="3559260"/>
            <a:ext cx="2007029" cy="619734"/>
            <a:chOff x="359073" y="3559260"/>
            <a:chExt cx="2007029" cy="619734"/>
          </a:xfrm>
        </p:grpSpPr>
        <p:sp>
          <p:nvSpPr>
            <p:cNvPr id="764" name="TextBox 763"/>
            <p:cNvSpPr txBox="1"/>
            <p:nvPr/>
          </p:nvSpPr>
          <p:spPr>
            <a:xfrm>
              <a:off x="359073" y="3593491"/>
              <a:ext cx="1254895" cy="461665"/>
            </a:xfrm>
            <a:prstGeom prst="rect">
              <a:avLst/>
            </a:prstGeom>
            <a:noFill/>
          </p:spPr>
          <p:txBody>
            <a:bodyPr wrap="none" rtlCol="0">
              <a:spAutoFit/>
            </a:bodyPr>
            <a:lstStyle/>
            <a:p>
              <a:pPr algn="r"/>
              <a:r>
                <a:rPr lang="en-US" sz="2400" dirty="0">
                  <a:solidFill>
                    <a:srgbClr val="C00000"/>
                  </a:solidFill>
                </a:rPr>
                <a:t>Reached</a:t>
              </a:r>
            </a:p>
          </p:txBody>
        </p:sp>
        <p:sp>
          <p:nvSpPr>
            <p:cNvPr id="765" name="TextBox 764"/>
            <p:cNvSpPr txBox="1"/>
            <p:nvPr/>
          </p:nvSpPr>
          <p:spPr>
            <a:xfrm>
              <a:off x="1622077" y="3593491"/>
              <a:ext cx="715260" cy="461665"/>
            </a:xfrm>
            <a:prstGeom prst="rect">
              <a:avLst/>
            </a:prstGeom>
            <a:noFill/>
          </p:spPr>
          <p:txBody>
            <a:bodyPr wrap="none" rtlCol="0">
              <a:spAutoFit/>
            </a:bodyPr>
            <a:lstStyle/>
            <a:p>
              <a:pPr algn="ctr"/>
              <a:r>
                <a:rPr lang="en-US" sz="2400" dirty="0">
                  <a:solidFill>
                    <a:srgbClr val="C00000"/>
                  </a:solidFill>
                </a:rPr>
                <a:t>40%</a:t>
              </a:r>
            </a:p>
          </p:txBody>
        </p:sp>
        <p:cxnSp>
          <p:nvCxnSpPr>
            <p:cNvPr id="766" name="Straight Connector 765"/>
            <p:cNvCxnSpPr/>
            <p:nvPr/>
          </p:nvCxnSpPr>
          <p:spPr>
            <a:xfrm>
              <a:off x="2366102" y="3559260"/>
              <a:ext cx="0" cy="619734"/>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76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19404332"/>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77"/>
                                            </p:tgtEl>
                                            <p:attrNameLst>
                                              <p:attrName>style.visibility</p:attrName>
                                            </p:attrNameLst>
                                          </p:cBhvr>
                                          <p:to>
                                            <p:strVal val="visible"/>
                                          </p:to>
                                        </p:set>
                                        <p:anim calcmode="lin" valueType="num">
                                          <p:cBhvr additive="base">
                                            <p:cTn id="7" dur="3000" fill="hold"/>
                                            <p:tgtEl>
                                              <p:spTgt spid="277"/>
                                            </p:tgtEl>
                                            <p:attrNameLst>
                                              <p:attrName>ppt_x</p:attrName>
                                            </p:attrNameLst>
                                          </p:cBhvr>
                                          <p:tavLst>
                                            <p:tav tm="0">
                                              <p:val>
                                                <p:strVal val="#ppt_x"/>
                                              </p:val>
                                            </p:tav>
                                            <p:tav tm="100000">
                                              <p:val>
                                                <p:strVal val="#ppt_x"/>
                                              </p:val>
                                            </p:tav>
                                          </p:tavLst>
                                        </p:anim>
                                        <p:anim calcmode="lin" valueType="num">
                                          <p:cBhvr additive="base">
                                            <p:cTn id="8" dur="3000" fill="hold"/>
                                            <p:tgtEl>
                                              <p:spTgt spid="27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ppt_x"/>
                                              </p:val>
                                            </p:tav>
                                            <p:tav tm="100000">
                                              <p:val>
                                                <p:strVal val="#ppt_x"/>
                                              </p:val>
                                            </p:tav>
                                          </p:tavLst>
                                        </p:anim>
                                        <p:anim calcmode="lin" valueType="num">
                                          <p:cBhvr additive="base">
                                            <p:cTn id="12" dur="1000" fill="hold"/>
                                            <p:tgtEl>
                                              <p:spTgt spid="4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42000">
                                      <p:stCondLst>
                                        <p:cond delay="100"/>
                                      </p:stCondLst>
                                      <p:childTnLst>
                                        <p:set>
                                          <p:cBhvr>
                                            <p:cTn id="14" dur="1" fill="hold">
                                              <p:stCondLst>
                                                <p:cond delay="0"/>
                                              </p:stCondLst>
                                            </p:cTn>
                                            <p:tgtEl>
                                              <p:spTgt spid="57"/>
                                            </p:tgtEl>
                                            <p:attrNameLst>
                                              <p:attrName>style.visibility</p:attrName>
                                            </p:attrNameLst>
                                          </p:cBhvr>
                                          <p:to>
                                            <p:strVal val="visible"/>
                                          </p:to>
                                        </p:set>
                                        <p:anim calcmode="lin" valueType="num" p14:bounceEnd="42000">
                                          <p:cBhvr additive="base">
                                            <p:cTn id="15" dur="1000" fill="hold"/>
                                            <p:tgtEl>
                                              <p:spTgt spid="57"/>
                                            </p:tgtEl>
                                            <p:attrNameLst>
                                              <p:attrName>ppt_x</p:attrName>
                                            </p:attrNameLst>
                                          </p:cBhvr>
                                          <p:tavLst>
                                            <p:tav tm="0">
                                              <p:val>
                                                <p:strVal val="#ppt_x"/>
                                              </p:val>
                                            </p:tav>
                                            <p:tav tm="100000">
                                              <p:val>
                                                <p:strVal val="#ppt_x"/>
                                              </p:val>
                                            </p:tav>
                                          </p:tavLst>
                                        </p:anim>
                                        <p:anim calcmode="lin" valueType="num" p14:bounceEnd="42000">
                                          <p:cBhvr additive="base">
                                            <p:cTn id="16" dur="1000" fill="hold"/>
                                            <p:tgtEl>
                                              <p:spTgt spid="57"/>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000" fill="hold"/>
                                            <p:tgtEl>
                                              <p:spTgt spid="54"/>
                                            </p:tgtEl>
                                            <p:attrNameLst>
                                              <p:attrName>ppt_x</p:attrName>
                                            </p:attrNameLst>
                                          </p:cBhvr>
                                          <p:tavLst>
                                            <p:tav tm="0">
                                              <p:val>
                                                <p:strVal val="#ppt_x"/>
                                              </p:val>
                                            </p:tav>
                                            <p:tav tm="100000">
                                              <p:val>
                                                <p:strVal val="#ppt_x"/>
                                              </p:val>
                                            </p:tav>
                                          </p:tavLst>
                                        </p:anim>
                                        <p:anim calcmode="lin" valueType="num">
                                          <p:cBhvr additive="base">
                                            <p:cTn id="20" dur="1000" fill="hold"/>
                                            <p:tgtEl>
                                              <p:spTgt spid="5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42000">
                                      <p:stCondLst>
                                        <p:cond delay="500"/>
                                      </p:stCondLst>
                                      <p:childTnLst>
                                        <p:set>
                                          <p:cBhvr>
                                            <p:cTn id="22" dur="1" fill="hold">
                                              <p:stCondLst>
                                                <p:cond delay="0"/>
                                              </p:stCondLst>
                                            </p:cTn>
                                            <p:tgtEl>
                                              <p:spTgt spid="39"/>
                                            </p:tgtEl>
                                            <p:attrNameLst>
                                              <p:attrName>style.visibility</p:attrName>
                                            </p:attrNameLst>
                                          </p:cBhvr>
                                          <p:to>
                                            <p:strVal val="visible"/>
                                          </p:to>
                                        </p:set>
                                        <p:anim calcmode="lin" valueType="num" p14:bounceEnd="42000">
                                          <p:cBhvr additive="base">
                                            <p:cTn id="23" dur="1000" fill="hold"/>
                                            <p:tgtEl>
                                              <p:spTgt spid="39"/>
                                            </p:tgtEl>
                                            <p:attrNameLst>
                                              <p:attrName>ppt_x</p:attrName>
                                            </p:attrNameLst>
                                          </p:cBhvr>
                                          <p:tavLst>
                                            <p:tav tm="0">
                                              <p:val>
                                                <p:strVal val="#ppt_x"/>
                                              </p:val>
                                            </p:tav>
                                            <p:tav tm="100000">
                                              <p:val>
                                                <p:strVal val="#ppt_x"/>
                                              </p:val>
                                            </p:tav>
                                          </p:tavLst>
                                        </p:anim>
                                        <p:anim calcmode="lin" valueType="num" p14:bounceEnd="42000">
                                          <p:cBhvr additive="base">
                                            <p:cTn id="24" dur="1000" fill="hold"/>
                                            <p:tgtEl>
                                              <p:spTgt spid="39"/>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1000" fill="hold"/>
                                            <p:tgtEl>
                                              <p:spTgt spid="55"/>
                                            </p:tgtEl>
                                            <p:attrNameLst>
                                              <p:attrName>ppt_x</p:attrName>
                                            </p:attrNameLst>
                                          </p:cBhvr>
                                          <p:tavLst>
                                            <p:tav tm="0">
                                              <p:val>
                                                <p:strVal val="#ppt_x"/>
                                              </p:val>
                                            </p:tav>
                                            <p:tav tm="100000">
                                              <p:val>
                                                <p:strVal val="#ppt_x"/>
                                              </p:val>
                                            </p:tav>
                                          </p:tavLst>
                                        </p:anim>
                                        <p:anim calcmode="lin" valueType="num">
                                          <p:cBhvr additive="base">
                                            <p:cTn id="28" dur="1000" fill="hold"/>
                                            <p:tgtEl>
                                              <p:spTgt spid="55"/>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2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000" fill="hold"/>
                                            <p:tgtEl>
                                              <p:spTgt spid="53"/>
                                            </p:tgtEl>
                                            <p:attrNameLst>
                                              <p:attrName>ppt_x</p:attrName>
                                            </p:attrNameLst>
                                          </p:cBhvr>
                                          <p:tavLst>
                                            <p:tav tm="0">
                                              <p:val>
                                                <p:strVal val="#ppt_x"/>
                                              </p:val>
                                            </p:tav>
                                            <p:tav tm="100000">
                                              <p:val>
                                                <p:strVal val="#ppt_x"/>
                                              </p:val>
                                            </p:tav>
                                          </p:tavLst>
                                        </p:anim>
                                        <p:anim calcmode="lin" valueType="num">
                                          <p:cBhvr additive="base">
                                            <p:cTn id="32" dur="1000" fill="hold"/>
                                            <p:tgtEl>
                                              <p:spTgt spid="53"/>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1000" fill="hold"/>
                                            <p:tgtEl>
                                              <p:spTgt spid="52"/>
                                            </p:tgtEl>
                                            <p:attrNameLst>
                                              <p:attrName>ppt_x</p:attrName>
                                            </p:attrNameLst>
                                          </p:cBhvr>
                                          <p:tavLst>
                                            <p:tav tm="0">
                                              <p:val>
                                                <p:strVal val="#ppt_x"/>
                                              </p:val>
                                            </p:tav>
                                            <p:tav tm="100000">
                                              <p:val>
                                                <p:strVal val="#ppt_x"/>
                                              </p:val>
                                            </p:tav>
                                          </p:tavLst>
                                        </p:anim>
                                        <p:anim calcmode="lin" valueType="num">
                                          <p:cBhvr additive="base">
                                            <p:cTn id="36" dur="1000" fill="hold"/>
                                            <p:tgtEl>
                                              <p:spTgt spid="5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42000">
                                      <p:stCondLst>
                                        <p:cond delay="500"/>
                                      </p:stCondLst>
                                      <p:childTnLst>
                                        <p:set>
                                          <p:cBhvr>
                                            <p:cTn id="38" dur="1" fill="hold">
                                              <p:stCondLst>
                                                <p:cond delay="0"/>
                                              </p:stCondLst>
                                            </p:cTn>
                                            <p:tgtEl>
                                              <p:spTgt spid="40"/>
                                            </p:tgtEl>
                                            <p:attrNameLst>
                                              <p:attrName>style.visibility</p:attrName>
                                            </p:attrNameLst>
                                          </p:cBhvr>
                                          <p:to>
                                            <p:strVal val="visible"/>
                                          </p:to>
                                        </p:set>
                                        <p:anim calcmode="lin" valueType="num" p14:bounceEnd="42000">
                                          <p:cBhvr additive="base">
                                            <p:cTn id="39" dur="1000" fill="hold"/>
                                            <p:tgtEl>
                                              <p:spTgt spid="40"/>
                                            </p:tgtEl>
                                            <p:attrNameLst>
                                              <p:attrName>ppt_x</p:attrName>
                                            </p:attrNameLst>
                                          </p:cBhvr>
                                          <p:tavLst>
                                            <p:tav tm="0">
                                              <p:val>
                                                <p:strVal val="#ppt_x"/>
                                              </p:val>
                                            </p:tav>
                                            <p:tav tm="100000">
                                              <p:val>
                                                <p:strVal val="#ppt_x"/>
                                              </p:val>
                                            </p:tav>
                                          </p:tavLst>
                                        </p:anim>
                                        <p:anim calcmode="lin" valueType="num" p14:bounceEnd="42000">
                                          <p:cBhvr additive="base">
                                            <p:cTn id="40" dur="1000" fill="hold"/>
                                            <p:tgtEl>
                                              <p:spTgt spid="40"/>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1000" fill="hold"/>
                                            <p:tgtEl>
                                              <p:spTgt spid="42"/>
                                            </p:tgtEl>
                                            <p:attrNameLst>
                                              <p:attrName>ppt_x</p:attrName>
                                            </p:attrNameLst>
                                          </p:cBhvr>
                                          <p:tavLst>
                                            <p:tav tm="0">
                                              <p:val>
                                                <p:strVal val="#ppt_x"/>
                                              </p:val>
                                            </p:tav>
                                            <p:tav tm="100000">
                                              <p:val>
                                                <p:strVal val="#ppt_x"/>
                                              </p:val>
                                            </p:tav>
                                          </p:tavLst>
                                        </p:anim>
                                        <p:anim calcmode="lin" valueType="num">
                                          <p:cBhvr additive="base">
                                            <p:cTn id="44" dur="1000" fill="hold"/>
                                            <p:tgtEl>
                                              <p:spTgt spid="4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20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1000" fill="hold"/>
                                            <p:tgtEl>
                                              <p:spTgt spid="48"/>
                                            </p:tgtEl>
                                            <p:attrNameLst>
                                              <p:attrName>ppt_x</p:attrName>
                                            </p:attrNameLst>
                                          </p:cBhvr>
                                          <p:tavLst>
                                            <p:tav tm="0">
                                              <p:val>
                                                <p:strVal val="#ppt_x"/>
                                              </p:val>
                                            </p:tav>
                                            <p:tav tm="100000">
                                              <p:val>
                                                <p:strVal val="#ppt_x"/>
                                              </p:val>
                                            </p:tav>
                                          </p:tavLst>
                                        </p:anim>
                                        <p:anim calcmode="lin" valueType="num">
                                          <p:cBhvr additive="base">
                                            <p:cTn id="48" dur="1000" fill="hold"/>
                                            <p:tgtEl>
                                              <p:spTgt spid="48"/>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1000" fill="hold"/>
                                            <p:tgtEl>
                                              <p:spTgt spid="47"/>
                                            </p:tgtEl>
                                            <p:attrNameLst>
                                              <p:attrName>ppt_x</p:attrName>
                                            </p:attrNameLst>
                                          </p:cBhvr>
                                          <p:tavLst>
                                            <p:tav tm="0">
                                              <p:val>
                                                <p:strVal val="#ppt_x"/>
                                              </p:val>
                                            </p:tav>
                                            <p:tav tm="100000">
                                              <p:val>
                                                <p:strVal val="#ppt_x"/>
                                              </p:val>
                                            </p:tav>
                                          </p:tavLst>
                                        </p:anim>
                                        <p:anim calcmode="lin" valueType="num">
                                          <p:cBhvr additive="base">
                                            <p:cTn id="52" dur="1000" fill="hold"/>
                                            <p:tgtEl>
                                              <p:spTgt spid="47"/>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1000" fill="hold"/>
                                            <p:tgtEl>
                                              <p:spTgt spid="51"/>
                                            </p:tgtEl>
                                            <p:attrNameLst>
                                              <p:attrName>ppt_x</p:attrName>
                                            </p:attrNameLst>
                                          </p:cBhvr>
                                          <p:tavLst>
                                            <p:tav tm="0">
                                              <p:val>
                                                <p:strVal val="#ppt_x"/>
                                              </p:val>
                                            </p:tav>
                                            <p:tav tm="100000">
                                              <p:val>
                                                <p:strVal val="#ppt_x"/>
                                              </p:val>
                                            </p:tav>
                                          </p:tavLst>
                                        </p:anim>
                                        <p:anim calcmode="lin" valueType="num">
                                          <p:cBhvr additive="base">
                                            <p:cTn id="56" dur="1000" fill="hold"/>
                                            <p:tgtEl>
                                              <p:spTgt spid="51"/>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0"/>
                                      </p:stCondLst>
                                      <p:childTnLst>
                                        <p:set>
                                          <p:cBhvr>
                                            <p:cTn id="58" dur="1" fill="hold">
                                              <p:stCondLst>
                                                <p:cond delay="0"/>
                                              </p:stCondLst>
                                            </p:cTn>
                                            <p:tgtEl>
                                              <p:spTgt spid="41"/>
                                            </p:tgtEl>
                                            <p:attrNameLst>
                                              <p:attrName>style.visibility</p:attrName>
                                            </p:attrNameLst>
                                          </p:cBhvr>
                                          <p:to>
                                            <p:strVal val="visible"/>
                                          </p:to>
                                        </p:set>
                                        <p:anim calcmode="lin" valueType="num">
                                          <p:cBhvr additive="base">
                                            <p:cTn id="59" dur="1000" fill="hold"/>
                                            <p:tgtEl>
                                              <p:spTgt spid="41"/>
                                            </p:tgtEl>
                                            <p:attrNameLst>
                                              <p:attrName>ppt_x</p:attrName>
                                            </p:attrNameLst>
                                          </p:cBhvr>
                                          <p:tavLst>
                                            <p:tav tm="0">
                                              <p:val>
                                                <p:strVal val="#ppt_x"/>
                                              </p:val>
                                            </p:tav>
                                            <p:tav tm="100000">
                                              <p:val>
                                                <p:strVal val="#ppt_x"/>
                                              </p:val>
                                            </p:tav>
                                          </p:tavLst>
                                        </p:anim>
                                        <p:anim calcmode="lin" valueType="num">
                                          <p:cBhvr additive="base">
                                            <p:cTn id="60" dur="1000" fill="hold"/>
                                            <p:tgtEl>
                                              <p:spTgt spid="41"/>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20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1000" fill="hold"/>
                                            <p:tgtEl>
                                              <p:spTgt spid="43"/>
                                            </p:tgtEl>
                                            <p:attrNameLst>
                                              <p:attrName>ppt_x</p:attrName>
                                            </p:attrNameLst>
                                          </p:cBhvr>
                                          <p:tavLst>
                                            <p:tav tm="0">
                                              <p:val>
                                                <p:strVal val="#ppt_x"/>
                                              </p:val>
                                            </p:tav>
                                            <p:tav tm="100000">
                                              <p:val>
                                                <p:strVal val="#ppt_x"/>
                                              </p:val>
                                            </p:tav>
                                          </p:tavLst>
                                        </p:anim>
                                        <p:anim calcmode="lin" valueType="num">
                                          <p:cBhvr additive="base">
                                            <p:cTn id="64" dur="1000" fill="hold"/>
                                            <p:tgtEl>
                                              <p:spTgt spid="43"/>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1000" fill="hold"/>
                                            <p:tgtEl>
                                              <p:spTgt spid="44"/>
                                            </p:tgtEl>
                                            <p:attrNameLst>
                                              <p:attrName>ppt_x</p:attrName>
                                            </p:attrNameLst>
                                          </p:cBhvr>
                                          <p:tavLst>
                                            <p:tav tm="0">
                                              <p:val>
                                                <p:strVal val="#ppt_x"/>
                                              </p:val>
                                            </p:tav>
                                            <p:tav tm="100000">
                                              <p:val>
                                                <p:strVal val="#ppt_x"/>
                                              </p:val>
                                            </p:tav>
                                          </p:tavLst>
                                        </p:anim>
                                        <p:anim calcmode="lin" valueType="num">
                                          <p:cBhvr additive="base">
                                            <p:cTn id="68" dur="1000" fill="hold"/>
                                            <p:tgtEl>
                                              <p:spTgt spid="44"/>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0"/>
                                      </p:stCondLst>
                                      <p:childTnLst>
                                        <p:set>
                                          <p:cBhvr>
                                            <p:cTn id="70" dur="1" fill="hold">
                                              <p:stCondLst>
                                                <p:cond delay="0"/>
                                              </p:stCondLst>
                                            </p:cTn>
                                            <p:tgtEl>
                                              <p:spTgt spid="45"/>
                                            </p:tgtEl>
                                            <p:attrNameLst>
                                              <p:attrName>style.visibility</p:attrName>
                                            </p:attrNameLst>
                                          </p:cBhvr>
                                          <p:to>
                                            <p:strVal val="visible"/>
                                          </p:to>
                                        </p:set>
                                        <p:anim calcmode="lin" valueType="num">
                                          <p:cBhvr additive="base">
                                            <p:cTn id="71" dur="1000" fill="hold"/>
                                            <p:tgtEl>
                                              <p:spTgt spid="45"/>
                                            </p:tgtEl>
                                            <p:attrNameLst>
                                              <p:attrName>ppt_x</p:attrName>
                                            </p:attrNameLst>
                                          </p:cBhvr>
                                          <p:tavLst>
                                            <p:tav tm="0">
                                              <p:val>
                                                <p:strVal val="#ppt_x"/>
                                              </p:val>
                                            </p:tav>
                                            <p:tav tm="100000">
                                              <p:val>
                                                <p:strVal val="#ppt_x"/>
                                              </p:val>
                                            </p:tav>
                                          </p:tavLst>
                                        </p:anim>
                                        <p:anim calcmode="lin" valueType="num">
                                          <p:cBhvr additive="base">
                                            <p:cTn id="72" dur="1000" fill="hold"/>
                                            <p:tgtEl>
                                              <p:spTgt spid="4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2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1000" fill="hold"/>
                                            <p:tgtEl>
                                              <p:spTgt spid="50"/>
                                            </p:tgtEl>
                                            <p:attrNameLst>
                                              <p:attrName>ppt_x</p:attrName>
                                            </p:attrNameLst>
                                          </p:cBhvr>
                                          <p:tavLst>
                                            <p:tav tm="0">
                                              <p:val>
                                                <p:strVal val="#ppt_x"/>
                                              </p:val>
                                            </p:tav>
                                            <p:tav tm="100000">
                                              <p:val>
                                                <p:strVal val="#ppt_x"/>
                                              </p:val>
                                            </p:tav>
                                          </p:tavLst>
                                        </p:anim>
                                        <p:anim calcmode="lin" valueType="num">
                                          <p:cBhvr additive="base">
                                            <p:cTn id="76" dur="1000" fill="hold"/>
                                            <p:tgtEl>
                                              <p:spTgt spid="50"/>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0"/>
                                      </p:stCondLst>
                                      <p:childTnLst>
                                        <p:set>
                                          <p:cBhvr>
                                            <p:cTn id="78" dur="1" fill="hold">
                                              <p:stCondLst>
                                                <p:cond delay="0"/>
                                              </p:stCondLst>
                                            </p:cTn>
                                            <p:tgtEl>
                                              <p:spTgt spid="56"/>
                                            </p:tgtEl>
                                            <p:attrNameLst>
                                              <p:attrName>style.visibility</p:attrName>
                                            </p:attrNameLst>
                                          </p:cBhvr>
                                          <p:to>
                                            <p:strVal val="visible"/>
                                          </p:to>
                                        </p:set>
                                        <p:anim calcmode="lin" valueType="num">
                                          <p:cBhvr additive="base">
                                            <p:cTn id="79" dur="1000" fill="hold"/>
                                            <p:tgtEl>
                                              <p:spTgt spid="56"/>
                                            </p:tgtEl>
                                            <p:attrNameLst>
                                              <p:attrName>ppt_x</p:attrName>
                                            </p:attrNameLst>
                                          </p:cBhvr>
                                          <p:tavLst>
                                            <p:tav tm="0">
                                              <p:val>
                                                <p:strVal val="#ppt_x"/>
                                              </p:val>
                                            </p:tav>
                                            <p:tav tm="100000">
                                              <p:val>
                                                <p:strVal val="#ppt_x"/>
                                              </p:val>
                                            </p:tav>
                                          </p:tavLst>
                                        </p:anim>
                                        <p:anim calcmode="lin" valueType="num">
                                          <p:cBhvr additive="base">
                                            <p:cTn id="80" dur="1000" fill="hold"/>
                                            <p:tgtEl>
                                              <p:spTgt spid="5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679"/>
                                            </p:tgtEl>
                                            <p:attrNameLst>
                                              <p:attrName>style.visibility</p:attrName>
                                            </p:attrNameLst>
                                          </p:cBhvr>
                                          <p:to>
                                            <p:strVal val="visible"/>
                                          </p:to>
                                        </p:set>
                                        <p:anim calcmode="lin" valueType="num">
                                          <p:cBhvr additive="base">
                                            <p:cTn id="83" dur="1000" fill="hold"/>
                                            <p:tgtEl>
                                              <p:spTgt spid="679"/>
                                            </p:tgtEl>
                                            <p:attrNameLst>
                                              <p:attrName>ppt_x</p:attrName>
                                            </p:attrNameLst>
                                          </p:cBhvr>
                                          <p:tavLst>
                                            <p:tav tm="0">
                                              <p:val>
                                                <p:strVal val="#ppt_x"/>
                                              </p:val>
                                            </p:tav>
                                            <p:tav tm="100000">
                                              <p:val>
                                                <p:strVal val="#ppt_x"/>
                                              </p:val>
                                            </p:tav>
                                          </p:tavLst>
                                        </p:anim>
                                        <p:anim calcmode="lin" valueType="num">
                                          <p:cBhvr additive="base">
                                            <p:cTn id="84" dur="1000" fill="hold"/>
                                            <p:tgtEl>
                                              <p:spTgt spid="679"/>
                                            </p:tgtEl>
                                            <p:attrNameLst>
                                              <p:attrName>ppt_y</p:attrName>
                                            </p:attrNameLst>
                                          </p:cBhvr>
                                          <p:tavLst>
                                            <p:tav tm="0">
                                              <p:val>
                                                <p:strVal val="0-#ppt_h/2"/>
                                              </p:val>
                                            </p:tav>
                                            <p:tav tm="100000">
                                              <p:val>
                                                <p:strVal val="#ppt_y"/>
                                              </p:val>
                                            </p:tav>
                                          </p:tavLst>
                                        </p:anim>
                                      </p:childTnLst>
                                    </p:cTn>
                                  </p:par>
                                  <p:par>
                                    <p:cTn id="85" presetID="2" presetClass="entr" presetSubtype="1" fill="hold" nodeType="withEffect">
                                      <p:stCondLst>
                                        <p:cond delay="200"/>
                                      </p:stCondLst>
                                      <p:childTnLst>
                                        <p:set>
                                          <p:cBhvr>
                                            <p:cTn id="86" dur="1" fill="hold">
                                              <p:stCondLst>
                                                <p:cond delay="0"/>
                                              </p:stCondLst>
                                            </p:cTn>
                                            <p:tgtEl>
                                              <p:spTgt spid="680"/>
                                            </p:tgtEl>
                                            <p:attrNameLst>
                                              <p:attrName>style.visibility</p:attrName>
                                            </p:attrNameLst>
                                          </p:cBhvr>
                                          <p:to>
                                            <p:strVal val="visible"/>
                                          </p:to>
                                        </p:set>
                                        <p:anim calcmode="lin" valueType="num">
                                          <p:cBhvr additive="base">
                                            <p:cTn id="87" dur="1000" fill="hold"/>
                                            <p:tgtEl>
                                              <p:spTgt spid="680"/>
                                            </p:tgtEl>
                                            <p:attrNameLst>
                                              <p:attrName>ppt_x</p:attrName>
                                            </p:attrNameLst>
                                          </p:cBhvr>
                                          <p:tavLst>
                                            <p:tav tm="0">
                                              <p:val>
                                                <p:strVal val="#ppt_x"/>
                                              </p:val>
                                            </p:tav>
                                            <p:tav tm="100000">
                                              <p:val>
                                                <p:strVal val="#ppt_x"/>
                                              </p:val>
                                            </p:tav>
                                          </p:tavLst>
                                        </p:anim>
                                        <p:anim calcmode="lin" valueType="num">
                                          <p:cBhvr additive="base">
                                            <p:cTn id="88" dur="1000" fill="hold"/>
                                            <p:tgtEl>
                                              <p:spTgt spid="680"/>
                                            </p:tgtEl>
                                            <p:attrNameLst>
                                              <p:attrName>ppt_y</p:attrName>
                                            </p:attrNameLst>
                                          </p:cBhvr>
                                          <p:tavLst>
                                            <p:tav tm="0">
                                              <p:val>
                                                <p:strVal val="0-#ppt_h/2"/>
                                              </p:val>
                                            </p:tav>
                                            <p:tav tm="100000">
                                              <p:val>
                                                <p:strVal val="#ppt_y"/>
                                              </p:val>
                                            </p:tav>
                                          </p:tavLst>
                                        </p:anim>
                                      </p:childTnLst>
                                    </p:cTn>
                                  </p:par>
                                  <p:par>
                                    <p:cTn id="89" presetID="2" presetClass="entr" presetSubtype="1" fill="hold" nodeType="withEffect">
                                      <p:stCondLst>
                                        <p:cond delay="200"/>
                                      </p:stCondLst>
                                      <p:childTnLst>
                                        <p:set>
                                          <p:cBhvr>
                                            <p:cTn id="90" dur="1" fill="hold">
                                              <p:stCondLst>
                                                <p:cond delay="0"/>
                                              </p:stCondLst>
                                            </p:cTn>
                                            <p:tgtEl>
                                              <p:spTgt spid="724"/>
                                            </p:tgtEl>
                                            <p:attrNameLst>
                                              <p:attrName>style.visibility</p:attrName>
                                            </p:attrNameLst>
                                          </p:cBhvr>
                                          <p:to>
                                            <p:strVal val="visible"/>
                                          </p:to>
                                        </p:set>
                                        <p:anim calcmode="lin" valueType="num">
                                          <p:cBhvr additive="base">
                                            <p:cTn id="91" dur="1000" fill="hold"/>
                                            <p:tgtEl>
                                              <p:spTgt spid="724"/>
                                            </p:tgtEl>
                                            <p:attrNameLst>
                                              <p:attrName>ppt_x</p:attrName>
                                            </p:attrNameLst>
                                          </p:cBhvr>
                                          <p:tavLst>
                                            <p:tav tm="0">
                                              <p:val>
                                                <p:strVal val="#ppt_x"/>
                                              </p:val>
                                            </p:tav>
                                            <p:tav tm="100000">
                                              <p:val>
                                                <p:strVal val="#ppt_x"/>
                                              </p:val>
                                            </p:tav>
                                          </p:tavLst>
                                        </p:anim>
                                        <p:anim calcmode="lin" valueType="num">
                                          <p:cBhvr additive="base">
                                            <p:cTn id="92" dur="1000" fill="hold"/>
                                            <p:tgtEl>
                                              <p:spTgt spid="724"/>
                                            </p:tgtEl>
                                            <p:attrNameLst>
                                              <p:attrName>ppt_y</p:attrName>
                                            </p:attrNameLst>
                                          </p:cBhvr>
                                          <p:tavLst>
                                            <p:tav tm="0">
                                              <p:val>
                                                <p:strVal val="0-#ppt_h/2"/>
                                              </p:val>
                                            </p:tav>
                                            <p:tav tm="100000">
                                              <p:val>
                                                <p:strVal val="#ppt_y"/>
                                              </p:val>
                                            </p:tav>
                                          </p:tavLst>
                                        </p:anim>
                                      </p:childTnLst>
                                    </p:cTn>
                                  </p:par>
                                  <p:par>
                                    <p:cTn id="93" presetID="2" presetClass="entr" presetSubtype="1" fill="hold" nodeType="withEffect">
                                      <p:stCondLst>
                                        <p:cond delay="100"/>
                                      </p:stCondLst>
                                      <p:childTnLst>
                                        <p:set>
                                          <p:cBhvr>
                                            <p:cTn id="94" dur="1" fill="hold">
                                              <p:stCondLst>
                                                <p:cond delay="0"/>
                                              </p:stCondLst>
                                            </p:cTn>
                                            <p:tgtEl>
                                              <p:spTgt spid="3"/>
                                            </p:tgtEl>
                                            <p:attrNameLst>
                                              <p:attrName>style.visibility</p:attrName>
                                            </p:attrNameLst>
                                          </p:cBhvr>
                                          <p:to>
                                            <p:strVal val="visible"/>
                                          </p:to>
                                        </p:set>
                                        <p:anim calcmode="lin" valueType="num">
                                          <p:cBhvr additive="base">
                                            <p:cTn id="95" dur="1000" fill="hold"/>
                                            <p:tgtEl>
                                              <p:spTgt spid="3"/>
                                            </p:tgtEl>
                                            <p:attrNameLst>
                                              <p:attrName>ppt_x</p:attrName>
                                            </p:attrNameLst>
                                          </p:cBhvr>
                                          <p:tavLst>
                                            <p:tav tm="0">
                                              <p:val>
                                                <p:strVal val="#ppt_x"/>
                                              </p:val>
                                            </p:tav>
                                            <p:tav tm="100000">
                                              <p:val>
                                                <p:strVal val="#ppt_x"/>
                                              </p:val>
                                            </p:tav>
                                          </p:tavLst>
                                        </p:anim>
                                        <p:anim calcmode="lin" valueType="num">
                                          <p:cBhvr additive="base">
                                            <p:cTn id="96" dur="1000" fill="hold"/>
                                            <p:tgtEl>
                                              <p:spTgt spid="3"/>
                                            </p:tgtEl>
                                            <p:attrNameLst>
                                              <p:attrName>ppt_y</p:attrName>
                                            </p:attrNameLst>
                                          </p:cBhvr>
                                          <p:tavLst>
                                            <p:tav tm="0">
                                              <p:val>
                                                <p:strVal val="0-#ppt_h/2"/>
                                              </p:val>
                                            </p:tav>
                                            <p:tav tm="100000">
                                              <p:val>
                                                <p:strVal val="#ppt_y"/>
                                              </p:val>
                                            </p:tav>
                                          </p:tavLst>
                                        </p:anim>
                                      </p:childTnLst>
                                    </p:cTn>
                                  </p:par>
                                  <p:par>
                                    <p:cTn id="97" presetID="2" presetClass="entr" presetSubtype="1" fill="hold" nodeType="withEffect">
                                      <p:stCondLst>
                                        <p:cond delay="0"/>
                                      </p:stCondLst>
                                      <p:childTnLst>
                                        <p:set>
                                          <p:cBhvr>
                                            <p:cTn id="98" dur="1" fill="hold">
                                              <p:stCondLst>
                                                <p:cond delay="0"/>
                                              </p:stCondLst>
                                            </p:cTn>
                                            <p:tgtEl>
                                              <p:spTgt spid="685"/>
                                            </p:tgtEl>
                                            <p:attrNameLst>
                                              <p:attrName>style.visibility</p:attrName>
                                            </p:attrNameLst>
                                          </p:cBhvr>
                                          <p:to>
                                            <p:strVal val="visible"/>
                                          </p:to>
                                        </p:set>
                                        <p:anim calcmode="lin" valueType="num">
                                          <p:cBhvr additive="base">
                                            <p:cTn id="99" dur="1000" fill="hold"/>
                                            <p:tgtEl>
                                              <p:spTgt spid="685"/>
                                            </p:tgtEl>
                                            <p:attrNameLst>
                                              <p:attrName>ppt_x</p:attrName>
                                            </p:attrNameLst>
                                          </p:cBhvr>
                                          <p:tavLst>
                                            <p:tav tm="0">
                                              <p:val>
                                                <p:strVal val="#ppt_x"/>
                                              </p:val>
                                            </p:tav>
                                            <p:tav tm="100000">
                                              <p:val>
                                                <p:strVal val="#ppt_x"/>
                                              </p:val>
                                            </p:tav>
                                          </p:tavLst>
                                        </p:anim>
                                        <p:anim calcmode="lin" valueType="num">
                                          <p:cBhvr additive="base">
                                            <p:cTn id="100" dur="1000" fill="hold"/>
                                            <p:tgtEl>
                                              <p:spTgt spid="685"/>
                                            </p:tgtEl>
                                            <p:attrNameLst>
                                              <p:attrName>ppt_y</p:attrName>
                                            </p:attrNameLst>
                                          </p:cBhvr>
                                          <p:tavLst>
                                            <p:tav tm="0">
                                              <p:val>
                                                <p:strVal val="0-#ppt_h/2"/>
                                              </p:val>
                                            </p:tav>
                                            <p:tav tm="100000">
                                              <p:val>
                                                <p:strVal val="#ppt_y"/>
                                              </p:val>
                                            </p:tav>
                                          </p:tavLst>
                                        </p:anim>
                                      </p:childTnLst>
                                    </p:cTn>
                                  </p:par>
                                </p:childTnLst>
                              </p:cTn>
                            </p:par>
                            <p:par>
                              <p:cTn id="101" fill="hold">
                                <p:stCondLst>
                                  <p:cond delay="3000"/>
                                </p:stCondLst>
                                <p:childTnLst>
                                  <p:par>
                                    <p:cTn id="102" presetID="2" presetClass="entr" presetSubtype="1" fill="hold" grpId="0" nodeType="afterEffect">
                                      <p:stCondLst>
                                        <p:cond delay="0"/>
                                      </p:stCondLst>
                                      <p:childTnLst>
                                        <p:set>
                                          <p:cBhvr>
                                            <p:cTn id="103" dur="1" fill="hold">
                                              <p:stCondLst>
                                                <p:cond delay="0"/>
                                              </p:stCondLst>
                                            </p:cTn>
                                            <p:tgtEl>
                                              <p:spTgt spid="456"/>
                                            </p:tgtEl>
                                            <p:attrNameLst>
                                              <p:attrName>style.visibility</p:attrName>
                                            </p:attrNameLst>
                                          </p:cBhvr>
                                          <p:to>
                                            <p:strVal val="visible"/>
                                          </p:to>
                                        </p:set>
                                        <p:anim calcmode="lin" valueType="num">
                                          <p:cBhvr additive="base">
                                            <p:cTn id="104" dur="500" fill="hold"/>
                                            <p:tgtEl>
                                              <p:spTgt spid="456"/>
                                            </p:tgtEl>
                                            <p:attrNameLst>
                                              <p:attrName>ppt_x</p:attrName>
                                            </p:attrNameLst>
                                          </p:cBhvr>
                                          <p:tavLst>
                                            <p:tav tm="0">
                                              <p:val>
                                                <p:strVal val="#ppt_x"/>
                                              </p:val>
                                            </p:tav>
                                            <p:tav tm="100000">
                                              <p:val>
                                                <p:strVal val="#ppt_x"/>
                                              </p:val>
                                            </p:tav>
                                          </p:tavLst>
                                        </p:anim>
                                        <p:anim calcmode="lin" valueType="num">
                                          <p:cBhvr additive="base">
                                            <p:cTn id="105" dur="500" fill="hold"/>
                                            <p:tgtEl>
                                              <p:spTgt spid="456"/>
                                            </p:tgtEl>
                                            <p:attrNameLst>
                                              <p:attrName>ppt_y</p:attrName>
                                            </p:attrNameLst>
                                          </p:cBhvr>
                                          <p:tavLst>
                                            <p:tav tm="0">
                                              <p:val>
                                                <p:strVal val="0-#ppt_h/2"/>
                                              </p:val>
                                            </p:tav>
                                            <p:tav tm="100000">
                                              <p:val>
                                                <p:strVal val="#ppt_y"/>
                                              </p:val>
                                            </p:tav>
                                          </p:tavLst>
                                        </p:anim>
                                      </p:childTnLst>
                                    </p:cTn>
                                  </p:par>
                                </p:childTnLst>
                              </p:cTn>
                            </p:par>
                            <p:par>
                              <p:cTn id="106" fill="hold">
                                <p:stCondLst>
                                  <p:cond delay="3500"/>
                                </p:stCondLst>
                                <p:childTnLst>
                                  <p:par>
                                    <p:cTn id="107" presetID="1" presetClass="entr" presetSubtype="0" fill="hold" grpId="0" nodeType="afterEffect">
                                      <p:stCondLst>
                                        <p:cond delay="500"/>
                                      </p:stCondLst>
                                      <p:childTnLst>
                                        <p:set>
                                          <p:cBhvr>
                                            <p:cTn id="108" dur="1" fill="hold">
                                              <p:stCondLst>
                                                <p:cond delay="0"/>
                                              </p:stCondLst>
                                            </p:cTn>
                                            <p:tgtEl>
                                              <p:spTgt spid="2"/>
                                            </p:tgtEl>
                                            <p:attrNameLst>
                                              <p:attrName>style.visibility</p:attrName>
                                            </p:attrNameLst>
                                          </p:cBhvr>
                                          <p:to>
                                            <p:strVal val="visible"/>
                                          </p:to>
                                        </p:set>
                                      </p:childTnLst>
                                    </p:cTn>
                                  </p:par>
                                </p:childTnLst>
                              </p:cTn>
                            </p:par>
                            <p:par>
                              <p:cTn id="109" fill="hold">
                                <p:stCondLst>
                                  <p:cond delay="4000"/>
                                </p:stCondLst>
                                <p:childTnLst>
                                  <p:par>
                                    <p:cTn id="110" presetID="2" presetClass="entr" presetSubtype="8" fill="hold" nodeType="afterEffect" p14:presetBounceEnd="22000">
                                      <p:stCondLst>
                                        <p:cond delay="500"/>
                                      </p:stCondLst>
                                      <p:childTnLst>
                                        <p:set>
                                          <p:cBhvr>
                                            <p:cTn id="111" dur="1" fill="hold">
                                              <p:stCondLst>
                                                <p:cond delay="0"/>
                                              </p:stCondLst>
                                            </p:cTn>
                                            <p:tgtEl>
                                              <p:spTgt spid="6"/>
                                            </p:tgtEl>
                                            <p:attrNameLst>
                                              <p:attrName>style.visibility</p:attrName>
                                            </p:attrNameLst>
                                          </p:cBhvr>
                                          <p:to>
                                            <p:strVal val="visible"/>
                                          </p:to>
                                        </p:set>
                                        <p:anim calcmode="lin" valueType="num" p14:bounceEnd="22000">
                                          <p:cBhvr additive="base">
                                            <p:cTn id="112" dur="500" fill="hold"/>
                                            <p:tgtEl>
                                              <p:spTgt spid="6"/>
                                            </p:tgtEl>
                                            <p:attrNameLst>
                                              <p:attrName>ppt_x</p:attrName>
                                            </p:attrNameLst>
                                          </p:cBhvr>
                                          <p:tavLst>
                                            <p:tav tm="0">
                                              <p:val>
                                                <p:strVal val="0-#ppt_w/2"/>
                                              </p:val>
                                            </p:tav>
                                            <p:tav tm="100000">
                                              <p:val>
                                                <p:strVal val="#ppt_x"/>
                                              </p:val>
                                            </p:tav>
                                          </p:tavLst>
                                        </p:anim>
                                        <p:anim calcmode="lin" valueType="num" p14:bounceEnd="22000">
                                          <p:cBhvr additive="base">
                                            <p:cTn id="113"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77" grpId="0"/>
          <p:bldP spid="456" grpId="0" animBg="1"/>
          <p:bldP spid="67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77"/>
                                            </p:tgtEl>
                                            <p:attrNameLst>
                                              <p:attrName>style.visibility</p:attrName>
                                            </p:attrNameLst>
                                          </p:cBhvr>
                                          <p:to>
                                            <p:strVal val="visible"/>
                                          </p:to>
                                        </p:set>
                                        <p:anim calcmode="lin" valueType="num">
                                          <p:cBhvr additive="base">
                                            <p:cTn id="7" dur="3000" fill="hold"/>
                                            <p:tgtEl>
                                              <p:spTgt spid="277"/>
                                            </p:tgtEl>
                                            <p:attrNameLst>
                                              <p:attrName>ppt_x</p:attrName>
                                            </p:attrNameLst>
                                          </p:cBhvr>
                                          <p:tavLst>
                                            <p:tav tm="0">
                                              <p:val>
                                                <p:strVal val="#ppt_x"/>
                                              </p:val>
                                            </p:tav>
                                            <p:tav tm="100000">
                                              <p:val>
                                                <p:strVal val="#ppt_x"/>
                                              </p:val>
                                            </p:tav>
                                          </p:tavLst>
                                        </p:anim>
                                        <p:anim calcmode="lin" valueType="num">
                                          <p:cBhvr additive="base">
                                            <p:cTn id="8" dur="3000" fill="hold"/>
                                            <p:tgtEl>
                                              <p:spTgt spid="27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ppt_x"/>
                                              </p:val>
                                            </p:tav>
                                            <p:tav tm="100000">
                                              <p:val>
                                                <p:strVal val="#ppt_x"/>
                                              </p:val>
                                            </p:tav>
                                          </p:tavLst>
                                        </p:anim>
                                        <p:anim calcmode="lin" valueType="num">
                                          <p:cBhvr additive="base">
                                            <p:cTn id="12" dur="1000" fill="hold"/>
                                            <p:tgtEl>
                                              <p:spTgt spid="4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10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1000" fill="hold"/>
                                            <p:tgtEl>
                                              <p:spTgt spid="57"/>
                                            </p:tgtEl>
                                            <p:attrNameLst>
                                              <p:attrName>ppt_x</p:attrName>
                                            </p:attrNameLst>
                                          </p:cBhvr>
                                          <p:tavLst>
                                            <p:tav tm="0">
                                              <p:val>
                                                <p:strVal val="#ppt_x"/>
                                              </p:val>
                                            </p:tav>
                                            <p:tav tm="100000">
                                              <p:val>
                                                <p:strVal val="#ppt_x"/>
                                              </p:val>
                                            </p:tav>
                                          </p:tavLst>
                                        </p:anim>
                                        <p:anim calcmode="lin" valueType="num">
                                          <p:cBhvr additive="base">
                                            <p:cTn id="16" dur="1000" fill="hold"/>
                                            <p:tgtEl>
                                              <p:spTgt spid="57"/>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000" fill="hold"/>
                                            <p:tgtEl>
                                              <p:spTgt spid="54"/>
                                            </p:tgtEl>
                                            <p:attrNameLst>
                                              <p:attrName>ppt_x</p:attrName>
                                            </p:attrNameLst>
                                          </p:cBhvr>
                                          <p:tavLst>
                                            <p:tav tm="0">
                                              <p:val>
                                                <p:strVal val="#ppt_x"/>
                                              </p:val>
                                            </p:tav>
                                            <p:tav tm="100000">
                                              <p:val>
                                                <p:strVal val="#ppt_x"/>
                                              </p:val>
                                            </p:tav>
                                          </p:tavLst>
                                        </p:anim>
                                        <p:anim calcmode="lin" valueType="num">
                                          <p:cBhvr additive="base">
                                            <p:cTn id="20" dur="1000" fill="hold"/>
                                            <p:tgtEl>
                                              <p:spTgt spid="5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50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1000" fill="hold"/>
                                            <p:tgtEl>
                                              <p:spTgt spid="39"/>
                                            </p:tgtEl>
                                            <p:attrNameLst>
                                              <p:attrName>ppt_x</p:attrName>
                                            </p:attrNameLst>
                                          </p:cBhvr>
                                          <p:tavLst>
                                            <p:tav tm="0">
                                              <p:val>
                                                <p:strVal val="#ppt_x"/>
                                              </p:val>
                                            </p:tav>
                                            <p:tav tm="100000">
                                              <p:val>
                                                <p:strVal val="#ppt_x"/>
                                              </p:val>
                                            </p:tav>
                                          </p:tavLst>
                                        </p:anim>
                                        <p:anim calcmode="lin" valueType="num">
                                          <p:cBhvr additive="base">
                                            <p:cTn id="24" dur="1000" fill="hold"/>
                                            <p:tgtEl>
                                              <p:spTgt spid="39"/>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1000" fill="hold"/>
                                            <p:tgtEl>
                                              <p:spTgt spid="55"/>
                                            </p:tgtEl>
                                            <p:attrNameLst>
                                              <p:attrName>ppt_x</p:attrName>
                                            </p:attrNameLst>
                                          </p:cBhvr>
                                          <p:tavLst>
                                            <p:tav tm="0">
                                              <p:val>
                                                <p:strVal val="#ppt_x"/>
                                              </p:val>
                                            </p:tav>
                                            <p:tav tm="100000">
                                              <p:val>
                                                <p:strVal val="#ppt_x"/>
                                              </p:val>
                                            </p:tav>
                                          </p:tavLst>
                                        </p:anim>
                                        <p:anim calcmode="lin" valueType="num">
                                          <p:cBhvr additive="base">
                                            <p:cTn id="28" dur="1000" fill="hold"/>
                                            <p:tgtEl>
                                              <p:spTgt spid="55"/>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2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000" fill="hold"/>
                                            <p:tgtEl>
                                              <p:spTgt spid="53"/>
                                            </p:tgtEl>
                                            <p:attrNameLst>
                                              <p:attrName>ppt_x</p:attrName>
                                            </p:attrNameLst>
                                          </p:cBhvr>
                                          <p:tavLst>
                                            <p:tav tm="0">
                                              <p:val>
                                                <p:strVal val="#ppt_x"/>
                                              </p:val>
                                            </p:tav>
                                            <p:tav tm="100000">
                                              <p:val>
                                                <p:strVal val="#ppt_x"/>
                                              </p:val>
                                            </p:tav>
                                          </p:tavLst>
                                        </p:anim>
                                        <p:anim calcmode="lin" valueType="num">
                                          <p:cBhvr additive="base">
                                            <p:cTn id="32" dur="1000" fill="hold"/>
                                            <p:tgtEl>
                                              <p:spTgt spid="53"/>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1000" fill="hold"/>
                                            <p:tgtEl>
                                              <p:spTgt spid="52"/>
                                            </p:tgtEl>
                                            <p:attrNameLst>
                                              <p:attrName>ppt_x</p:attrName>
                                            </p:attrNameLst>
                                          </p:cBhvr>
                                          <p:tavLst>
                                            <p:tav tm="0">
                                              <p:val>
                                                <p:strVal val="#ppt_x"/>
                                              </p:val>
                                            </p:tav>
                                            <p:tav tm="100000">
                                              <p:val>
                                                <p:strVal val="#ppt_x"/>
                                              </p:val>
                                            </p:tav>
                                          </p:tavLst>
                                        </p:anim>
                                        <p:anim calcmode="lin" valueType="num">
                                          <p:cBhvr additive="base">
                                            <p:cTn id="36" dur="1000" fill="hold"/>
                                            <p:tgtEl>
                                              <p:spTgt spid="5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50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1000" fill="hold"/>
                                            <p:tgtEl>
                                              <p:spTgt spid="40"/>
                                            </p:tgtEl>
                                            <p:attrNameLst>
                                              <p:attrName>ppt_x</p:attrName>
                                            </p:attrNameLst>
                                          </p:cBhvr>
                                          <p:tavLst>
                                            <p:tav tm="0">
                                              <p:val>
                                                <p:strVal val="#ppt_x"/>
                                              </p:val>
                                            </p:tav>
                                            <p:tav tm="100000">
                                              <p:val>
                                                <p:strVal val="#ppt_x"/>
                                              </p:val>
                                            </p:tav>
                                          </p:tavLst>
                                        </p:anim>
                                        <p:anim calcmode="lin" valueType="num">
                                          <p:cBhvr additive="base">
                                            <p:cTn id="40" dur="1000" fill="hold"/>
                                            <p:tgtEl>
                                              <p:spTgt spid="40"/>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1000" fill="hold"/>
                                            <p:tgtEl>
                                              <p:spTgt spid="42"/>
                                            </p:tgtEl>
                                            <p:attrNameLst>
                                              <p:attrName>ppt_x</p:attrName>
                                            </p:attrNameLst>
                                          </p:cBhvr>
                                          <p:tavLst>
                                            <p:tav tm="0">
                                              <p:val>
                                                <p:strVal val="#ppt_x"/>
                                              </p:val>
                                            </p:tav>
                                            <p:tav tm="100000">
                                              <p:val>
                                                <p:strVal val="#ppt_x"/>
                                              </p:val>
                                            </p:tav>
                                          </p:tavLst>
                                        </p:anim>
                                        <p:anim calcmode="lin" valueType="num">
                                          <p:cBhvr additive="base">
                                            <p:cTn id="44" dur="1000" fill="hold"/>
                                            <p:tgtEl>
                                              <p:spTgt spid="4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20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1000" fill="hold"/>
                                            <p:tgtEl>
                                              <p:spTgt spid="48"/>
                                            </p:tgtEl>
                                            <p:attrNameLst>
                                              <p:attrName>ppt_x</p:attrName>
                                            </p:attrNameLst>
                                          </p:cBhvr>
                                          <p:tavLst>
                                            <p:tav tm="0">
                                              <p:val>
                                                <p:strVal val="#ppt_x"/>
                                              </p:val>
                                            </p:tav>
                                            <p:tav tm="100000">
                                              <p:val>
                                                <p:strVal val="#ppt_x"/>
                                              </p:val>
                                            </p:tav>
                                          </p:tavLst>
                                        </p:anim>
                                        <p:anim calcmode="lin" valueType="num">
                                          <p:cBhvr additive="base">
                                            <p:cTn id="48" dur="1000" fill="hold"/>
                                            <p:tgtEl>
                                              <p:spTgt spid="48"/>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1000" fill="hold"/>
                                            <p:tgtEl>
                                              <p:spTgt spid="47"/>
                                            </p:tgtEl>
                                            <p:attrNameLst>
                                              <p:attrName>ppt_x</p:attrName>
                                            </p:attrNameLst>
                                          </p:cBhvr>
                                          <p:tavLst>
                                            <p:tav tm="0">
                                              <p:val>
                                                <p:strVal val="#ppt_x"/>
                                              </p:val>
                                            </p:tav>
                                            <p:tav tm="100000">
                                              <p:val>
                                                <p:strVal val="#ppt_x"/>
                                              </p:val>
                                            </p:tav>
                                          </p:tavLst>
                                        </p:anim>
                                        <p:anim calcmode="lin" valueType="num">
                                          <p:cBhvr additive="base">
                                            <p:cTn id="52" dur="1000" fill="hold"/>
                                            <p:tgtEl>
                                              <p:spTgt spid="47"/>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1000" fill="hold"/>
                                            <p:tgtEl>
                                              <p:spTgt spid="51"/>
                                            </p:tgtEl>
                                            <p:attrNameLst>
                                              <p:attrName>ppt_x</p:attrName>
                                            </p:attrNameLst>
                                          </p:cBhvr>
                                          <p:tavLst>
                                            <p:tav tm="0">
                                              <p:val>
                                                <p:strVal val="#ppt_x"/>
                                              </p:val>
                                            </p:tav>
                                            <p:tav tm="100000">
                                              <p:val>
                                                <p:strVal val="#ppt_x"/>
                                              </p:val>
                                            </p:tav>
                                          </p:tavLst>
                                        </p:anim>
                                        <p:anim calcmode="lin" valueType="num">
                                          <p:cBhvr additive="base">
                                            <p:cTn id="56" dur="1000" fill="hold"/>
                                            <p:tgtEl>
                                              <p:spTgt spid="51"/>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0"/>
                                      </p:stCondLst>
                                      <p:childTnLst>
                                        <p:set>
                                          <p:cBhvr>
                                            <p:cTn id="58" dur="1" fill="hold">
                                              <p:stCondLst>
                                                <p:cond delay="0"/>
                                              </p:stCondLst>
                                            </p:cTn>
                                            <p:tgtEl>
                                              <p:spTgt spid="41"/>
                                            </p:tgtEl>
                                            <p:attrNameLst>
                                              <p:attrName>style.visibility</p:attrName>
                                            </p:attrNameLst>
                                          </p:cBhvr>
                                          <p:to>
                                            <p:strVal val="visible"/>
                                          </p:to>
                                        </p:set>
                                        <p:anim calcmode="lin" valueType="num">
                                          <p:cBhvr additive="base">
                                            <p:cTn id="59" dur="1000" fill="hold"/>
                                            <p:tgtEl>
                                              <p:spTgt spid="41"/>
                                            </p:tgtEl>
                                            <p:attrNameLst>
                                              <p:attrName>ppt_x</p:attrName>
                                            </p:attrNameLst>
                                          </p:cBhvr>
                                          <p:tavLst>
                                            <p:tav tm="0">
                                              <p:val>
                                                <p:strVal val="#ppt_x"/>
                                              </p:val>
                                            </p:tav>
                                            <p:tav tm="100000">
                                              <p:val>
                                                <p:strVal val="#ppt_x"/>
                                              </p:val>
                                            </p:tav>
                                          </p:tavLst>
                                        </p:anim>
                                        <p:anim calcmode="lin" valueType="num">
                                          <p:cBhvr additive="base">
                                            <p:cTn id="60" dur="1000" fill="hold"/>
                                            <p:tgtEl>
                                              <p:spTgt spid="41"/>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20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1000" fill="hold"/>
                                            <p:tgtEl>
                                              <p:spTgt spid="43"/>
                                            </p:tgtEl>
                                            <p:attrNameLst>
                                              <p:attrName>ppt_x</p:attrName>
                                            </p:attrNameLst>
                                          </p:cBhvr>
                                          <p:tavLst>
                                            <p:tav tm="0">
                                              <p:val>
                                                <p:strVal val="#ppt_x"/>
                                              </p:val>
                                            </p:tav>
                                            <p:tav tm="100000">
                                              <p:val>
                                                <p:strVal val="#ppt_x"/>
                                              </p:val>
                                            </p:tav>
                                          </p:tavLst>
                                        </p:anim>
                                        <p:anim calcmode="lin" valueType="num">
                                          <p:cBhvr additive="base">
                                            <p:cTn id="64" dur="1000" fill="hold"/>
                                            <p:tgtEl>
                                              <p:spTgt spid="43"/>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1000" fill="hold"/>
                                            <p:tgtEl>
                                              <p:spTgt spid="44"/>
                                            </p:tgtEl>
                                            <p:attrNameLst>
                                              <p:attrName>ppt_x</p:attrName>
                                            </p:attrNameLst>
                                          </p:cBhvr>
                                          <p:tavLst>
                                            <p:tav tm="0">
                                              <p:val>
                                                <p:strVal val="#ppt_x"/>
                                              </p:val>
                                            </p:tav>
                                            <p:tav tm="100000">
                                              <p:val>
                                                <p:strVal val="#ppt_x"/>
                                              </p:val>
                                            </p:tav>
                                          </p:tavLst>
                                        </p:anim>
                                        <p:anim calcmode="lin" valueType="num">
                                          <p:cBhvr additive="base">
                                            <p:cTn id="68" dur="1000" fill="hold"/>
                                            <p:tgtEl>
                                              <p:spTgt spid="44"/>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0"/>
                                      </p:stCondLst>
                                      <p:childTnLst>
                                        <p:set>
                                          <p:cBhvr>
                                            <p:cTn id="70" dur="1" fill="hold">
                                              <p:stCondLst>
                                                <p:cond delay="0"/>
                                              </p:stCondLst>
                                            </p:cTn>
                                            <p:tgtEl>
                                              <p:spTgt spid="45"/>
                                            </p:tgtEl>
                                            <p:attrNameLst>
                                              <p:attrName>style.visibility</p:attrName>
                                            </p:attrNameLst>
                                          </p:cBhvr>
                                          <p:to>
                                            <p:strVal val="visible"/>
                                          </p:to>
                                        </p:set>
                                        <p:anim calcmode="lin" valueType="num">
                                          <p:cBhvr additive="base">
                                            <p:cTn id="71" dur="1000" fill="hold"/>
                                            <p:tgtEl>
                                              <p:spTgt spid="45"/>
                                            </p:tgtEl>
                                            <p:attrNameLst>
                                              <p:attrName>ppt_x</p:attrName>
                                            </p:attrNameLst>
                                          </p:cBhvr>
                                          <p:tavLst>
                                            <p:tav tm="0">
                                              <p:val>
                                                <p:strVal val="#ppt_x"/>
                                              </p:val>
                                            </p:tav>
                                            <p:tav tm="100000">
                                              <p:val>
                                                <p:strVal val="#ppt_x"/>
                                              </p:val>
                                            </p:tav>
                                          </p:tavLst>
                                        </p:anim>
                                        <p:anim calcmode="lin" valueType="num">
                                          <p:cBhvr additive="base">
                                            <p:cTn id="72" dur="1000" fill="hold"/>
                                            <p:tgtEl>
                                              <p:spTgt spid="4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2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1000" fill="hold"/>
                                            <p:tgtEl>
                                              <p:spTgt spid="50"/>
                                            </p:tgtEl>
                                            <p:attrNameLst>
                                              <p:attrName>ppt_x</p:attrName>
                                            </p:attrNameLst>
                                          </p:cBhvr>
                                          <p:tavLst>
                                            <p:tav tm="0">
                                              <p:val>
                                                <p:strVal val="#ppt_x"/>
                                              </p:val>
                                            </p:tav>
                                            <p:tav tm="100000">
                                              <p:val>
                                                <p:strVal val="#ppt_x"/>
                                              </p:val>
                                            </p:tav>
                                          </p:tavLst>
                                        </p:anim>
                                        <p:anim calcmode="lin" valueType="num">
                                          <p:cBhvr additive="base">
                                            <p:cTn id="76" dur="1000" fill="hold"/>
                                            <p:tgtEl>
                                              <p:spTgt spid="50"/>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0"/>
                                      </p:stCondLst>
                                      <p:childTnLst>
                                        <p:set>
                                          <p:cBhvr>
                                            <p:cTn id="78" dur="1" fill="hold">
                                              <p:stCondLst>
                                                <p:cond delay="0"/>
                                              </p:stCondLst>
                                            </p:cTn>
                                            <p:tgtEl>
                                              <p:spTgt spid="56"/>
                                            </p:tgtEl>
                                            <p:attrNameLst>
                                              <p:attrName>style.visibility</p:attrName>
                                            </p:attrNameLst>
                                          </p:cBhvr>
                                          <p:to>
                                            <p:strVal val="visible"/>
                                          </p:to>
                                        </p:set>
                                        <p:anim calcmode="lin" valueType="num">
                                          <p:cBhvr additive="base">
                                            <p:cTn id="79" dur="1000" fill="hold"/>
                                            <p:tgtEl>
                                              <p:spTgt spid="56"/>
                                            </p:tgtEl>
                                            <p:attrNameLst>
                                              <p:attrName>ppt_x</p:attrName>
                                            </p:attrNameLst>
                                          </p:cBhvr>
                                          <p:tavLst>
                                            <p:tav tm="0">
                                              <p:val>
                                                <p:strVal val="#ppt_x"/>
                                              </p:val>
                                            </p:tav>
                                            <p:tav tm="100000">
                                              <p:val>
                                                <p:strVal val="#ppt_x"/>
                                              </p:val>
                                            </p:tav>
                                          </p:tavLst>
                                        </p:anim>
                                        <p:anim calcmode="lin" valueType="num">
                                          <p:cBhvr additive="base">
                                            <p:cTn id="80" dur="1000" fill="hold"/>
                                            <p:tgtEl>
                                              <p:spTgt spid="5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679"/>
                                            </p:tgtEl>
                                            <p:attrNameLst>
                                              <p:attrName>style.visibility</p:attrName>
                                            </p:attrNameLst>
                                          </p:cBhvr>
                                          <p:to>
                                            <p:strVal val="visible"/>
                                          </p:to>
                                        </p:set>
                                        <p:anim calcmode="lin" valueType="num">
                                          <p:cBhvr additive="base">
                                            <p:cTn id="83" dur="1000" fill="hold"/>
                                            <p:tgtEl>
                                              <p:spTgt spid="679"/>
                                            </p:tgtEl>
                                            <p:attrNameLst>
                                              <p:attrName>ppt_x</p:attrName>
                                            </p:attrNameLst>
                                          </p:cBhvr>
                                          <p:tavLst>
                                            <p:tav tm="0">
                                              <p:val>
                                                <p:strVal val="#ppt_x"/>
                                              </p:val>
                                            </p:tav>
                                            <p:tav tm="100000">
                                              <p:val>
                                                <p:strVal val="#ppt_x"/>
                                              </p:val>
                                            </p:tav>
                                          </p:tavLst>
                                        </p:anim>
                                        <p:anim calcmode="lin" valueType="num">
                                          <p:cBhvr additive="base">
                                            <p:cTn id="84" dur="1000" fill="hold"/>
                                            <p:tgtEl>
                                              <p:spTgt spid="679"/>
                                            </p:tgtEl>
                                            <p:attrNameLst>
                                              <p:attrName>ppt_y</p:attrName>
                                            </p:attrNameLst>
                                          </p:cBhvr>
                                          <p:tavLst>
                                            <p:tav tm="0">
                                              <p:val>
                                                <p:strVal val="0-#ppt_h/2"/>
                                              </p:val>
                                            </p:tav>
                                            <p:tav tm="100000">
                                              <p:val>
                                                <p:strVal val="#ppt_y"/>
                                              </p:val>
                                            </p:tav>
                                          </p:tavLst>
                                        </p:anim>
                                      </p:childTnLst>
                                    </p:cTn>
                                  </p:par>
                                  <p:par>
                                    <p:cTn id="85" presetID="2" presetClass="entr" presetSubtype="1" fill="hold" nodeType="withEffect">
                                      <p:stCondLst>
                                        <p:cond delay="200"/>
                                      </p:stCondLst>
                                      <p:childTnLst>
                                        <p:set>
                                          <p:cBhvr>
                                            <p:cTn id="86" dur="1" fill="hold">
                                              <p:stCondLst>
                                                <p:cond delay="0"/>
                                              </p:stCondLst>
                                            </p:cTn>
                                            <p:tgtEl>
                                              <p:spTgt spid="680"/>
                                            </p:tgtEl>
                                            <p:attrNameLst>
                                              <p:attrName>style.visibility</p:attrName>
                                            </p:attrNameLst>
                                          </p:cBhvr>
                                          <p:to>
                                            <p:strVal val="visible"/>
                                          </p:to>
                                        </p:set>
                                        <p:anim calcmode="lin" valueType="num">
                                          <p:cBhvr additive="base">
                                            <p:cTn id="87" dur="1000" fill="hold"/>
                                            <p:tgtEl>
                                              <p:spTgt spid="680"/>
                                            </p:tgtEl>
                                            <p:attrNameLst>
                                              <p:attrName>ppt_x</p:attrName>
                                            </p:attrNameLst>
                                          </p:cBhvr>
                                          <p:tavLst>
                                            <p:tav tm="0">
                                              <p:val>
                                                <p:strVal val="#ppt_x"/>
                                              </p:val>
                                            </p:tav>
                                            <p:tav tm="100000">
                                              <p:val>
                                                <p:strVal val="#ppt_x"/>
                                              </p:val>
                                            </p:tav>
                                          </p:tavLst>
                                        </p:anim>
                                        <p:anim calcmode="lin" valueType="num">
                                          <p:cBhvr additive="base">
                                            <p:cTn id="88" dur="1000" fill="hold"/>
                                            <p:tgtEl>
                                              <p:spTgt spid="680"/>
                                            </p:tgtEl>
                                            <p:attrNameLst>
                                              <p:attrName>ppt_y</p:attrName>
                                            </p:attrNameLst>
                                          </p:cBhvr>
                                          <p:tavLst>
                                            <p:tav tm="0">
                                              <p:val>
                                                <p:strVal val="0-#ppt_h/2"/>
                                              </p:val>
                                            </p:tav>
                                            <p:tav tm="100000">
                                              <p:val>
                                                <p:strVal val="#ppt_y"/>
                                              </p:val>
                                            </p:tav>
                                          </p:tavLst>
                                        </p:anim>
                                      </p:childTnLst>
                                    </p:cTn>
                                  </p:par>
                                  <p:par>
                                    <p:cTn id="89" presetID="2" presetClass="entr" presetSubtype="1" fill="hold" nodeType="withEffect">
                                      <p:stCondLst>
                                        <p:cond delay="200"/>
                                      </p:stCondLst>
                                      <p:childTnLst>
                                        <p:set>
                                          <p:cBhvr>
                                            <p:cTn id="90" dur="1" fill="hold">
                                              <p:stCondLst>
                                                <p:cond delay="0"/>
                                              </p:stCondLst>
                                            </p:cTn>
                                            <p:tgtEl>
                                              <p:spTgt spid="724"/>
                                            </p:tgtEl>
                                            <p:attrNameLst>
                                              <p:attrName>style.visibility</p:attrName>
                                            </p:attrNameLst>
                                          </p:cBhvr>
                                          <p:to>
                                            <p:strVal val="visible"/>
                                          </p:to>
                                        </p:set>
                                        <p:anim calcmode="lin" valueType="num">
                                          <p:cBhvr additive="base">
                                            <p:cTn id="91" dur="1000" fill="hold"/>
                                            <p:tgtEl>
                                              <p:spTgt spid="724"/>
                                            </p:tgtEl>
                                            <p:attrNameLst>
                                              <p:attrName>ppt_x</p:attrName>
                                            </p:attrNameLst>
                                          </p:cBhvr>
                                          <p:tavLst>
                                            <p:tav tm="0">
                                              <p:val>
                                                <p:strVal val="#ppt_x"/>
                                              </p:val>
                                            </p:tav>
                                            <p:tav tm="100000">
                                              <p:val>
                                                <p:strVal val="#ppt_x"/>
                                              </p:val>
                                            </p:tav>
                                          </p:tavLst>
                                        </p:anim>
                                        <p:anim calcmode="lin" valueType="num">
                                          <p:cBhvr additive="base">
                                            <p:cTn id="92" dur="1000" fill="hold"/>
                                            <p:tgtEl>
                                              <p:spTgt spid="724"/>
                                            </p:tgtEl>
                                            <p:attrNameLst>
                                              <p:attrName>ppt_y</p:attrName>
                                            </p:attrNameLst>
                                          </p:cBhvr>
                                          <p:tavLst>
                                            <p:tav tm="0">
                                              <p:val>
                                                <p:strVal val="0-#ppt_h/2"/>
                                              </p:val>
                                            </p:tav>
                                            <p:tav tm="100000">
                                              <p:val>
                                                <p:strVal val="#ppt_y"/>
                                              </p:val>
                                            </p:tav>
                                          </p:tavLst>
                                        </p:anim>
                                      </p:childTnLst>
                                    </p:cTn>
                                  </p:par>
                                  <p:par>
                                    <p:cTn id="93" presetID="2" presetClass="entr" presetSubtype="1" fill="hold" nodeType="withEffect">
                                      <p:stCondLst>
                                        <p:cond delay="100"/>
                                      </p:stCondLst>
                                      <p:childTnLst>
                                        <p:set>
                                          <p:cBhvr>
                                            <p:cTn id="94" dur="1" fill="hold">
                                              <p:stCondLst>
                                                <p:cond delay="0"/>
                                              </p:stCondLst>
                                            </p:cTn>
                                            <p:tgtEl>
                                              <p:spTgt spid="3"/>
                                            </p:tgtEl>
                                            <p:attrNameLst>
                                              <p:attrName>style.visibility</p:attrName>
                                            </p:attrNameLst>
                                          </p:cBhvr>
                                          <p:to>
                                            <p:strVal val="visible"/>
                                          </p:to>
                                        </p:set>
                                        <p:anim calcmode="lin" valueType="num">
                                          <p:cBhvr additive="base">
                                            <p:cTn id="95" dur="1000" fill="hold"/>
                                            <p:tgtEl>
                                              <p:spTgt spid="3"/>
                                            </p:tgtEl>
                                            <p:attrNameLst>
                                              <p:attrName>ppt_x</p:attrName>
                                            </p:attrNameLst>
                                          </p:cBhvr>
                                          <p:tavLst>
                                            <p:tav tm="0">
                                              <p:val>
                                                <p:strVal val="#ppt_x"/>
                                              </p:val>
                                            </p:tav>
                                            <p:tav tm="100000">
                                              <p:val>
                                                <p:strVal val="#ppt_x"/>
                                              </p:val>
                                            </p:tav>
                                          </p:tavLst>
                                        </p:anim>
                                        <p:anim calcmode="lin" valueType="num">
                                          <p:cBhvr additive="base">
                                            <p:cTn id="96" dur="1000" fill="hold"/>
                                            <p:tgtEl>
                                              <p:spTgt spid="3"/>
                                            </p:tgtEl>
                                            <p:attrNameLst>
                                              <p:attrName>ppt_y</p:attrName>
                                            </p:attrNameLst>
                                          </p:cBhvr>
                                          <p:tavLst>
                                            <p:tav tm="0">
                                              <p:val>
                                                <p:strVal val="0-#ppt_h/2"/>
                                              </p:val>
                                            </p:tav>
                                            <p:tav tm="100000">
                                              <p:val>
                                                <p:strVal val="#ppt_y"/>
                                              </p:val>
                                            </p:tav>
                                          </p:tavLst>
                                        </p:anim>
                                      </p:childTnLst>
                                    </p:cTn>
                                  </p:par>
                                  <p:par>
                                    <p:cTn id="97" presetID="2" presetClass="entr" presetSubtype="1" fill="hold" nodeType="withEffect">
                                      <p:stCondLst>
                                        <p:cond delay="0"/>
                                      </p:stCondLst>
                                      <p:childTnLst>
                                        <p:set>
                                          <p:cBhvr>
                                            <p:cTn id="98" dur="1" fill="hold">
                                              <p:stCondLst>
                                                <p:cond delay="0"/>
                                              </p:stCondLst>
                                            </p:cTn>
                                            <p:tgtEl>
                                              <p:spTgt spid="685"/>
                                            </p:tgtEl>
                                            <p:attrNameLst>
                                              <p:attrName>style.visibility</p:attrName>
                                            </p:attrNameLst>
                                          </p:cBhvr>
                                          <p:to>
                                            <p:strVal val="visible"/>
                                          </p:to>
                                        </p:set>
                                        <p:anim calcmode="lin" valueType="num">
                                          <p:cBhvr additive="base">
                                            <p:cTn id="99" dur="1000" fill="hold"/>
                                            <p:tgtEl>
                                              <p:spTgt spid="685"/>
                                            </p:tgtEl>
                                            <p:attrNameLst>
                                              <p:attrName>ppt_x</p:attrName>
                                            </p:attrNameLst>
                                          </p:cBhvr>
                                          <p:tavLst>
                                            <p:tav tm="0">
                                              <p:val>
                                                <p:strVal val="#ppt_x"/>
                                              </p:val>
                                            </p:tav>
                                            <p:tav tm="100000">
                                              <p:val>
                                                <p:strVal val="#ppt_x"/>
                                              </p:val>
                                            </p:tav>
                                          </p:tavLst>
                                        </p:anim>
                                        <p:anim calcmode="lin" valueType="num">
                                          <p:cBhvr additive="base">
                                            <p:cTn id="100" dur="1000" fill="hold"/>
                                            <p:tgtEl>
                                              <p:spTgt spid="685"/>
                                            </p:tgtEl>
                                            <p:attrNameLst>
                                              <p:attrName>ppt_y</p:attrName>
                                            </p:attrNameLst>
                                          </p:cBhvr>
                                          <p:tavLst>
                                            <p:tav tm="0">
                                              <p:val>
                                                <p:strVal val="0-#ppt_h/2"/>
                                              </p:val>
                                            </p:tav>
                                            <p:tav tm="100000">
                                              <p:val>
                                                <p:strVal val="#ppt_y"/>
                                              </p:val>
                                            </p:tav>
                                          </p:tavLst>
                                        </p:anim>
                                      </p:childTnLst>
                                    </p:cTn>
                                  </p:par>
                                </p:childTnLst>
                              </p:cTn>
                            </p:par>
                            <p:par>
                              <p:cTn id="101" fill="hold">
                                <p:stCondLst>
                                  <p:cond delay="3000"/>
                                </p:stCondLst>
                                <p:childTnLst>
                                  <p:par>
                                    <p:cTn id="102" presetID="2" presetClass="entr" presetSubtype="1" fill="hold" grpId="0" nodeType="afterEffect">
                                      <p:stCondLst>
                                        <p:cond delay="0"/>
                                      </p:stCondLst>
                                      <p:childTnLst>
                                        <p:set>
                                          <p:cBhvr>
                                            <p:cTn id="103" dur="1" fill="hold">
                                              <p:stCondLst>
                                                <p:cond delay="0"/>
                                              </p:stCondLst>
                                            </p:cTn>
                                            <p:tgtEl>
                                              <p:spTgt spid="456"/>
                                            </p:tgtEl>
                                            <p:attrNameLst>
                                              <p:attrName>style.visibility</p:attrName>
                                            </p:attrNameLst>
                                          </p:cBhvr>
                                          <p:to>
                                            <p:strVal val="visible"/>
                                          </p:to>
                                        </p:set>
                                        <p:anim calcmode="lin" valueType="num">
                                          <p:cBhvr additive="base">
                                            <p:cTn id="104" dur="500" fill="hold"/>
                                            <p:tgtEl>
                                              <p:spTgt spid="456"/>
                                            </p:tgtEl>
                                            <p:attrNameLst>
                                              <p:attrName>ppt_x</p:attrName>
                                            </p:attrNameLst>
                                          </p:cBhvr>
                                          <p:tavLst>
                                            <p:tav tm="0">
                                              <p:val>
                                                <p:strVal val="#ppt_x"/>
                                              </p:val>
                                            </p:tav>
                                            <p:tav tm="100000">
                                              <p:val>
                                                <p:strVal val="#ppt_x"/>
                                              </p:val>
                                            </p:tav>
                                          </p:tavLst>
                                        </p:anim>
                                        <p:anim calcmode="lin" valueType="num">
                                          <p:cBhvr additive="base">
                                            <p:cTn id="105" dur="500" fill="hold"/>
                                            <p:tgtEl>
                                              <p:spTgt spid="456"/>
                                            </p:tgtEl>
                                            <p:attrNameLst>
                                              <p:attrName>ppt_y</p:attrName>
                                            </p:attrNameLst>
                                          </p:cBhvr>
                                          <p:tavLst>
                                            <p:tav tm="0">
                                              <p:val>
                                                <p:strVal val="0-#ppt_h/2"/>
                                              </p:val>
                                            </p:tav>
                                            <p:tav tm="100000">
                                              <p:val>
                                                <p:strVal val="#ppt_y"/>
                                              </p:val>
                                            </p:tav>
                                          </p:tavLst>
                                        </p:anim>
                                      </p:childTnLst>
                                    </p:cTn>
                                  </p:par>
                                </p:childTnLst>
                              </p:cTn>
                            </p:par>
                            <p:par>
                              <p:cTn id="106" fill="hold">
                                <p:stCondLst>
                                  <p:cond delay="3500"/>
                                </p:stCondLst>
                                <p:childTnLst>
                                  <p:par>
                                    <p:cTn id="107" presetID="1" presetClass="entr" presetSubtype="0" fill="hold" grpId="0" nodeType="afterEffect">
                                      <p:stCondLst>
                                        <p:cond delay="500"/>
                                      </p:stCondLst>
                                      <p:childTnLst>
                                        <p:set>
                                          <p:cBhvr>
                                            <p:cTn id="108" dur="1" fill="hold">
                                              <p:stCondLst>
                                                <p:cond delay="0"/>
                                              </p:stCondLst>
                                            </p:cTn>
                                            <p:tgtEl>
                                              <p:spTgt spid="2"/>
                                            </p:tgtEl>
                                            <p:attrNameLst>
                                              <p:attrName>style.visibility</p:attrName>
                                            </p:attrNameLst>
                                          </p:cBhvr>
                                          <p:to>
                                            <p:strVal val="visible"/>
                                          </p:to>
                                        </p:set>
                                      </p:childTnLst>
                                    </p:cTn>
                                  </p:par>
                                </p:childTnLst>
                              </p:cTn>
                            </p:par>
                            <p:par>
                              <p:cTn id="109" fill="hold">
                                <p:stCondLst>
                                  <p:cond delay="4000"/>
                                </p:stCondLst>
                                <p:childTnLst>
                                  <p:par>
                                    <p:cTn id="110" presetID="2" presetClass="entr" presetSubtype="8" fill="hold" nodeType="afterEffect">
                                      <p:stCondLst>
                                        <p:cond delay="500"/>
                                      </p:stCondLst>
                                      <p:childTnLst>
                                        <p:set>
                                          <p:cBhvr>
                                            <p:cTn id="111" dur="1" fill="hold">
                                              <p:stCondLst>
                                                <p:cond delay="0"/>
                                              </p:stCondLst>
                                            </p:cTn>
                                            <p:tgtEl>
                                              <p:spTgt spid="6"/>
                                            </p:tgtEl>
                                            <p:attrNameLst>
                                              <p:attrName>style.visibility</p:attrName>
                                            </p:attrNameLst>
                                          </p:cBhvr>
                                          <p:to>
                                            <p:strVal val="visible"/>
                                          </p:to>
                                        </p:set>
                                        <p:anim calcmode="lin" valueType="num">
                                          <p:cBhvr additive="base">
                                            <p:cTn id="112" dur="500" fill="hold"/>
                                            <p:tgtEl>
                                              <p:spTgt spid="6"/>
                                            </p:tgtEl>
                                            <p:attrNameLst>
                                              <p:attrName>ppt_x</p:attrName>
                                            </p:attrNameLst>
                                          </p:cBhvr>
                                          <p:tavLst>
                                            <p:tav tm="0">
                                              <p:val>
                                                <p:strVal val="0-#ppt_w/2"/>
                                              </p:val>
                                            </p:tav>
                                            <p:tav tm="100000">
                                              <p:val>
                                                <p:strVal val="#ppt_x"/>
                                              </p:val>
                                            </p:tav>
                                          </p:tavLst>
                                        </p:anim>
                                        <p:anim calcmode="lin" valueType="num">
                                          <p:cBhvr additive="base">
                                            <p:cTn id="113"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77" grpId="0"/>
          <p:bldP spid="456" grpId="0" animBg="1"/>
          <p:bldP spid="679" grpId="0"/>
        </p:bldLst>
      </p:timing>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2" name="TextBox 1"/>
          <p:cNvSpPr txBox="1"/>
          <p:nvPr/>
        </p:nvSpPr>
        <p:spPr>
          <a:xfrm>
            <a:off x="2108842" y="739588"/>
            <a:ext cx="7974364" cy="584775"/>
          </a:xfrm>
          <a:prstGeom prst="rect">
            <a:avLst/>
          </a:prstGeom>
          <a:noFill/>
        </p:spPr>
        <p:txBody>
          <a:bodyPr wrap="none" rtlCol="0">
            <a:spAutoFit/>
          </a:bodyPr>
          <a:lstStyle/>
          <a:p>
            <a:pPr algn="ctr"/>
            <a:r>
              <a:rPr lang="en-US" sz="3200" dirty="0">
                <a:solidFill>
                  <a:srgbClr val="C00000"/>
                </a:solidFill>
              </a:rPr>
              <a:t>We therefore have a 60% Magazine “</a:t>
            </a:r>
            <a:r>
              <a:rPr lang="en-US" sz="3200" dirty="0" err="1">
                <a:solidFill>
                  <a:srgbClr val="C00000"/>
                </a:solidFill>
              </a:rPr>
              <a:t>unreach</a:t>
            </a:r>
            <a:r>
              <a:rPr lang="en-US" sz="3200" dirty="0">
                <a:solidFill>
                  <a:srgbClr val="C00000"/>
                </a:solidFill>
              </a:rPr>
              <a:t>”.</a:t>
            </a:r>
          </a:p>
        </p:txBody>
      </p:sp>
      <p:sp>
        <p:nvSpPr>
          <p:cNvPr id="191" name="TextBox 190"/>
          <p:cNvSpPr txBox="1"/>
          <p:nvPr/>
        </p:nvSpPr>
        <p:spPr>
          <a:xfrm>
            <a:off x="359073" y="3593491"/>
            <a:ext cx="1254895" cy="461665"/>
          </a:xfrm>
          <a:prstGeom prst="rect">
            <a:avLst/>
          </a:prstGeom>
          <a:noFill/>
        </p:spPr>
        <p:txBody>
          <a:bodyPr wrap="none" rtlCol="0">
            <a:spAutoFit/>
          </a:bodyPr>
          <a:lstStyle/>
          <a:p>
            <a:pPr algn="r"/>
            <a:r>
              <a:rPr lang="en-US" sz="2400" dirty="0">
                <a:solidFill>
                  <a:srgbClr val="FF9F9F"/>
                </a:solidFill>
              </a:rPr>
              <a:t>Reached</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6" name="Straight Connector 675"/>
          <p:cNvCxnSpPr/>
          <p:nvPr/>
        </p:nvCxnSpPr>
        <p:spPr>
          <a:xfrm>
            <a:off x="2366102" y="3559260"/>
            <a:ext cx="0" cy="619734"/>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7" name="TextBox 676"/>
          <p:cNvSpPr txBox="1"/>
          <p:nvPr/>
        </p:nvSpPr>
        <p:spPr>
          <a:xfrm>
            <a:off x="1622077" y="3593491"/>
            <a:ext cx="715260" cy="461665"/>
          </a:xfrm>
          <a:prstGeom prst="rect">
            <a:avLst/>
          </a:prstGeom>
          <a:noFill/>
        </p:spPr>
        <p:txBody>
          <a:bodyPr wrap="none" rtlCol="0">
            <a:spAutoFit/>
          </a:bodyPr>
          <a:lstStyle/>
          <a:p>
            <a:pPr algn="ctr"/>
            <a:r>
              <a:rPr lang="en-US" sz="2400" dirty="0">
                <a:solidFill>
                  <a:srgbClr val="FF9F9F"/>
                </a:solidFill>
              </a:rPr>
              <a:t>40%</a:t>
            </a:r>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p:cNvGrpSpPr/>
          <p:nvPr/>
        </p:nvGrpSpPr>
        <p:grpSpPr>
          <a:xfrm>
            <a:off x="0" y="2662516"/>
            <a:ext cx="2366102" cy="893222"/>
            <a:chOff x="0" y="2662516"/>
            <a:chExt cx="2366102" cy="893222"/>
          </a:xfrm>
        </p:grpSpPr>
        <p:sp>
          <p:nvSpPr>
            <p:cNvPr id="334" name="TextBox 333"/>
            <p:cNvSpPr txBox="1"/>
            <p:nvPr/>
          </p:nvSpPr>
          <p:spPr>
            <a:xfrm>
              <a:off x="0" y="2859683"/>
              <a:ext cx="1613968" cy="461665"/>
            </a:xfrm>
            <a:prstGeom prst="rect">
              <a:avLst/>
            </a:prstGeom>
            <a:noFill/>
          </p:spPr>
          <p:txBody>
            <a:bodyPr wrap="none" rtlCol="0">
              <a:spAutoFit/>
            </a:bodyPr>
            <a:lstStyle/>
            <a:p>
              <a:pPr algn="r"/>
              <a:r>
                <a:rPr lang="en-US" sz="2400" dirty="0" err="1">
                  <a:solidFill>
                    <a:srgbClr val="C00000"/>
                  </a:solidFill>
                </a:rPr>
                <a:t>UnReached</a:t>
              </a:r>
              <a:endParaRPr lang="en-US" sz="2400" dirty="0">
                <a:solidFill>
                  <a:srgbClr val="C00000"/>
                </a:solidFill>
              </a:endParaRPr>
            </a:p>
          </p:txBody>
        </p:sp>
        <p:cxnSp>
          <p:nvCxnSpPr>
            <p:cNvPr id="335" name="Straight Connector 334"/>
            <p:cNvCxnSpPr/>
            <p:nvPr/>
          </p:nvCxnSpPr>
          <p:spPr>
            <a:xfrm>
              <a:off x="2366102" y="2662516"/>
              <a:ext cx="0" cy="893222"/>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6" name="TextBox 335"/>
            <p:cNvSpPr txBox="1"/>
            <p:nvPr/>
          </p:nvSpPr>
          <p:spPr>
            <a:xfrm>
              <a:off x="1622077" y="2859683"/>
              <a:ext cx="715260" cy="461665"/>
            </a:xfrm>
            <a:prstGeom prst="rect">
              <a:avLst/>
            </a:prstGeom>
            <a:noFill/>
          </p:spPr>
          <p:txBody>
            <a:bodyPr wrap="none" rtlCol="0">
              <a:spAutoFit/>
            </a:bodyPr>
            <a:lstStyle/>
            <a:p>
              <a:pPr algn="ctr"/>
              <a:r>
                <a:rPr lang="en-US" sz="2400" dirty="0">
                  <a:solidFill>
                    <a:srgbClr val="C00000"/>
                  </a:solidFill>
                </a:rPr>
                <a:t>60%</a:t>
              </a:r>
            </a:p>
          </p:txBody>
        </p:sp>
      </p:gr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0" name="Group 329"/>
          <p:cNvGrpSpPr/>
          <p:nvPr/>
        </p:nvGrpSpPr>
        <p:grpSpPr>
          <a:xfrm>
            <a:off x="4395974" y="4218992"/>
            <a:ext cx="1217642" cy="461556"/>
            <a:chOff x="7037876" y="4220691"/>
            <a:chExt cx="1217642" cy="461556"/>
          </a:xfrm>
        </p:grpSpPr>
        <p:sp>
          <p:nvSpPr>
            <p:cNvPr id="331" name="TextBox 330"/>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2" name="TextBox 331"/>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333" name="Group 332"/>
            <p:cNvGrpSpPr/>
            <p:nvPr/>
          </p:nvGrpSpPr>
          <p:grpSpPr>
            <a:xfrm>
              <a:off x="7037876" y="4264346"/>
              <a:ext cx="1217642" cy="417901"/>
              <a:chOff x="7037876" y="4264346"/>
              <a:chExt cx="1217642" cy="417901"/>
            </a:xfrm>
          </p:grpSpPr>
          <p:sp>
            <p:nvSpPr>
              <p:cNvPr id="337" name="TextBox 336"/>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8" name="TextBox 337"/>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339" name="Group 338"/>
          <p:cNvGrpSpPr/>
          <p:nvPr/>
        </p:nvGrpSpPr>
        <p:grpSpPr>
          <a:xfrm>
            <a:off x="3467103" y="4501182"/>
            <a:ext cx="2769706" cy="779402"/>
            <a:chOff x="-310572" y="5670699"/>
            <a:chExt cx="3157759" cy="779402"/>
          </a:xfrm>
        </p:grpSpPr>
        <p:sp>
          <p:nvSpPr>
            <p:cNvPr id="340" name="TextBox 339"/>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1" name="TextBox 340"/>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2" name="TextBox 341"/>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3" name="TextBox 342"/>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2" name="TextBox 351"/>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5" name="TextBox 354"/>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6" name="TextBox 355"/>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7" name="TextBox 356"/>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8" name="TextBox 357"/>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9" name="TextBox 358"/>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0" name="TextBox 359"/>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1" name="TextBox 360"/>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2" name="TextBox 361"/>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3" name="TextBox 362"/>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4" name="TextBox 363"/>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5" name="TextBox 364"/>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6" name="TextBox 365"/>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7" name="TextBox 366"/>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8" name="TextBox 367"/>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9" name="TextBox 368"/>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0" name="TextBox 369"/>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1" name="TextBox 370"/>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2" name="TextBox 371"/>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3" name="TextBox 372"/>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4" name="TextBox 373"/>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5" name="TextBox 374"/>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6" name="TextBox 375"/>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7" name="TextBox 376"/>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8" name="TextBox 377"/>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9" name="TextBox 378"/>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0" name="TextBox 379"/>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1" name="TextBox 380"/>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2" name="TextBox 381"/>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3" name="TextBox 382"/>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4" name="TextBox 383"/>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5" name="TextBox 384"/>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6" name="TextBox 385"/>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7" name="TextBox 386"/>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8" name="TextBox 387"/>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89" name="Group 388"/>
          <p:cNvGrpSpPr/>
          <p:nvPr/>
        </p:nvGrpSpPr>
        <p:grpSpPr>
          <a:xfrm rot="10546324">
            <a:off x="1038617" y="4348470"/>
            <a:ext cx="2298255" cy="821518"/>
            <a:chOff x="-153869" y="5628583"/>
            <a:chExt cx="3001056" cy="821518"/>
          </a:xfrm>
        </p:grpSpPr>
        <p:sp>
          <p:nvSpPr>
            <p:cNvPr id="390" name="TextBox 389"/>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1" name="TextBox 390"/>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2" name="TextBox 391"/>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3" name="TextBox 392"/>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4" name="TextBox 393"/>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5" name="TextBox 394"/>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6" name="TextBox 395"/>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7" name="TextBox 396"/>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8" name="TextBox 397"/>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9" name="TextBox 398"/>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0" name="TextBox 399"/>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1" name="TextBox 400"/>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2" name="TextBox 401"/>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3" name="TextBox 402"/>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4" name="TextBox 403"/>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5" name="TextBox 404"/>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6" name="TextBox 405"/>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7" name="TextBox 406"/>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8" name="TextBox 407"/>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9" name="TextBox 408"/>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0" name="TextBox 409"/>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1" name="TextBox 410"/>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2" name="TextBox 411"/>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3" name="TextBox 412"/>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4" name="TextBox 413"/>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5" name="TextBox 414"/>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6" name="TextBox 415"/>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3" name="TextBox 432"/>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7" name="TextBox 456"/>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8" name="TextBox 457"/>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9" name="TextBox 458"/>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0" name="TextBox 459"/>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5" name="TextBox 674"/>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8" name="TextBox 677"/>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5" name="TextBox 704"/>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6" name="TextBox 705"/>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7" name="TextBox 706"/>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8" name="TextBox 707"/>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9" name="TextBox 708"/>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a:endCxn id="36" idx="1"/>
          </p:cNvCxnSpPr>
          <p:nvPr/>
        </p:nvCxnSpPr>
        <p:spPr>
          <a:xfrm>
            <a:off x="3748852" y="2447812"/>
            <a:ext cx="7620" cy="1836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Straight Connector 350"/>
          <p:cNvCxnSpPr>
            <a:endCxn id="353" idx="1"/>
          </p:cNvCxnSpPr>
          <p:nvPr/>
        </p:nvCxnSpPr>
        <p:spPr>
          <a:xfrm>
            <a:off x="8480636" y="2447812"/>
            <a:ext cx="13432" cy="2090555"/>
          </a:xfrm>
          <a:prstGeom prst="line">
            <a:avLst/>
          </a:prstGeom>
        </p:spPr>
        <p:style>
          <a:lnRef idx="1">
            <a:schemeClr val="accent1"/>
          </a:lnRef>
          <a:fillRef idx="0">
            <a:schemeClr val="accent1"/>
          </a:fillRef>
          <a:effectRef idx="0">
            <a:schemeClr val="accent1"/>
          </a:effectRef>
          <a:fontRef idx="minor">
            <a:schemeClr val="tx1"/>
          </a:fontRef>
        </p:style>
      </p:cxnSp>
      <p:sp>
        <p:nvSpPr>
          <p:cNvPr id="71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91106308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14:presetBounceEnd="28000">
                                      <p:stCondLst>
                                        <p:cond delay="1000"/>
                                      </p:stCondLst>
                                      <p:childTnLst>
                                        <p:set>
                                          <p:cBhvr>
                                            <p:cTn id="6" dur="1" fill="hold">
                                              <p:stCondLst>
                                                <p:cond delay="0"/>
                                              </p:stCondLst>
                                            </p:cTn>
                                            <p:tgtEl>
                                              <p:spTgt spid="5"/>
                                            </p:tgtEl>
                                            <p:attrNameLst>
                                              <p:attrName>style.visibility</p:attrName>
                                            </p:attrNameLst>
                                          </p:cBhvr>
                                          <p:to>
                                            <p:strVal val="visible"/>
                                          </p:to>
                                        </p:set>
                                        <p:anim calcmode="lin" valueType="num" p14:bounceEnd="28000">
                                          <p:cBhvr additive="base">
                                            <p:cTn id="7" dur="500" fill="hold"/>
                                            <p:tgtEl>
                                              <p:spTgt spid="5"/>
                                            </p:tgtEl>
                                            <p:attrNameLst>
                                              <p:attrName>ppt_x</p:attrName>
                                            </p:attrNameLst>
                                          </p:cBhvr>
                                          <p:tavLst>
                                            <p:tav tm="0">
                                              <p:val>
                                                <p:strVal val="0-#ppt_w/2"/>
                                              </p:val>
                                            </p:tav>
                                            <p:tav tm="100000">
                                              <p:val>
                                                <p:strVal val="#ppt_x"/>
                                              </p:val>
                                            </p:tav>
                                          </p:tavLst>
                                        </p:anim>
                                        <p:anim calcmode="lin" valueType="num" p14:bounceEnd="28000">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10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191" name="TextBox 190"/>
          <p:cNvSpPr txBox="1"/>
          <p:nvPr/>
        </p:nvSpPr>
        <p:spPr>
          <a:xfrm>
            <a:off x="359073" y="3593491"/>
            <a:ext cx="1254895" cy="461665"/>
          </a:xfrm>
          <a:prstGeom prst="rect">
            <a:avLst/>
          </a:prstGeom>
          <a:noFill/>
        </p:spPr>
        <p:txBody>
          <a:bodyPr wrap="none" rtlCol="0">
            <a:spAutoFit/>
          </a:bodyPr>
          <a:lstStyle/>
          <a:p>
            <a:pPr algn="r"/>
            <a:r>
              <a:rPr lang="en-US" sz="2400" dirty="0">
                <a:solidFill>
                  <a:srgbClr val="FF9F9F"/>
                </a:solidFill>
              </a:rPr>
              <a:t>Reached</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6" name="Straight Connector 675"/>
          <p:cNvCxnSpPr/>
          <p:nvPr/>
        </p:nvCxnSpPr>
        <p:spPr>
          <a:xfrm>
            <a:off x="2366102" y="3559260"/>
            <a:ext cx="0" cy="619734"/>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7" name="TextBox 676"/>
          <p:cNvSpPr txBox="1"/>
          <p:nvPr/>
        </p:nvSpPr>
        <p:spPr>
          <a:xfrm>
            <a:off x="1622077" y="3593491"/>
            <a:ext cx="715260" cy="461665"/>
          </a:xfrm>
          <a:prstGeom prst="rect">
            <a:avLst/>
          </a:prstGeom>
          <a:noFill/>
        </p:spPr>
        <p:txBody>
          <a:bodyPr wrap="none" rtlCol="0">
            <a:spAutoFit/>
          </a:bodyPr>
          <a:lstStyle/>
          <a:p>
            <a:pPr algn="ctr"/>
            <a:r>
              <a:rPr lang="en-US" sz="2400" dirty="0">
                <a:solidFill>
                  <a:srgbClr val="FF9F9F"/>
                </a:solidFill>
              </a:rPr>
              <a:t>40%</a:t>
            </a:r>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TextBox 333"/>
          <p:cNvSpPr txBox="1"/>
          <p:nvPr/>
        </p:nvSpPr>
        <p:spPr>
          <a:xfrm>
            <a:off x="0" y="2859683"/>
            <a:ext cx="1613968" cy="461665"/>
          </a:xfrm>
          <a:prstGeom prst="rect">
            <a:avLst/>
          </a:prstGeom>
          <a:noFill/>
        </p:spPr>
        <p:txBody>
          <a:bodyPr wrap="none" rtlCol="0">
            <a:spAutoFit/>
          </a:bodyPr>
          <a:lstStyle/>
          <a:p>
            <a:pPr algn="r"/>
            <a:r>
              <a:rPr lang="en-US" sz="2400" dirty="0" err="1">
                <a:solidFill>
                  <a:srgbClr val="FF9F9F"/>
                </a:solidFill>
              </a:rPr>
              <a:t>UnReached</a:t>
            </a:r>
            <a:endParaRPr lang="en-US" sz="2400" dirty="0">
              <a:solidFill>
                <a:srgbClr val="FF9F9F"/>
              </a:solidFill>
            </a:endParaRPr>
          </a:p>
        </p:txBody>
      </p:sp>
      <p:cxnSp>
        <p:nvCxnSpPr>
          <p:cNvPr id="335" name="Straight Connector 334"/>
          <p:cNvCxnSpPr/>
          <p:nvPr/>
        </p:nvCxnSpPr>
        <p:spPr>
          <a:xfrm>
            <a:off x="2366102" y="2662516"/>
            <a:ext cx="0" cy="893222"/>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6" name="TextBox 335"/>
          <p:cNvSpPr txBox="1"/>
          <p:nvPr/>
        </p:nvSpPr>
        <p:spPr>
          <a:xfrm>
            <a:off x="1622077" y="2859683"/>
            <a:ext cx="715260" cy="461665"/>
          </a:xfrm>
          <a:prstGeom prst="rect">
            <a:avLst/>
          </a:prstGeom>
          <a:noFill/>
        </p:spPr>
        <p:txBody>
          <a:bodyPr wrap="none" rtlCol="0">
            <a:spAutoFit/>
          </a:bodyPr>
          <a:lstStyle/>
          <a:p>
            <a:pPr algn="ctr"/>
            <a:r>
              <a:rPr lang="en-US" sz="2400" dirty="0">
                <a:solidFill>
                  <a:srgbClr val="FF9F9F"/>
                </a:solidFill>
              </a:rPr>
              <a:t>60%</a:t>
            </a:r>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TextBox 336"/>
          <p:cNvSpPr txBox="1"/>
          <p:nvPr/>
        </p:nvSpPr>
        <p:spPr>
          <a:xfrm>
            <a:off x="2065461" y="739588"/>
            <a:ext cx="8061117" cy="584775"/>
          </a:xfrm>
          <a:prstGeom prst="rect">
            <a:avLst/>
          </a:prstGeom>
          <a:noFill/>
        </p:spPr>
        <p:txBody>
          <a:bodyPr wrap="none" rtlCol="0">
            <a:spAutoFit/>
          </a:bodyPr>
          <a:lstStyle/>
          <a:p>
            <a:pPr algn="ctr"/>
            <a:r>
              <a:rPr lang="en-US" sz="3200" dirty="0">
                <a:solidFill>
                  <a:srgbClr val="C00000"/>
                </a:solidFill>
              </a:rPr>
              <a:t>The Radio weight generates a 25% Radio reach.</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204234" y="3346765"/>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75" name="Group 674"/>
          <p:cNvGrpSpPr/>
          <p:nvPr/>
        </p:nvGrpSpPr>
        <p:grpSpPr>
          <a:xfrm>
            <a:off x="4395974" y="4218992"/>
            <a:ext cx="1217642" cy="461556"/>
            <a:chOff x="7037876" y="4220691"/>
            <a:chExt cx="1217642" cy="461556"/>
          </a:xfrm>
        </p:grpSpPr>
        <p:sp>
          <p:nvSpPr>
            <p:cNvPr id="678" name="TextBox 677"/>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5" name="TextBox 704"/>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706" name="Group 705"/>
            <p:cNvGrpSpPr/>
            <p:nvPr/>
          </p:nvGrpSpPr>
          <p:grpSpPr>
            <a:xfrm>
              <a:off x="7037876" y="4264346"/>
              <a:ext cx="1217642" cy="417901"/>
              <a:chOff x="7037876" y="4264346"/>
              <a:chExt cx="1217642" cy="417901"/>
            </a:xfrm>
          </p:grpSpPr>
          <p:sp>
            <p:nvSpPr>
              <p:cNvPr id="707" name="TextBox 706"/>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8" name="TextBox 707"/>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709" name="Group 708"/>
          <p:cNvGrpSpPr/>
          <p:nvPr/>
        </p:nvGrpSpPr>
        <p:grpSpPr>
          <a:xfrm>
            <a:off x="3467103" y="4501182"/>
            <a:ext cx="2769706" cy="779402"/>
            <a:chOff x="-310572" y="5670699"/>
            <a:chExt cx="3157759" cy="779402"/>
          </a:xfrm>
        </p:grpSpPr>
        <p:sp>
          <p:nvSpPr>
            <p:cNvPr id="710" name="TextBox 709"/>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1" name="TextBox 710"/>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2" name="TextBox 711"/>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3" name="TextBox 712"/>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4" name="TextBox 713"/>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5" name="TextBox 714"/>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6" name="TextBox 715"/>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7" name="TextBox 716"/>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8" name="TextBox 717"/>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9" name="TextBox 718"/>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0" name="TextBox 719"/>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1" name="TextBox 720"/>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2" name="TextBox 721"/>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3" name="TextBox 722"/>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4" name="TextBox 723"/>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5" name="TextBox 724"/>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6" name="TextBox 725"/>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7" name="TextBox 726"/>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8" name="TextBox 727"/>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9" name="TextBox 728"/>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0" name="TextBox 729"/>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1" name="TextBox 730"/>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2" name="TextBox 731"/>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3" name="TextBox 732"/>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2" name="TextBox 751"/>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3" name="TextBox 752"/>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4" name="TextBox 753"/>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5" name="TextBox 754"/>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6" name="TextBox 755"/>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7" name="TextBox 756"/>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8" name="TextBox 757"/>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9" name="TextBox 758"/>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0" name="TextBox 759"/>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1" name="TextBox 760"/>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2" name="TextBox 761"/>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3" name="TextBox 762"/>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4" name="TextBox 763"/>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5" name="TextBox 764"/>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6" name="TextBox 765"/>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67" name="Group 766"/>
          <p:cNvGrpSpPr/>
          <p:nvPr/>
        </p:nvGrpSpPr>
        <p:grpSpPr>
          <a:xfrm rot="10546324">
            <a:off x="1038617" y="4348470"/>
            <a:ext cx="2298255" cy="821518"/>
            <a:chOff x="-153869" y="5628583"/>
            <a:chExt cx="3001056" cy="821518"/>
          </a:xfrm>
        </p:grpSpPr>
        <p:sp>
          <p:nvSpPr>
            <p:cNvPr id="768" name="TextBox 767"/>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9" name="TextBox 768"/>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0" name="TextBox 769"/>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1" name="TextBox 770"/>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2" name="TextBox 771"/>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3" name="TextBox 772"/>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4" name="TextBox 773"/>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5" name="TextBox 774"/>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6" name="TextBox 775"/>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7" name="TextBox 776"/>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8" name="TextBox 777"/>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9" name="TextBox 778"/>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0" name="TextBox 779"/>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1" name="TextBox 780"/>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2" name="TextBox 781"/>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3" name="TextBox 782"/>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4" name="TextBox 783"/>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5" name="TextBox 784"/>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6" name="TextBox 785"/>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7" name="TextBox 786"/>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8" name="TextBox 787"/>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9" name="TextBox 788"/>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0" name="TextBox 789"/>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1" name="TextBox 790"/>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2" name="TextBox 791"/>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3" name="TextBox 792"/>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4" name="TextBox 793"/>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5" name="TextBox 794"/>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6" name="TextBox 795"/>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7" name="TextBox 796"/>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8" name="TextBox 797"/>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9" name="TextBox 798"/>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0" name="TextBox 799"/>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1" name="TextBox 800"/>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2" name="TextBox 801"/>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3" name="TextBox 802"/>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4" name="TextBox 803"/>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5" name="TextBox 804"/>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6" name="TextBox 805"/>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2" name="Group 1"/>
          <p:cNvGrpSpPr/>
          <p:nvPr/>
        </p:nvGrpSpPr>
        <p:grpSpPr>
          <a:xfrm>
            <a:off x="8330246" y="4327614"/>
            <a:ext cx="2540338" cy="1024365"/>
            <a:chOff x="7272041" y="5367181"/>
            <a:chExt cx="2540338" cy="1024365"/>
          </a:xfrm>
        </p:grpSpPr>
        <p:sp>
          <p:nvSpPr>
            <p:cNvPr id="808" name="TextBox 807"/>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9" name="TextBox 808"/>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0" name="TextBox 809"/>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1" name="TextBox 810"/>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2" name="TextBox 811"/>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4" name="TextBox 823"/>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5" name="TextBox 824"/>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25" name="Group 1024"/>
          <p:cNvGrpSpPr/>
          <p:nvPr/>
        </p:nvGrpSpPr>
        <p:grpSpPr>
          <a:xfrm rot="12928939">
            <a:off x="6138881" y="4289327"/>
            <a:ext cx="2540338" cy="1024365"/>
            <a:chOff x="7272041" y="5367181"/>
            <a:chExt cx="2540338" cy="1024365"/>
          </a:xfrm>
        </p:grpSpPr>
        <p:sp>
          <p:nvSpPr>
            <p:cNvPr id="1026" name="TextBox 1025"/>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9" name="TextBox 1028"/>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0" name="TextBox 1029"/>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8" name="TextBox 1037"/>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9" name="TextBox 1038"/>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5" name="Group 4"/>
          <p:cNvGrpSpPr/>
          <p:nvPr/>
        </p:nvGrpSpPr>
        <p:grpSpPr>
          <a:xfrm>
            <a:off x="9888303" y="3668907"/>
            <a:ext cx="1946826" cy="485663"/>
            <a:chOff x="9888303" y="3668907"/>
            <a:chExt cx="1946826" cy="485663"/>
          </a:xfrm>
        </p:grpSpPr>
        <p:cxnSp>
          <p:nvCxnSpPr>
            <p:cNvPr id="1058" name="Straight Connector 1057"/>
            <p:cNvCxnSpPr/>
            <p:nvPr/>
          </p:nvCxnSpPr>
          <p:spPr>
            <a:xfrm>
              <a:off x="9888303" y="3711660"/>
              <a:ext cx="0" cy="442910"/>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9" name="TextBox 1058"/>
            <p:cNvSpPr txBox="1"/>
            <p:nvPr/>
          </p:nvSpPr>
          <p:spPr>
            <a:xfrm>
              <a:off x="10580234" y="3668907"/>
              <a:ext cx="1254895" cy="461665"/>
            </a:xfrm>
            <a:prstGeom prst="rect">
              <a:avLst/>
            </a:prstGeom>
            <a:noFill/>
          </p:spPr>
          <p:txBody>
            <a:bodyPr wrap="none" rtlCol="0">
              <a:spAutoFit/>
            </a:bodyPr>
            <a:lstStyle/>
            <a:p>
              <a:r>
                <a:rPr lang="en-US" sz="2400" dirty="0">
                  <a:solidFill>
                    <a:srgbClr val="C00000"/>
                  </a:solidFill>
                </a:rPr>
                <a:t>Reached</a:t>
              </a:r>
            </a:p>
          </p:txBody>
        </p:sp>
        <p:sp>
          <p:nvSpPr>
            <p:cNvPr id="1060" name="TextBox 1059"/>
            <p:cNvSpPr txBox="1"/>
            <p:nvPr/>
          </p:nvSpPr>
          <p:spPr>
            <a:xfrm>
              <a:off x="9923579" y="3668907"/>
              <a:ext cx="715260" cy="461665"/>
            </a:xfrm>
            <a:prstGeom prst="rect">
              <a:avLst/>
            </a:prstGeom>
            <a:noFill/>
          </p:spPr>
          <p:txBody>
            <a:bodyPr wrap="none" rtlCol="0">
              <a:spAutoFit/>
            </a:bodyPr>
            <a:lstStyle/>
            <a:p>
              <a:pPr algn="ctr"/>
              <a:r>
                <a:rPr lang="en-US" sz="2400" dirty="0">
                  <a:solidFill>
                    <a:srgbClr val="C00000"/>
                  </a:solidFill>
                </a:rPr>
                <a:t>25%</a:t>
              </a:r>
            </a:p>
          </p:txBody>
        </p:sp>
      </p:grpSp>
      <p:cxnSp>
        <p:nvCxnSpPr>
          <p:cNvPr id="15" name="Straight Connector 14"/>
          <p:cNvCxnSpPr>
            <a:endCxn id="35" idx="2"/>
          </p:cNvCxnSpPr>
          <p:nvPr/>
        </p:nvCxnSpPr>
        <p:spPr>
          <a:xfrm>
            <a:off x="3748852" y="2447812"/>
            <a:ext cx="7620" cy="1833531"/>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Straight Connector 350"/>
          <p:cNvCxnSpPr>
            <a:endCxn id="354" idx="2"/>
          </p:cNvCxnSpPr>
          <p:nvPr/>
        </p:nvCxnSpPr>
        <p:spPr>
          <a:xfrm>
            <a:off x="8471208" y="2447812"/>
            <a:ext cx="27939" cy="2087531"/>
          </a:xfrm>
          <a:prstGeom prst="line">
            <a:avLst/>
          </a:prstGeom>
        </p:spPr>
        <p:style>
          <a:lnRef idx="1">
            <a:schemeClr val="accent1"/>
          </a:lnRef>
          <a:fillRef idx="0">
            <a:schemeClr val="accent1"/>
          </a:fillRef>
          <a:effectRef idx="0">
            <a:schemeClr val="accent1"/>
          </a:effectRef>
          <a:fontRef idx="minor">
            <a:schemeClr val="tx1"/>
          </a:fontRef>
        </p:style>
      </p:cxnSp>
      <p:sp>
        <p:nvSpPr>
          <p:cNvPr id="80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084027848"/>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18000">
                                      <p:stCondLst>
                                        <p:cond delay="100"/>
                                      </p:stCondLst>
                                      <p:childTnLst>
                                        <p:set>
                                          <p:cBhvr>
                                            <p:cTn id="6" dur="1" fill="hold">
                                              <p:stCondLst>
                                                <p:cond delay="0"/>
                                              </p:stCondLst>
                                            </p:cTn>
                                            <p:tgtEl>
                                              <p:spTgt spid="734"/>
                                            </p:tgtEl>
                                            <p:attrNameLst>
                                              <p:attrName>style.visibility</p:attrName>
                                            </p:attrNameLst>
                                          </p:cBhvr>
                                          <p:to>
                                            <p:strVal val="visible"/>
                                          </p:to>
                                        </p:set>
                                        <p:anim calcmode="lin" valueType="num" p14:bounceEnd="18000">
                                          <p:cBhvr additive="base">
                                            <p:cTn id="7" dur="1000" fill="hold"/>
                                            <p:tgtEl>
                                              <p:spTgt spid="734"/>
                                            </p:tgtEl>
                                            <p:attrNameLst>
                                              <p:attrName>ppt_x</p:attrName>
                                            </p:attrNameLst>
                                          </p:cBhvr>
                                          <p:tavLst>
                                            <p:tav tm="0">
                                              <p:val>
                                                <p:strVal val="#ppt_x"/>
                                              </p:val>
                                            </p:tav>
                                            <p:tav tm="100000">
                                              <p:val>
                                                <p:strVal val="#ppt_x"/>
                                              </p:val>
                                            </p:tav>
                                          </p:tavLst>
                                        </p:anim>
                                        <p:anim calcmode="lin" valueType="num" p14:bounceEnd="18000">
                                          <p:cBhvr additive="base">
                                            <p:cTn id="8" dur="1000" fill="hold"/>
                                            <p:tgtEl>
                                              <p:spTgt spid="73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735"/>
                                            </p:tgtEl>
                                            <p:attrNameLst>
                                              <p:attrName>style.visibility</p:attrName>
                                            </p:attrNameLst>
                                          </p:cBhvr>
                                          <p:to>
                                            <p:strVal val="visible"/>
                                          </p:to>
                                        </p:set>
                                        <p:anim calcmode="lin" valueType="num">
                                          <p:cBhvr additive="base">
                                            <p:cTn id="11" dur="1000" fill="hold"/>
                                            <p:tgtEl>
                                              <p:spTgt spid="735"/>
                                            </p:tgtEl>
                                            <p:attrNameLst>
                                              <p:attrName>ppt_x</p:attrName>
                                            </p:attrNameLst>
                                          </p:cBhvr>
                                          <p:tavLst>
                                            <p:tav tm="0">
                                              <p:val>
                                                <p:strVal val="#ppt_x"/>
                                              </p:val>
                                            </p:tav>
                                            <p:tav tm="100000">
                                              <p:val>
                                                <p:strVal val="#ppt_x"/>
                                              </p:val>
                                            </p:tav>
                                          </p:tavLst>
                                        </p:anim>
                                        <p:anim calcmode="lin" valueType="num">
                                          <p:cBhvr additive="base">
                                            <p:cTn id="12" dur="1000" fill="hold"/>
                                            <p:tgtEl>
                                              <p:spTgt spid="735"/>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100"/>
                                      </p:stCondLst>
                                      <p:childTnLst>
                                        <p:set>
                                          <p:cBhvr>
                                            <p:cTn id="14" dur="1" fill="hold">
                                              <p:stCondLst>
                                                <p:cond delay="0"/>
                                              </p:stCondLst>
                                            </p:cTn>
                                            <p:tgtEl>
                                              <p:spTgt spid="739"/>
                                            </p:tgtEl>
                                            <p:attrNameLst>
                                              <p:attrName>style.visibility</p:attrName>
                                            </p:attrNameLst>
                                          </p:cBhvr>
                                          <p:to>
                                            <p:strVal val="visible"/>
                                          </p:to>
                                        </p:set>
                                        <p:anim calcmode="lin" valueType="num">
                                          <p:cBhvr additive="base">
                                            <p:cTn id="15" dur="1000" fill="hold"/>
                                            <p:tgtEl>
                                              <p:spTgt spid="739"/>
                                            </p:tgtEl>
                                            <p:attrNameLst>
                                              <p:attrName>ppt_x</p:attrName>
                                            </p:attrNameLst>
                                          </p:cBhvr>
                                          <p:tavLst>
                                            <p:tav tm="0">
                                              <p:val>
                                                <p:strVal val="#ppt_x"/>
                                              </p:val>
                                            </p:tav>
                                            <p:tav tm="100000">
                                              <p:val>
                                                <p:strVal val="#ppt_x"/>
                                              </p:val>
                                            </p:tav>
                                          </p:tavLst>
                                        </p:anim>
                                        <p:anim calcmode="lin" valueType="num">
                                          <p:cBhvr additive="base">
                                            <p:cTn id="16" dur="1000" fill="hold"/>
                                            <p:tgtEl>
                                              <p:spTgt spid="73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100"/>
                                      </p:stCondLst>
                                      <p:childTnLst>
                                        <p:set>
                                          <p:cBhvr>
                                            <p:cTn id="18" dur="1" fill="hold">
                                              <p:stCondLst>
                                                <p:cond delay="0"/>
                                              </p:stCondLst>
                                            </p:cTn>
                                            <p:tgtEl>
                                              <p:spTgt spid="743"/>
                                            </p:tgtEl>
                                            <p:attrNameLst>
                                              <p:attrName>style.visibility</p:attrName>
                                            </p:attrNameLst>
                                          </p:cBhvr>
                                          <p:to>
                                            <p:strVal val="visible"/>
                                          </p:to>
                                        </p:set>
                                        <p:anim calcmode="lin" valueType="num">
                                          <p:cBhvr additive="base">
                                            <p:cTn id="19" dur="1000" fill="hold"/>
                                            <p:tgtEl>
                                              <p:spTgt spid="743"/>
                                            </p:tgtEl>
                                            <p:attrNameLst>
                                              <p:attrName>ppt_x</p:attrName>
                                            </p:attrNameLst>
                                          </p:cBhvr>
                                          <p:tavLst>
                                            <p:tav tm="0">
                                              <p:val>
                                                <p:strVal val="#ppt_x"/>
                                              </p:val>
                                            </p:tav>
                                            <p:tav tm="100000">
                                              <p:val>
                                                <p:strVal val="#ppt_x"/>
                                              </p:val>
                                            </p:tav>
                                          </p:tavLst>
                                        </p:anim>
                                        <p:anim calcmode="lin" valueType="num">
                                          <p:cBhvr additive="base">
                                            <p:cTn id="20" dur="1000" fill="hold"/>
                                            <p:tgtEl>
                                              <p:spTgt spid="743"/>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18000">
                                      <p:stCondLst>
                                        <p:cond delay="100"/>
                                      </p:stCondLst>
                                      <p:childTnLst>
                                        <p:set>
                                          <p:cBhvr>
                                            <p:cTn id="22" dur="1" fill="hold">
                                              <p:stCondLst>
                                                <p:cond delay="0"/>
                                              </p:stCondLst>
                                            </p:cTn>
                                            <p:tgtEl>
                                              <p:spTgt spid="744"/>
                                            </p:tgtEl>
                                            <p:attrNameLst>
                                              <p:attrName>style.visibility</p:attrName>
                                            </p:attrNameLst>
                                          </p:cBhvr>
                                          <p:to>
                                            <p:strVal val="visible"/>
                                          </p:to>
                                        </p:set>
                                        <p:anim calcmode="lin" valueType="num" p14:bounceEnd="18000">
                                          <p:cBhvr additive="base">
                                            <p:cTn id="23" dur="1000" fill="hold"/>
                                            <p:tgtEl>
                                              <p:spTgt spid="744"/>
                                            </p:tgtEl>
                                            <p:attrNameLst>
                                              <p:attrName>ppt_x</p:attrName>
                                            </p:attrNameLst>
                                          </p:cBhvr>
                                          <p:tavLst>
                                            <p:tav tm="0">
                                              <p:val>
                                                <p:strVal val="#ppt_x"/>
                                              </p:val>
                                            </p:tav>
                                            <p:tav tm="100000">
                                              <p:val>
                                                <p:strVal val="#ppt_x"/>
                                              </p:val>
                                            </p:tav>
                                          </p:tavLst>
                                        </p:anim>
                                        <p:anim calcmode="lin" valueType="num" p14:bounceEnd="18000">
                                          <p:cBhvr additive="base">
                                            <p:cTn id="24" dur="1000" fill="hold"/>
                                            <p:tgtEl>
                                              <p:spTgt spid="744"/>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100"/>
                                      </p:stCondLst>
                                      <p:childTnLst>
                                        <p:set>
                                          <p:cBhvr>
                                            <p:cTn id="26" dur="1" fill="hold">
                                              <p:stCondLst>
                                                <p:cond delay="0"/>
                                              </p:stCondLst>
                                            </p:cTn>
                                            <p:tgtEl>
                                              <p:spTgt spid="747"/>
                                            </p:tgtEl>
                                            <p:attrNameLst>
                                              <p:attrName>style.visibility</p:attrName>
                                            </p:attrNameLst>
                                          </p:cBhvr>
                                          <p:to>
                                            <p:strVal val="visible"/>
                                          </p:to>
                                        </p:set>
                                        <p:anim calcmode="lin" valueType="num">
                                          <p:cBhvr additive="base">
                                            <p:cTn id="27" dur="2000" fill="hold"/>
                                            <p:tgtEl>
                                              <p:spTgt spid="747"/>
                                            </p:tgtEl>
                                            <p:attrNameLst>
                                              <p:attrName>ppt_x</p:attrName>
                                            </p:attrNameLst>
                                          </p:cBhvr>
                                          <p:tavLst>
                                            <p:tav tm="0">
                                              <p:val>
                                                <p:strVal val="#ppt_x"/>
                                              </p:val>
                                            </p:tav>
                                            <p:tav tm="100000">
                                              <p:val>
                                                <p:strVal val="#ppt_x"/>
                                              </p:val>
                                            </p:tav>
                                          </p:tavLst>
                                        </p:anim>
                                        <p:anim calcmode="lin" valueType="num">
                                          <p:cBhvr additive="base">
                                            <p:cTn id="28" dur="2000" fill="hold"/>
                                            <p:tgtEl>
                                              <p:spTgt spid="747"/>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000" fill="hold"/>
                                            <p:tgtEl>
                                              <p:spTgt spid="7"/>
                                            </p:tgtEl>
                                            <p:attrNameLst>
                                              <p:attrName>ppt_x</p:attrName>
                                            </p:attrNameLst>
                                          </p:cBhvr>
                                          <p:tavLst>
                                            <p:tav tm="0">
                                              <p:val>
                                                <p:strVal val="#ppt_x"/>
                                              </p:val>
                                            </p:tav>
                                            <p:tav tm="100000">
                                              <p:val>
                                                <p:strVal val="#ppt_x"/>
                                              </p:val>
                                            </p:tav>
                                          </p:tavLst>
                                        </p:anim>
                                        <p:anim calcmode="lin" valueType="num">
                                          <p:cBhvr additive="base">
                                            <p:cTn id="32" dur="10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000" fill="hold"/>
                                            <p:tgtEl>
                                              <p:spTgt spid="6"/>
                                            </p:tgtEl>
                                            <p:attrNameLst>
                                              <p:attrName>ppt_x</p:attrName>
                                            </p:attrNameLst>
                                          </p:cBhvr>
                                          <p:tavLst>
                                            <p:tav tm="0">
                                              <p:val>
                                                <p:strVal val="#ppt_x"/>
                                              </p:val>
                                            </p:tav>
                                            <p:tav tm="100000">
                                              <p:val>
                                                <p:strVal val="#ppt_x"/>
                                              </p:val>
                                            </p:tav>
                                          </p:tavLst>
                                        </p:anim>
                                        <p:anim calcmode="lin" valueType="num">
                                          <p:cBhvr additive="base">
                                            <p:cTn id="36" dur="1000" fill="hold"/>
                                            <p:tgtEl>
                                              <p:spTgt spid="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18000">
                                      <p:stCondLst>
                                        <p:cond delay="100"/>
                                      </p:stCondLst>
                                      <p:childTnLst>
                                        <p:set>
                                          <p:cBhvr>
                                            <p:cTn id="38" dur="1" fill="hold">
                                              <p:stCondLst>
                                                <p:cond delay="0"/>
                                              </p:stCondLst>
                                            </p:cTn>
                                            <p:tgtEl>
                                              <p:spTgt spid="831"/>
                                            </p:tgtEl>
                                            <p:attrNameLst>
                                              <p:attrName>style.visibility</p:attrName>
                                            </p:attrNameLst>
                                          </p:cBhvr>
                                          <p:to>
                                            <p:strVal val="visible"/>
                                          </p:to>
                                        </p:set>
                                        <p:anim calcmode="lin" valueType="num" p14:bounceEnd="18000">
                                          <p:cBhvr additive="base">
                                            <p:cTn id="39" dur="1000" fill="hold"/>
                                            <p:tgtEl>
                                              <p:spTgt spid="831"/>
                                            </p:tgtEl>
                                            <p:attrNameLst>
                                              <p:attrName>ppt_x</p:attrName>
                                            </p:attrNameLst>
                                          </p:cBhvr>
                                          <p:tavLst>
                                            <p:tav tm="0">
                                              <p:val>
                                                <p:strVal val="#ppt_x"/>
                                              </p:val>
                                            </p:tav>
                                            <p:tav tm="100000">
                                              <p:val>
                                                <p:strVal val="#ppt_x"/>
                                              </p:val>
                                            </p:tav>
                                          </p:tavLst>
                                        </p:anim>
                                        <p:anim calcmode="lin" valueType="num" p14:bounceEnd="18000">
                                          <p:cBhvr additive="base">
                                            <p:cTn id="40" dur="1000" fill="hold"/>
                                            <p:tgtEl>
                                              <p:spTgt spid="831"/>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
                                      </p:stCondLst>
                                      <p:childTnLst>
                                        <p:set>
                                          <p:cBhvr>
                                            <p:cTn id="42" dur="1" fill="hold">
                                              <p:stCondLst>
                                                <p:cond delay="0"/>
                                              </p:stCondLst>
                                            </p:cTn>
                                            <p:tgtEl>
                                              <p:spTgt spid="852"/>
                                            </p:tgtEl>
                                            <p:attrNameLst>
                                              <p:attrName>style.visibility</p:attrName>
                                            </p:attrNameLst>
                                          </p:cBhvr>
                                          <p:to>
                                            <p:strVal val="visible"/>
                                          </p:to>
                                        </p:set>
                                        <p:anim calcmode="lin" valueType="num">
                                          <p:cBhvr additive="base">
                                            <p:cTn id="43" dur="1000" fill="hold"/>
                                            <p:tgtEl>
                                              <p:spTgt spid="852"/>
                                            </p:tgtEl>
                                            <p:attrNameLst>
                                              <p:attrName>ppt_x</p:attrName>
                                            </p:attrNameLst>
                                          </p:cBhvr>
                                          <p:tavLst>
                                            <p:tav tm="0">
                                              <p:val>
                                                <p:strVal val="#ppt_x"/>
                                              </p:val>
                                            </p:tav>
                                            <p:tav tm="100000">
                                              <p:val>
                                                <p:strVal val="#ppt_x"/>
                                              </p:val>
                                            </p:tav>
                                          </p:tavLst>
                                        </p:anim>
                                        <p:anim calcmode="lin" valueType="num">
                                          <p:cBhvr additive="base">
                                            <p:cTn id="44" dur="1000" fill="hold"/>
                                            <p:tgtEl>
                                              <p:spTgt spid="85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100"/>
                                      </p:stCondLst>
                                      <p:childTnLst>
                                        <p:set>
                                          <p:cBhvr>
                                            <p:cTn id="46" dur="1" fill="hold">
                                              <p:stCondLst>
                                                <p:cond delay="0"/>
                                              </p:stCondLst>
                                            </p:cTn>
                                            <p:tgtEl>
                                              <p:spTgt spid="872"/>
                                            </p:tgtEl>
                                            <p:attrNameLst>
                                              <p:attrName>style.visibility</p:attrName>
                                            </p:attrNameLst>
                                          </p:cBhvr>
                                          <p:to>
                                            <p:strVal val="visible"/>
                                          </p:to>
                                        </p:set>
                                        <p:anim calcmode="lin" valueType="num">
                                          <p:cBhvr additive="base">
                                            <p:cTn id="47" dur="1000" fill="hold"/>
                                            <p:tgtEl>
                                              <p:spTgt spid="872"/>
                                            </p:tgtEl>
                                            <p:attrNameLst>
                                              <p:attrName>ppt_x</p:attrName>
                                            </p:attrNameLst>
                                          </p:cBhvr>
                                          <p:tavLst>
                                            <p:tav tm="0">
                                              <p:val>
                                                <p:strVal val="#ppt_x"/>
                                              </p:val>
                                            </p:tav>
                                            <p:tav tm="100000">
                                              <p:val>
                                                <p:strVal val="#ppt_x"/>
                                              </p:val>
                                            </p:tav>
                                          </p:tavLst>
                                        </p:anim>
                                        <p:anim calcmode="lin" valueType="num">
                                          <p:cBhvr additive="base">
                                            <p:cTn id="48" dur="1000" fill="hold"/>
                                            <p:tgtEl>
                                              <p:spTgt spid="872"/>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892"/>
                                            </p:tgtEl>
                                            <p:attrNameLst>
                                              <p:attrName>style.visibility</p:attrName>
                                            </p:attrNameLst>
                                          </p:cBhvr>
                                          <p:to>
                                            <p:strVal val="visible"/>
                                          </p:to>
                                        </p:set>
                                        <p:anim calcmode="lin" valueType="num">
                                          <p:cBhvr additive="base">
                                            <p:cTn id="51" dur="1000" fill="hold"/>
                                            <p:tgtEl>
                                              <p:spTgt spid="892"/>
                                            </p:tgtEl>
                                            <p:attrNameLst>
                                              <p:attrName>ppt_x</p:attrName>
                                            </p:attrNameLst>
                                          </p:cBhvr>
                                          <p:tavLst>
                                            <p:tav tm="0">
                                              <p:val>
                                                <p:strVal val="#ppt_x"/>
                                              </p:val>
                                            </p:tav>
                                            <p:tav tm="100000">
                                              <p:val>
                                                <p:strVal val="#ppt_x"/>
                                              </p:val>
                                            </p:tav>
                                          </p:tavLst>
                                        </p:anim>
                                        <p:anim calcmode="lin" valueType="num">
                                          <p:cBhvr additive="base">
                                            <p:cTn id="52" dur="1000" fill="hold"/>
                                            <p:tgtEl>
                                              <p:spTgt spid="892"/>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14:presetBounceEnd="18000">
                                      <p:stCondLst>
                                        <p:cond delay="100"/>
                                      </p:stCondLst>
                                      <p:childTnLst>
                                        <p:set>
                                          <p:cBhvr>
                                            <p:cTn id="54" dur="1" fill="hold">
                                              <p:stCondLst>
                                                <p:cond delay="0"/>
                                              </p:stCondLst>
                                            </p:cTn>
                                            <p:tgtEl>
                                              <p:spTgt spid="912"/>
                                            </p:tgtEl>
                                            <p:attrNameLst>
                                              <p:attrName>style.visibility</p:attrName>
                                            </p:attrNameLst>
                                          </p:cBhvr>
                                          <p:to>
                                            <p:strVal val="visible"/>
                                          </p:to>
                                        </p:set>
                                        <p:anim calcmode="lin" valueType="num" p14:bounceEnd="18000">
                                          <p:cBhvr additive="base">
                                            <p:cTn id="55" dur="1000" fill="hold"/>
                                            <p:tgtEl>
                                              <p:spTgt spid="912"/>
                                            </p:tgtEl>
                                            <p:attrNameLst>
                                              <p:attrName>ppt_x</p:attrName>
                                            </p:attrNameLst>
                                          </p:cBhvr>
                                          <p:tavLst>
                                            <p:tav tm="0">
                                              <p:val>
                                                <p:strVal val="#ppt_x"/>
                                              </p:val>
                                            </p:tav>
                                            <p:tav tm="100000">
                                              <p:val>
                                                <p:strVal val="#ppt_x"/>
                                              </p:val>
                                            </p:tav>
                                          </p:tavLst>
                                        </p:anim>
                                        <p:anim calcmode="lin" valueType="num" p14:bounceEnd="18000">
                                          <p:cBhvr additive="base">
                                            <p:cTn id="56" dur="1000" fill="hold"/>
                                            <p:tgtEl>
                                              <p:spTgt spid="912"/>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100"/>
                                      </p:stCondLst>
                                      <p:childTnLst>
                                        <p:set>
                                          <p:cBhvr>
                                            <p:cTn id="58" dur="1" fill="hold">
                                              <p:stCondLst>
                                                <p:cond delay="0"/>
                                              </p:stCondLst>
                                            </p:cTn>
                                            <p:tgtEl>
                                              <p:spTgt spid="915"/>
                                            </p:tgtEl>
                                            <p:attrNameLst>
                                              <p:attrName>style.visibility</p:attrName>
                                            </p:attrNameLst>
                                          </p:cBhvr>
                                          <p:to>
                                            <p:strVal val="visible"/>
                                          </p:to>
                                        </p:set>
                                        <p:anim calcmode="lin" valueType="num">
                                          <p:cBhvr additive="base">
                                            <p:cTn id="59" dur="1000" fill="hold"/>
                                            <p:tgtEl>
                                              <p:spTgt spid="915"/>
                                            </p:tgtEl>
                                            <p:attrNameLst>
                                              <p:attrName>ppt_x</p:attrName>
                                            </p:attrNameLst>
                                          </p:cBhvr>
                                          <p:tavLst>
                                            <p:tav tm="0">
                                              <p:val>
                                                <p:strVal val="#ppt_x"/>
                                              </p:val>
                                            </p:tav>
                                            <p:tav tm="100000">
                                              <p:val>
                                                <p:strVal val="#ppt_x"/>
                                              </p:val>
                                            </p:tav>
                                          </p:tavLst>
                                        </p:anim>
                                        <p:anim calcmode="lin" valueType="num">
                                          <p:cBhvr additive="base">
                                            <p:cTn id="60" dur="1000" fill="hold"/>
                                            <p:tgtEl>
                                              <p:spTgt spid="915"/>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14:presetBounceEnd="23000">
                                      <p:stCondLst>
                                        <p:cond delay="100"/>
                                      </p:stCondLst>
                                      <p:childTnLst>
                                        <p:set>
                                          <p:cBhvr>
                                            <p:cTn id="62" dur="1" fill="hold">
                                              <p:stCondLst>
                                                <p:cond delay="0"/>
                                              </p:stCondLst>
                                            </p:cTn>
                                            <p:tgtEl>
                                              <p:spTgt spid="935"/>
                                            </p:tgtEl>
                                            <p:attrNameLst>
                                              <p:attrName>style.visibility</p:attrName>
                                            </p:attrNameLst>
                                          </p:cBhvr>
                                          <p:to>
                                            <p:strVal val="visible"/>
                                          </p:to>
                                        </p:set>
                                        <p:anim calcmode="lin" valueType="num" p14:bounceEnd="23000">
                                          <p:cBhvr additive="base">
                                            <p:cTn id="63" dur="1000" fill="hold"/>
                                            <p:tgtEl>
                                              <p:spTgt spid="935"/>
                                            </p:tgtEl>
                                            <p:attrNameLst>
                                              <p:attrName>ppt_x</p:attrName>
                                            </p:attrNameLst>
                                          </p:cBhvr>
                                          <p:tavLst>
                                            <p:tav tm="0">
                                              <p:val>
                                                <p:strVal val="#ppt_x"/>
                                              </p:val>
                                            </p:tav>
                                            <p:tav tm="100000">
                                              <p:val>
                                                <p:strVal val="#ppt_x"/>
                                              </p:val>
                                            </p:tav>
                                          </p:tavLst>
                                        </p:anim>
                                        <p:anim calcmode="lin" valueType="num" p14:bounceEnd="23000">
                                          <p:cBhvr additive="base">
                                            <p:cTn id="64" dur="1000" fill="hold"/>
                                            <p:tgtEl>
                                              <p:spTgt spid="935"/>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100"/>
                                      </p:stCondLst>
                                      <p:childTnLst>
                                        <p:set>
                                          <p:cBhvr>
                                            <p:cTn id="66" dur="1" fill="hold">
                                              <p:stCondLst>
                                                <p:cond delay="0"/>
                                              </p:stCondLst>
                                            </p:cTn>
                                            <p:tgtEl>
                                              <p:spTgt spid="955"/>
                                            </p:tgtEl>
                                            <p:attrNameLst>
                                              <p:attrName>style.visibility</p:attrName>
                                            </p:attrNameLst>
                                          </p:cBhvr>
                                          <p:to>
                                            <p:strVal val="visible"/>
                                          </p:to>
                                        </p:set>
                                        <p:anim calcmode="lin" valueType="num">
                                          <p:cBhvr additive="base">
                                            <p:cTn id="67" dur="1000" fill="hold"/>
                                            <p:tgtEl>
                                              <p:spTgt spid="955"/>
                                            </p:tgtEl>
                                            <p:attrNameLst>
                                              <p:attrName>ppt_x</p:attrName>
                                            </p:attrNameLst>
                                          </p:cBhvr>
                                          <p:tavLst>
                                            <p:tav tm="0">
                                              <p:val>
                                                <p:strVal val="#ppt_x"/>
                                              </p:val>
                                            </p:tav>
                                            <p:tav tm="100000">
                                              <p:val>
                                                <p:strVal val="#ppt_x"/>
                                              </p:val>
                                            </p:tav>
                                          </p:tavLst>
                                        </p:anim>
                                        <p:anim calcmode="lin" valueType="num">
                                          <p:cBhvr additive="base">
                                            <p:cTn id="68" dur="1000" fill="hold"/>
                                            <p:tgtEl>
                                              <p:spTgt spid="955"/>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14:presetBounceEnd="18000">
                                      <p:stCondLst>
                                        <p:cond delay="100"/>
                                      </p:stCondLst>
                                      <p:childTnLst>
                                        <p:set>
                                          <p:cBhvr>
                                            <p:cTn id="70" dur="1" fill="hold">
                                              <p:stCondLst>
                                                <p:cond delay="0"/>
                                              </p:stCondLst>
                                            </p:cTn>
                                            <p:tgtEl>
                                              <p:spTgt spid="975"/>
                                            </p:tgtEl>
                                            <p:attrNameLst>
                                              <p:attrName>style.visibility</p:attrName>
                                            </p:attrNameLst>
                                          </p:cBhvr>
                                          <p:to>
                                            <p:strVal val="visible"/>
                                          </p:to>
                                        </p:set>
                                        <p:anim calcmode="lin" valueType="num" p14:bounceEnd="18000">
                                          <p:cBhvr additive="base">
                                            <p:cTn id="71" dur="1000" fill="hold"/>
                                            <p:tgtEl>
                                              <p:spTgt spid="975"/>
                                            </p:tgtEl>
                                            <p:attrNameLst>
                                              <p:attrName>ppt_x</p:attrName>
                                            </p:attrNameLst>
                                          </p:cBhvr>
                                          <p:tavLst>
                                            <p:tav tm="0">
                                              <p:val>
                                                <p:strVal val="#ppt_x"/>
                                              </p:val>
                                            </p:tav>
                                            <p:tav tm="100000">
                                              <p:val>
                                                <p:strVal val="#ppt_x"/>
                                              </p:val>
                                            </p:tav>
                                          </p:tavLst>
                                        </p:anim>
                                        <p:anim calcmode="lin" valueType="num" p14:bounceEnd="18000">
                                          <p:cBhvr additive="base">
                                            <p:cTn id="72" dur="1000" fill="hold"/>
                                            <p:tgtEl>
                                              <p:spTgt spid="97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14:presetBounceEnd="18000">
                                      <p:stCondLst>
                                        <p:cond delay="100"/>
                                      </p:stCondLst>
                                      <p:childTnLst>
                                        <p:set>
                                          <p:cBhvr>
                                            <p:cTn id="74" dur="1" fill="hold">
                                              <p:stCondLst>
                                                <p:cond delay="0"/>
                                              </p:stCondLst>
                                            </p:cTn>
                                            <p:tgtEl>
                                              <p:spTgt spid="995"/>
                                            </p:tgtEl>
                                            <p:attrNameLst>
                                              <p:attrName>style.visibility</p:attrName>
                                            </p:attrNameLst>
                                          </p:cBhvr>
                                          <p:to>
                                            <p:strVal val="visible"/>
                                          </p:to>
                                        </p:set>
                                        <p:anim calcmode="lin" valueType="num" p14:bounceEnd="18000">
                                          <p:cBhvr additive="base">
                                            <p:cTn id="75" dur="1000" fill="hold"/>
                                            <p:tgtEl>
                                              <p:spTgt spid="995"/>
                                            </p:tgtEl>
                                            <p:attrNameLst>
                                              <p:attrName>ppt_x</p:attrName>
                                            </p:attrNameLst>
                                          </p:cBhvr>
                                          <p:tavLst>
                                            <p:tav tm="0">
                                              <p:val>
                                                <p:strVal val="#ppt_x"/>
                                              </p:val>
                                            </p:tav>
                                            <p:tav tm="100000">
                                              <p:val>
                                                <p:strVal val="#ppt_x"/>
                                              </p:val>
                                            </p:tav>
                                          </p:tavLst>
                                        </p:anim>
                                        <p:anim calcmode="lin" valueType="num" p14:bounceEnd="18000">
                                          <p:cBhvr additive="base">
                                            <p:cTn id="76" dur="1000" fill="hold"/>
                                            <p:tgtEl>
                                              <p:spTgt spid="995"/>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14:presetBounceEnd="25000">
                                      <p:stCondLst>
                                        <p:cond delay="300"/>
                                      </p:stCondLst>
                                      <p:childTnLst>
                                        <p:set>
                                          <p:cBhvr>
                                            <p:cTn id="78" dur="1" fill="hold">
                                              <p:stCondLst>
                                                <p:cond delay="0"/>
                                              </p:stCondLst>
                                            </p:cTn>
                                            <p:tgtEl>
                                              <p:spTgt spid="1025"/>
                                            </p:tgtEl>
                                            <p:attrNameLst>
                                              <p:attrName>style.visibility</p:attrName>
                                            </p:attrNameLst>
                                          </p:cBhvr>
                                          <p:to>
                                            <p:strVal val="visible"/>
                                          </p:to>
                                        </p:set>
                                        <p:anim calcmode="lin" valueType="num" p14:bounceEnd="25000">
                                          <p:cBhvr additive="base">
                                            <p:cTn id="79" dur="1000" fill="hold"/>
                                            <p:tgtEl>
                                              <p:spTgt spid="1025"/>
                                            </p:tgtEl>
                                            <p:attrNameLst>
                                              <p:attrName>ppt_x</p:attrName>
                                            </p:attrNameLst>
                                          </p:cBhvr>
                                          <p:tavLst>
                                            <p:tav tm="0">
                                              <p:val>
                                                <p:strVal val="#ppt_x"/>
                                              </p:val>
                                            </p:tav>
                                            <p:tav tm="100000">
                                              <p:val>
                                                <p:strVal val="#ppt_x"/>
                                              </p:val>
                                            </p:tav>
                                          </p:tavLst>
                                        </p:anim>
                                        <p:anim calcmode="lin" valueType="num" p14:bounceEnd="25000">
                                          <p:cBhvr additive="base">
                                            <p:cTn id="80" dur="1000" fill="hold"/>
                                            <p:tgtEl>
                                              <p:spTgt spid="1025"/>
                                            </p:tgtEl>
                                            <p:attrNameLst>
                                              <p:attrName>ppt_y</p:attrName>
                                            </p:attrNameLst>
                                          </p:cBhvr>
                                          <p:tavLst>
                                            <p:tav tm="0">
                                              <p:val>
                                                <p:strVal val="0-#ppt_h/2"/>
                                              </p:val>
                                            </p:tav>
                                            <p:tav tm="100000">
                                              <p:val>
                                                <p:strVal val="#ppt_y"/>
                                              </p:val>
                                            </p:tav>
                                          </p:tavLst>
                                        </p:anim>
                                      </p:childTnLst>
                                    </p:cTn>
                                  </p:par>
                                  <p:par>
                                    <p:cTn id="81" presetID="2" presetClass="entr" presetSubtype="1" fill="hold" nodeType="withEffect" p14:presetBounceEnd="25000">
                                      <p:stCondLst>
                                        <p:cond delay="300"/>
                                      </p:stCondLst>
                                      <p:childTnLst>
                                        <p:set>
                                          <p:cBhvr>
                                            <p:cTn id="82" dur="1" fill="hold">
                                              <p:stCondLst>
                                                <p:cond delay="0"/>
                                              </p:stCondLst>
                                            </p:cTn>
                                            <p:tgtEl>
                                              <p:spTgt spid="2"/>
                                            </p:tgtEl>
                                            <p:attrNameLst>
                                              <p:attrName>style.visibility</p:attrName>
                                            </p:attrNameLst>
                                          </p:cBhvr>
                                          <p:to>
                                            <p:strVal val="visible"/>
                                          </p:to>
                                        </p:set>
                                        <p:anim calcmode="lin" valueType="num" p14:bounceEnd="25000">
                                          <p:cBhvr additive="base">
                                            <p:cTn id="83" dur="1000" fill="hold"/>
                                            <p:tgtEl>
                                              <p:spTgt spid="2"/>
                                            </p:tgtEl>
                                            <p:attrNameLst>
                                              <p:attrName>ppt_x</p:attrName>
                                            </p:attrNameLst>
                                          </p:cBhvr>
                                          <p:tavLst>
                                            <p:tav tm="0">
                                              <p:val>
                                                <p:strVal val="#ppt_x"/>
                                              </p:val>
                                            </p:tav>
                                            <p:tav tm="100000">
                                              <p:val>
                                                <p:strVal val="#ppt_x"/>
                                              </p:val>
                                            </p:tav>
                                          </p:tavLst>
                                        </p:anim>
                                        <p:anim calcmode="lin" valueType="num" p14:bounceEnd="25000">
                                          <p:cBhvr additive="base">
                                            <p:cTn id="84" dur="1000" fill="hold"/>
                                            <p:tgtEl>
                                              <p:spTgt spid="2"/>
                                            </p:tgtEl>
                                            <p:attrNameLst>
                                              <p:attrName>ppt_y</p:attrName>
                                            </p:attrNameLst>
                                          </p:cBhvr>
                                          <p:tavLst>
                                            <p:tav tm="0">
                                              <p:val>
                                                <p:strVal val="0-#ppt_h/2"/>
                                              </p:val>
                                            </p:tav>
                                            <p:tav tm="100000">
                                              <p:val>
                                                <p:strVal val="#ppt_y"/>
                                              </p:val>
                                            </p:tav>
                                          </p:tavLst>
                                        </p:anim>
                                      </p:childTnLst>
                                    </p:cTn>
                                  </p:par>
                                </p:childTnLst>
                              </p:cTn>
                            </p:par>
                            <p:par>
                              <p:cTn id="85" fill="hold">
                                <p:stCondLst>
                                  <p:cond delay="2100"/>
                                </p:stCondLst>
                                <p:childTnLst>
                                  <p:par>
                                    <p:cTn id="86" presetID="2" presetClass="entr" presetSubtype="1" fill="hold" grpId="0" nodeType="afterEffect" p14:presetBounceEnd="20000">
                                      <p:stCondLst>
                                        <p:cond delay="0"/>
                                      </p:stCondLst>
                                      <p:childTnLst>
                                        <p:set>
                                          <p:cBhvr>
                                            <p:cTn id="87" dur="1" fill="hold">
                                              <p:stCondLst>
                                                <p:cond delay="0"/>
                                              </p:stCondLst>
                                            </p:cTn>
                                            <p:tgtEl>
                                              <p:spTgt spid="352"/>
                                            </p:tgtEl>
                                            <p:attrNameLst>
                                              <p:attrName>style.visibility</p:attrName>
                                            </p:attrNameLst>
                                          </p:cBhvr>
                                          <p:to>
                                            <p:strVal val="visible"/>
                                          </p:to>
                                        </p:set>
                                        <p:anim calcmode="lin" valueType="num" p14:bounceEnd="20000">
                                          <p:cBhvr additive="base">
                                            <p:cTn id="88" dur="1000" fill="hold"/>
                                            <p:tgtEl>
                                              <p:spTgt spid="352"/>
                                            </p:tgtEl>
                                            <p:attrNameLst>
                                              <p:attrName>ppt_x</p:attrName>
                                            </p:attrNameLst>
                                          </p:cBhvr>
                                          <p:tavLst>
                                            <p:tav tm="0">
                                              <p:val>
                                                <p:strVal val="#ppt_x"/>
                                              </p:val>
                                            </p:tav>
                                            <p:tav tm="100000">
                                              <p:val>
                                                <p:strVal val="#ppt_x"/>
                                              </p:val>
                                            </p:tav>
                                          </p:tavLst>
                                        </p:anim>
                                        <p:anim calcmode="lin" valueType="num" p14:bounceEnd="20000">
                                          <p:cBhvr additive="base">
                                            <p:cTn id="89" dur="1000" fill="hold"/>
                                            <p:tgtEl>
                                              <p:spTgt spid="352"/>
                                            </p:tgtEl>
                                            <p:attrNameLst>
                                              <p:attrName>ppt_y</p:attrName>
                                            </p:attrNameLst>
                                          </p:cBhvr>
                                          <p:tavLst>
                                            <p:tav tm="0">
                                              <p:val>
                                                <p:strVal val="0-#ppt_h/2"/>
                                              </p:val>
                                            </p:tav>
                                            <p:tav tm="100000">
                                              <p:val>
                                                <p:strVal val="#ppt_y"/>
                                              </p:val>
                                            </p:tav>
                                          </p:tavLst>
                                        </p:anim>
                                      </p:childTnLst>
                                    </p:cTn>
                                  </p:par>
                                </p:childTnLst>
                              </p:cTn>
                            </p:par>
                            <p:par>
                              <p:cTn id="90" fill="hold">
                                <p:stCondLst>
                                  <p:cond delay="3100"/>
                                </p:stCondLst>
                                <p:childTnLst>
                                  <p:par>
                                    <p:cTn id="91" presetID="10" presetClass="entr" presetSubtype="0" fill="hold" grpId="0" nodeType="afterEffect">
                                      <p:stCondLst>
                                        <p:cond delay="0"/>
                                      </p:stCondLst>
                                      <p:childTnLst>
                                        <p:set>
                                          <p:cBhvr>
                                            <p:cTn id="92" dur="1" fill="hold">
                                              <p:stCondLst>
                                                <p:cond delay="0"/>
                                              </p:stCondLst>
                                            </p:cTn>
                                            <p:tgtEl>
                                              <p:spTgt spid="337"/>
                                            </p:tgtEl>
                                            <p:attrNameLst>
                                              <p:attrName>style.visibility</p:attrName>
                                            </p:attrNameLst>
                                          </p:cBhvr>
                                          <p:to>
                                            <p:strVal val="visible"/>
                                          </p:to>
                                        </p:set>
                                        <p:animEffect transition="in" filter="fade">
                                          <p:cBhvr>
                                            <p:cTn id="93" dur="500"/>
                                            <p:tgtEl>
                                              <p:spTgt spid="337"/>
                                            </p:tgtEl>
                                          </p:cBhvr>
                                        </p:animEffect>
                                      </p:childTnLst>
                                    </p:cTn>
                                  </p:par>
                                </p:childTnLst>
                              </p:cTn>
                            </p:par>
                            <p:par>
                              <p:cTn id="94" fill="hold">
                                <p:stCondLst>
                                  <p:cond delay="3600"/>
                                </p:stCondLst>
                                <p:childTnLst>
                                  <p:par>
                                    <p:cTn id="95" presetID="2" presetClass="entr" presetSubtype="2" fill="hold" nodeType="afterEffect" p14:presetBounceEnd="20000">
                                      <p:stCondLst>
                                        <p:cond delay="0"/>
                                      </p:stCondLst>
                                      <p:childTnLst>
                                        <p:set>
                                          <p:cBhvr>
                                            <p:cTn id="96" dur="1" fill="hold">
                                              <p:stCondLst>
                                                <p:cond delay="0"/>
                                              </p:stCondLst>
                                            </p:cTn>
                                            <p:tgtEl>
                                              <p:spTgt spid="5"/>
                                            </p:tgtEl>
                                            <p:attrNameLst>
                                              <p:attrName>style.visibility</p:attrName>
                                            </p:attrNameLst>
                                          </p:cBhvr>
                                          <p:to>
                                            <p:strVal val="visible"/>
                                          </p:to>
                                        </p:set>
                                        <p:anim calcmode="lin" valueType="num" p14:bounceEnd="20000">
                                          <p:cBhvr additive="base">
                                            <p:cTn id="97" dur="1000" fill="hold"/>
                                            <p:tgtEl>
                                              <p:spTgt spid="5"/>
                                            </p:tgtEl>
                                            <p:attrNameLst>
                                              <p:attrName>ppt_x</p:attrName>
                                            </p:attrNameLst>
                                          </p:cBhvr>
                                          <p:tavLst>
                                            <p:tav tm="0">
                                              <p:val>
                                                <p:strVal val="1+#ppt_w/2"/>
                                              </p:val>
                                            </p:tav>
                                            <p:tav tm="100000">
                                              <p:val>
                                                <p:strVal val="#ppt_x"/>
                                              </p:val>
                                            </p:tav>
                                          </p:tavLst>
                                        </p:anim>
                                        <p:anim calcmode="lin" valueType="num" p14:bounceEnd="20000">
                                          <p:cBhvr additive="base">
                                            <p:cTn id="98"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34" grpId="0"/>
          <p:bldP spid="735" grpId="0"/>
          <p:bldP spid="739" grpId="0"/>
          <p:bldP spid="743" grpId="0"/>
          <p:bldP spid="744" grpId="0"/>
          <p:bldP spid="747" grpId="0"/>
          <p:bldP spid="3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00"/>
                                      </p:stCondLst>
                                      <p:childTnLst>
                                        <p:set>
                                          <p:cBhvr>
                                            <p:cTn id="6" dur="1" fill="hold">
                                              <p:stCondLst>
                                                <p:cond delay="0"/>
                                              </p:stCondLst>
                                            </p:cTn>
                                            <p:tgtEl>
                                              <p:spTgt spid="734"/>
                                            </p:tgtEl>
                                            <p:attrNameLst>
                                              <p:attrName>style.visibility</p:attrName>
                                            </p:attrNameLst>
                                          </p:cBhvr>
                                          <p:to>
                                            <p:strVal val="visible"/>
                                          </p:to>
                                        </p:set>
                                        <p:anim calcmode="lin" valueType="num">
                                          <p:cBhvr additive="base">
                                            <p:cTn id="7" dur="1000" fill="hold"/>
                                            <p:tgtEl>
                                              <p:spTgt spid="734"/>
                                            </p:tgtEl>
                                            <p:attrNameLst>
                                              <p:attrName>ppt_x</p:attrName>
                                            </p:attrNameLst>
                                          </p:cBhvr>
                                          <p:tavLst>
                                            <p:tav tm="0">
                                              <p:val>
                                                <p:strVal val="#ppt_x"/>
                                              </p:val>
                                            </p:tav>
                                            <p:tav tm="100000">
                                              <p:val>
                                                <p:strVal val="#ppt_x"/>
                                              </p:val>
                                            </p:tav>
                                          </p:tavLst>
                                        </p:anim>
                                        <p:anim calcmode="lin" valueType="num">
                                          <p:cBhvr additive="base">
                                            <p:cTn id="8" dur="1000" fill="hold"/>
                                            <p:tgtEl>
                                              <p:spTgt spid="73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735"/>
                                            </p:tgtEl>
                                            <p:attrNameLst>
                                              <p:attrName>style.visibility</p:attrName>
                                            </p:attrNameLst>
                                          </p:cBhvr>
                                          <p:to>
                                            <p:strVal val="visible"/>
                                          </p:to>
                                        </p:set>
                                        <p:anim calcmode="lin" valueType="num">
                                          <p:cBhvr additive="base">
                                            <p:cTn id="11" dur="1000" fill="hold"/>
                                            <p:tgtEl>
                                              <p:spTgt spid="735"/>
                                            </p:tgtEl>
                                            <p:attrNameLst>
                                              <p:attrName>ppt_x</p:attrName>
                                            </p:attrNameLst>
                                          </p:cBhvr>
                                          <p:tavLst>
                                            <p:tav tm="0">
                                              <p:val>
                                                <p:strVal val="#ppt_x"/>
                                              </p:val>
                                            </p:tav>
                                            <p:tav tm="100000">
                                              <p:val>
                                                <p:strVal val="#ppt_x"/>
                                              </p:val>
                                            </p:tav>
                                          </p:tavLst>
                                        </p:anim>
                                        <p:anim calcmode="lin" valueType="num">
                                          <p:cBhvr additive="base">
                                            <p:cTn id="12" dur="1000" fill="hold"/>
                                            <p:tgtEl>
                                              <p:spTgt spid="735"/>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100"/>
                                      </p:stCondLst>
                                      <p:childTnLst>
                                        <p:set>
                                          <p:cBhvr>
                                            <p:cTn id="14" dur="1" fill="hold">
                                              <p:stCondLst>
                                                <p:cond delay="0"/>
                                              </p:stCondLst>
                                            </p:cTn>
                                            <p:tgtEl>
                                              <p:spTgt spid="739"/>
                                            </p:tgtEl>
                                            <p:attrNameLst>
                                              <p:attrName>style.visibility</p:attrName>
                                            </p:attrNameLst>
                                          </p:cBhvr>
                                          <p:to>
                                            <p:strVal val="visible"/>
                                          </p:to>
                                        </p:set>
                                        <p:anim calcmode="lin" valueType="num">
                                          <p:cBhvr additive="base">
                                            <p:cTn id="15" dur="1000" fill="hold"/>
                                            <p:tgtEl>
                                              <p:spTgt spid="739"/>
                                            </p:tgtEl>
                                            <p:attrNameLst>
                                              <p:attrName>ppt_x</p:attrName>
                                            </p:attrNameLst>
                                          </p:cBhvr>
                                          <p:tavLst>
                                            <p:tav tm="0">
                                              <p:val>
                                                <p:strVal val="#ppt_x"/>
                                              </p:val>
                                            </p:tav>
                                            <p:tav tm="100000">
                                              <p:val>
                                                <p:strVal val="#ppt_x"/>
                                              </p:val>
                                            </p:tav>
                                          </p:tavLst>
                                        </p:anim>
                                        <p:anim calcmode="lin" valueType="num">
                                          <p:cBhvr additive="base">
                                            <p:cTn id="16" dur="1000" fill="hold"/>
                                            <p:tgtEl>
                                              <p:spTgt spid="73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100"/>
                                      </p:stCondLst>
                                      <p:childTnLst>
                                        <p:set>
                                          <p:cBhvr>
                                            <p:cTn id="18" dur="1" fill="hold">
                                              <p:stCondLst>
                                                <p:cond delay="0"/>
                                              </p:stCondLst>
                                            </p:cTn>
                                            <p:tgtEl>
                                              <p:spTgt spid="743"/>
                                            </p:tgtEl>
                                            <p:attrNameLst>
                                              <p:attrName>style.visibility</p:attrName>
                                            </p:attrNameLst>
                                          </p:cBhvr>
                                          <p:to>
                                            <p:strVal val="visible"/>
                                          </p:to>
                                        </p:set>
                                        <p:anim calcmode="lin" valueType="num">
                                          <p:cBhvr additive="base">
                                            <p:cTn id="19" dur="1000" fill="hold"/>
                                            <p:tgtEl>
                                              <p:spTgt spid="743"/>
                                            </p:tgtEl>
                                            <p:attrNameLst>
                                              <p:attrName>ppt_x</p:attrName>
                                            </p:attrNameLst>
                                          </p:cBhvr>
                                          <p:tavLst>
                                            <p:tav tm="0">
                                              <p:val>
                                                <p:strVal val="#ppt_x"/>
                                              </p:val>
                                            </p:tav>
                                            <p:tav tm="100000">
                                              <p:val>
                                                <p:strVal val="#ppt_x"/>
                                              </p:val>
                                            </p:tav>
                                          </p:tavLst>
                                        </p:anim>
                                        <p:anim calcmode="lin" valueType="num">
                                          <p:cBhvr additive="base">
                                            <p:cTn id="20" dur="1000" fill="hold"/>
                                            <p:tgtEl>
                                              <p:spTgt spid="743"/>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100"/>
                                      </p:stCondLst>
                                      <p:childTnLst>
                                        <p:set>
                                          <p:cBhvr>
                                            <p:cTn id="22" dur="1" fill="hold">
                                              <p:stCondLst>
                                                <p:cond delay="0"/>
                                              </p:stCondLst>
                                            </p:cTn>
                                            <p:tgtEl>
                                              <p:spTgt spid="744"/>
                                            </p:tgtEl>
                                            <p:attrNameLst>
                                              <p:attrName>style.visibility</p:attrName>
                                            </p:attrNameLst>
                                          </p:cBhvr>
                                          <p:to>
                                            <p:strVal val="visible"/>
                                          </p:to>
                                        </p:set>
                                        <p:anim calcmode="lin" valueType="num">
                                          <p:cBhvr additive="base">
                                            <p:cTn id="23" dur="1000" fill="hold"/>
                                            <p:tgtEl>
                                              <p:spTgt spid="744"/>
                                            </p:tgtEl>
                                            <p:attrNameLst>
                                              <p:attrName>ppt_x</p:attrName>
                                            </p:attrNameLst>
                                          </p:cBhvr>
                                          <p:tavLst>
                                            <p:tav tm="0">
                                              <p:val>
                                                <p:strVal val="#ppt_x"/>
                                              </p:val>
                                            </p:tav>
                                            <p:tav tm="100000">
                                              <p:val>
                                                <p:strVal val="#ppt_x"/>
                                              </p:val>
                                            </p:tav>
                                          </p:tavLst>
                                        </p:anim>
                                        <p:anim calcmode="lin" valueType="num">
                                          <p:cBhvr additive="base">
                                            <p:cTn id="24" dur="1000" fill="hold"/>
                                            <p:tgtEl>
                                              <p:spTgt spid="744"/>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100"/>
                                      </p:stCondLst>
                                      <p:childTnLst>
                                        <p:set>
                                          <p:cBhvr>
                                            <p:cTn id="26" dur="1" fill="hold">
                                              <p:stCondLst>
                                                <p:cond delay="0"/>
                                              </p:stCondLst>
                                            </p:cTn>
                                            <p:tgtEl>
                                              <p:spTgt spid="747"/>
                                            </p:tgtEl>
                                            <p:attrNameLst>
                                              <p:attrName>style.visibility</p:attrName>
                                            </p:attrNameLst>
                                          </p:cBhvr>
                                          <p:to>
                                            <p:strVal val="visible"/>
                                          </p:to>
                                        </p:set>
                                        <p:anim calcmode="lin" valueType="num">
                                          <p:cBhvr additive="base">
                                            <p:cTn id="27" dur="2000" fill="hold"/>
                                            <p:tgtEl>
                                              <p:spTgt spid="747"/>
                                            </p:tgtEl>
                                            <p:attrNameLst>
                                              <p:attrName>ppt_x</p:attrName>
                                            </p:attrNameLst>
                                          </p:cBhvr>
                                          <p:tavLst>
                                            <p:tav tm="0">
                                              <p:val>
                                                <p:strVal val="#ppt_x"/>
                                              </p:val>
                                            </p:tav>
                                            <p:tav tm="100000">
                                              <p:val>
                                                <p:strVal val="#ppt_x"/>
                                              </p:val>
                                            </p:tav>
                                          </p:tavLst>
                                        </p:anim>
                                        <p:anim calcmode="lin" valueType="num">
                                          <p:cBhvr additive="base">
                                            <p:cTn id="28" dur="2000" fill="hold"/>
                                            <p:tgtEl>
                                              <p:spTgt spid="747"/>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000" fill="hold"/>
                                            <p:tgtEl>
                                              <p:spTgt spid="7"/>
                                            </p:tgtEl>
                                            <p:attrNameLst>
                                              <p:attrName>ppt_x</p:attrName>
                                            </p:attrNameLst>
                                          </p:cBhvr>
                                          <p:tavLst>
                                            <p:tav tm="0">
                                              <p:val>
                                                <p:strVal val="#ppt_x"/>
                                              </p:val>
                                            </p:tav>
                                            <p:tav tm="100000">
                                              <p:val>
                                                <p:strVal val="#ppt_x"/>
                                              </p:val>
                                            </p:tav>
                                          </p:tavLst>
                                        </p:anim>
                                        <p:anim calcmode="lin" valueType="num">
                                          <p:cBhvr additive="base">
                                            <p:cTn id="32" dur="10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000" fill="hold"/>
                                            <p:tgtEl>
                                              <p:spTgt spid="6"/>
                                            </p:tgtEl>
                                            <p:attrNameLst>
                                              <p:attrName>ppt_x</p:attrName>
                                            </p:attrNameLst>
                                          </p:cBhvr>
                                          <p:tavLst>
                                            <p:tav tm="0">
                                              <p:val>
                                                <p:strVal val="#ppt_x"/>
                                              </p:val>
                                            </p:tav>
                                            <p:tav tm="100000">
                                              <p:val>
                                                <p:strVal val="#ppt_x"/>
                                              </p:val>
                                            </p:tav>
                                          </p:tavLst>
                                        </p:anim>
                                        <p:anim calcmode="lin" valueType="num">
                                          <p:cBhvr additive="base">
                                            <p:cTn id="36" dur="1000" fill="hold"/>
                                            <p:tgtEl>
                                              <p:spTgt spid="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100"/>
                                      </p:stCondLst>
                                      <p:childTnLst>
                                        <p:set>
                                          <p:cBhvr>
                                            <p:cTn id="38" dur="1" fill="hold">
                                              <p:stCondLst>
                                                <p:cond delay="0"/>
                                              </p:stCondLst>
                                            </p:cTn>
                                            <p:tgtEl>
                                              <p:spTgt spid="831"/>
                                            </p:tgtEl>
                                            <p:attrNameLst>
                                              <p:attrName>style.visibility</p:attrName>
                                            </p:attrNameLst>
                                          </p:cBhvr>
                                          <p:to>
                                            <p:strVal val="visible"/>
                                          </p:to>
                                        </p:set>
                                        <p:anim calcmode="lin" valueType="num">
                                          <p:cBhvr additive="base">
                                            <p:cTn id="39" dur="1000" fill="hold"/>
                                            <p:tgtEl>
                                              <p:spTgt spid="831"/>
                                            </p:tgtEl>
                                            <p:attrNameLst>
                                              <p:attrName>ppt_x</p:attrName>
                                            </p:attrNameLst>
                                          </p:cBhvr>
                                          <p:tavLst>
                                            <p:tav tm="0">
                                              <p:val>
                                                <p:strVal val="#ppt_x"/>
                                              </p:val>
                                            </p:tav>
                                            <p:tav tm="100000">
                                              <p:val>
                                                <p:strVal val="#ppt_x"/>
                                              </p:val>
                                            </p:tav>
                                          </p:tavLst>
                                        </p:anim>
                                        <p:anim calcmode="lin" valueType="num">
                                          <p:cBhvr additive="base">
                                            <p:cTn id="40" dur="1000" fill="hold"/>
                                            <p:tgtEl>
                                              <p:spTgt spid="831"/>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
                                      </p:stCondLst>
                                      <p:childTnLst>
                                        <p:set>
                                          <p:cBhvr>
                                            <p:cTn id="42" dur="1" fill="hold">
                                              <p:stCondLst>
                                                <p:cond delay="0"/>
                                              </p:stCondLst>
                                            </p:cTn>
                                            <p:tgtEl>
                                              <p:spTgt spid="852"/>
                                            </p:tgtEl>
                                            <p:attrNameLst>
                                              <p:attrName>style.visibility</p:attrName>
                                            </p:attrNameLst>
                                          </p:cBhvr>
                                          <p:to>
                                            <p:strVal val="visible"/>
                                          </p:to>
                                        </p:set>
                                        <p:anim calcmode="lin" valueType="num">
                                          <p:cBhvr additive="base">
                                            <p:cTn id="43" dur="1000" fill="hold"/>
                                            <p:tgtEl>
                                              <p:spTgt spid="852"/>
                                            </p:tgtEl>
                                            <p:attrNameLst>
                                              <p:attrName>ppt_x</p:attrName>
                                            </p:attrNameLst>
                                          </p:cBhvr>
                                          <p:tavLst>
                                            <p:tav tm="0">
                                              <p:val>
                                                <p:strVal val="#ppt_x"/>
                                              </p:val>
                                            </p:tav>
                                            <p:tav tm="100000">
                                              <p:val>
                                                <p:strVal val="#ppt_x"/>
                                              </p:val>
                                            </p:tav>
                                          </p:tavLst>
                                        </p:anim>
                                        <p:anim calcmode="lin" valueType="num">
                                          <p:cBhvr additive="base">
                                            <p:cTn id="44" dur="1000" fill="hold"/>
                                            <p:tgtEl>
                                              <p:spTgt spid="85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100"/>
                                      </p:stCondLst>
                                      <p:childTnLst>
                                        <p:set>
                                          <p:cBhvr>
                                            <p:cTn id="46" dur="1" fill="hold">
                                              <p:stCondLst>
                                                <p:cond delay="0"/>
                                              </p:stCondLst>
                                            </p:cTn>
                                            <p:tgtEl>
                                              <p:spTgt spid="872"/>
                                            </p:tgtEl>
                                            <p:attrNameLst>
                                              <p:attrName>style.visibility</p:attrName>
                                            </p:attrNameLst>
                                          </p:cBhvr>
                                          <p:to>
                                            <p:strVal val="visible"/>
                                          </p:to>
                                        </p:set>
                                        <p:anim calcmode="lin" valueType="num">
                                          <p:cBhvr additive="base">
                                            <p:cTn id="47" dur="1000" fill="hold"/>
                                            <p:tgtEl>
                                              <p:spTgt spid="872"/>
                                            </p:tgtEl>
                                            <p:attrNameLst>
                                              <p:attrName>ppt_x</p:attrName>
                                            </p:attrNameLst>
                                          </p:cBhvr>
                                          <p:tavLst>
                                            <p:tav tm="0">
                                              <p:val>
                                                <p:strVal val="#ppt_x"/>
                                              </p:val>
                                            </p:tav>
                                            <p:tav tm="100000">
                                              <p:val>
                                                <p:strVal val="#ppt_x"/>
                                              </p:val>
                                            </p:tav>
                                          </p:tavLst>
                                        </p:anim>
                                        <p:anim calcmode="lin" valueType="num">
                                          <p:cBhvr additive="base">
                                            <p:cTn id="48" dur="1000" fill="hold"/>
                                            <p:tgtEl>
                                              <p:spTgt spid="872"/>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892"/>
                                            </p:tgtEl>
                                            <p:attrNameLst>
                                              <p:attrName>style.visibility</p:attrName>
                                            </p:attrNameLst>
                                          </p:cBhvr>
                                          <p:to>
                                            <p:strVal val="visible"/>
                                          </p:to>
                                        </p:set>
                                        <p:anim calcmode="lin" valueType="num">
                                          <p:cBhvr additive="base">
                                            <p:cTn id="51" dur="1000" fill="hold"/>
                                            <p:tgtEl>
                                              <p:spTgt spid="892"/>
                                            </p:tgtEl>
                                            <p:attrNameLst>
                                              <p:attrName>ppt_x</p:attrName>
                                            </p:attrNameLst>
                                          </p:cBhvr>
                                          <p:tavLst>
                                            <p:tav tm="0">
                                              <p:val>
                                                <p:strVal val="#ppt_x"/>
                                              </p:val>
                                            </p:tav>
                                            <p:tav tm="100000">
                                              <p:val>
                                                <p:strVal val="#ppt_x"/>
                                              </p:val>
                                            </p:tav>
                                          </p:tavLst>
                                        </p:anim>
                                        <p:anim calcmode="lin" valueType="num">
                                          <p:cBhvr additive="base">
                                            <p:cTn id="52" dur="1000" fill="hold"/>
                                            <p:tgtEl>
                                              <p:spTgt spid="892"/>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100"/>
                                      </p:stCondLst>
                                      <p:childTnLst>
                                        <p:set>
                                          <p:cBhvr>
                                            <p:cTn id="54" dur="1" fill="hold">
                                              <p:stCondLst>
                                                <p:cond delay="0"/>
                                              </p:stCondLst>
                                            </p:cTn>
                                            <p:tgtEl>
                                              <p:spTgt spid="912"/>
                                            </p:tgtEl>
                                            <p:attrNameLst>
                                              <p:attrName>style.visibility</p:attrName>
                                            </p:attrNameLst>
                                          </p:cBhvr>
                                          <p:to>
                                            <p:strVal val="visible"/>
                                          </p:to>
                                        </p:set>
                                        <p:anim calcmode="lin" valueType="num">
                                          <p:cBhvr additive="base">
                                            <p:cTn id="55" dur="1000" fill="hold"/>
                                            <p:tgtEl>
                                              <p:spTgt spid="912"/>
                                            </p:tgtEl>
                                            <p:attrNameLst>
                                              <p:attrName>ppt_x</p:attrName>
                                            </p:attrNameLst>
                                          </p:cBhvr>
                                          <p:tavLst>
                                            <p:tav tm="0">
                                              <p:val>
                                                <p:strVal val="#ppt_x"/>
                                              </p:val>
                                            </p:tav>
                                            <p:tav tm="100000">
                                              <p:val>
                                                <p:strVal val="#ppt_x"/>
                                              </p:val>
                                            </p:tav>
                                          </p:tavLst>
                                        </p:anim>
                                        <p:anim calcmode="lin" valueType="num">
                                          <p:cBhvr additive="base">
                                            <p:cTn id="56" dur="1000" fill="hold"/>
                                            <p:tgtEl>
                                              <p:spTgt spid="912"/>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100"/>
                                      </p:stCondLst>
                                      <p:childTnLst>
                                        <p:set>
                                          <p:cBhvr>
                                            <p:cTn id="58" dur="1" fill="hold">
                                              <p:stCondLst>
                                                <p:cond delay="0"/>
                                              </p:stCondLst>
                                            </p:cTn>
                                            <p:tgtEl>
                                              <p:spTgt spid="915"/>
                                            </p:tgtEl>
                                            <p:attrNameLst>
                                              <p:attrName>style.visibility</p:attrName>
                                            </p:attrNameLst>
                                          </p:cBhvr>
                                          <p:to>
                                            <p:strVal val="visible"/>
                                          </p:to>
                                        </p:set>
                                        <p:anim calcmode="lin" valueType="num">
                                          <p:cBhvr additive="base">
                                            <p:cTn id="59" dur="1000" fill="hold"/>
                                            <p:tgtEl>
                                              <p:spTgt spid="915"/>
                                            </p:tgtEl>
                                            <p:attrNameLst>
                                              <p:attrName>ppt_x</p:attrName>
                                            </p:attrNameLst>
                                          </p:cBhvr>
                                          <p:tavLst>
                                            <p:tav tm="0">
                                              <p:val>
                                                <p:strVal val="#ppt_x"/>
                                              </p:val>
                                            </p:tav>
                                            <p:tav tm="100000">
                                              <p:val>
                                                <p:strVal val="#ppt_x"/>
                                              </p:val>
                                            </p:tav>
                                          </p:tavLst>
                                        </p:anim>
                                        <p:anim calcmode="lin" valueType="num">
                                          <p:cBhvr additive="base">
                                            <p:cTn id="60" dur="1000" fill="hold"/>
                                            <p:tgtEl>
                                              <p:spTgt spid="915"/>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100"/>
                                      </p:stCondLst>
                                      <p:childTnLst>
                                        <p:set>
                                          <p:cBhvr>
                                            <p:cTn id="62" dur="1" fill="hold">
                                              <p:stCondLst>
                                                <p:cond delay="0"/>
                                              </p:stCondLst>
                                            </p:cTn>
                                            <p:tgtEl>
                                              <p:spTgt spid="935"/>
                                            </p:tgtEl>
                                            <p:attrNameLst>
                                              <p:attrName>style.visibility</p:attrName>
                                            </p:attrNameLst>
                                          </p:cBhvr>
                                          <p:to>
                                            <p:strVal val="visible"/>
                                          </p:to>
                                        </p:set>
                                        <p:anim calcmode="lin" valueType="num">
                                          <p:cBhvr additive="base">
                                            <p:cTn id="63" dur="1000" fill="hold"/>
                                            <p:tgtEl>
                                              <p:spTgt spid="935"/>
                                            </p:tgtEl>
                                            <p:attrNameLst>
                                              <p:attrName>ppt_x</p:attrName>
                                            </p:attrNameLst>
                                          </p:cBhvr>
                                          <p:tavLst>
                                            <p:tav tm="0">
                                              <p:val>
                                                <p:strVal val="#ppt_x"/>
                                              </p:val>
                                            </p:tav>
                                            <p:tav tm="100000">
                                              <p:val>
                                                <p:strVal val="#ppt_x"/>
                                              </p:val>
                                            </p:tav>
                                          </p:tavLst>
                                        </p:anim>
                                        <p:anim calcmode="lin" valueType="num">
                                          <p:cBhvr additive="base">
                                            <p:cTn id="64" dur="1000" fill="hold"/>
                                            <p:tgtEl>
                                              <p:spTgt spid="935"/>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100"/>
                                      </p:stCondLst>
                                      <p:childTnLst>
                                        <p:set>
                                          <p:cBhvr>
                                            <p:cTn id="66" dur="1" fill="hold">
                                              <p:stCondLst>
                                                <p:cond delay="0"/>
                                              </p:stCondLst>
                                            </p:cTn>
                                            <p:tgtEl>
                                              <p:spTgt spid="955"/>
                                            </p:tgtEl>
                                            <p:attrNameLst>
                                              <p:attrName>style.visibility</p:attrName>
                                            </p:attrNameLst>
                                          </p:cBhvr>
                                          <p:to>
                                            <p:strVal val="visible"/>
                                          </p:to>
                                        </p:set>
                                        <p:anim calcmode="lin" valueType="num">
                                          <p:cBhvr additive="base">
                                            <p:cTn id="67" dur="1000" fill="hold"/>
                                            <p:tgtEl>
                                              <p:spTgt spid="955"/>
                                            </p:tgtEl>
                                            <p:attrNameLst>
                                              <p:attrName>ppt_x</p:attrName>
                                            </p:attrNameLst>
                                          </p:cBhvr>
                                          <p:tavLst>
                                            <p:tav tm="0">
                                              <p:val>
                                                <p:strVal val="#ppt_x"/>
                                              </p:val>
                                            </p:tav>
                                            <p:tav tm="100000">
                                              <p:val>
                                                <p:strVal val="#ppt_x"/>
                                              </p:val>
                                            </p:tav>
                                          </p:tavLst>
                                        </p:anim>
                                        <p:anim calcmode="lin" valueType="num">
                                          <p:cBhvr additive="base">
                                            <p:cTn id="68" dur="1000" fill="hold"/>
                                            <p:tgtEl>
                                              <p:spTgt spid="955"/>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100"/>
                                      </p:stCondLst>
                                      <p:childTnLst>
                                        <p:set>
                                          <p:cBhvr>
                                            <p:cTn id="70" dur="1" fill="hold">
                                              <p:stCondLst>
                                                <p:cond delay="0"/>
                                              </p:stCondLst>
                                            </p:cTn>
                                            <p:tgtEl>
                                              <p:spTgt spid="975"/>
                                            </p:tgtEl>
                                            <p:attrNameLst>
                                              <p:attrName>style.visibility</p:attrName>
                                            </p:attrNameLst>
                                          </p:cBhvr>
                                          <p:to>
                                            <p:strVal val="visible"/>
                                          </p:to>
                                        </p:set>
                                        <p:anim calcmode="lin" valueType="num">
                                          <p:cBhvr additive="base">
                                            <p:cTn id="71" dur="1000" fill="hold"/>
                                            <p:tgtEl>
                                              <p:spTgt spid="975"/>
                                            </p:tgtEl>
                                            <p:attrNameLst>
                                              <p:attrName>ppt_x</p:attrName>
                                            </p:attrNameLst>
                                          </p:cBhvr>
                                          <p:tavLst>
                                            <p:tav tm="0">
                                              <p:val>
                                                <p:strVal val="#ppt_x"/>
                                              </p:val>
                                            </p:tav>
                                            <p:tav tm="100000">
                                              <p:val>
                                                <p:strVal val="#ppt_x"/>
                                              </p:val>
                                            </p:tav>
                                          </p:tavLst>
                                        </p:anim>
                                        <p:anim calcmode="lin" valueType="num">
                                          <p:cBhvr additive="base">
                                            <p:cTn id="72" dur="1000" fill="hold"/>
                                            <p:tgtEl>
                                              <p:spTgt spid="97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100"/>
                                      </p:stCondLst>
                                      <p:childTnLst>
                                        <p:set>
                                          <p:cBhvr>
                                            <p:cTn id="74" dur="1" fill="hold">
                                              <p:stCondLst>
                                                <p:cond delay="0"/>
                                              </p:stCondLst>
                                            </p:cTn>
                                            <p:tgtEl>
                                              <p:spTgt spid="995"/>
                                            </p:tgtEl>
                                            <p:attrNameLst>
                                              <p:attrName>style.visibility</p:attrName>
                                            </p:attrNameLst>
                                          </p:cBhvr>
                                          <p:to>
                                            <p:strVal val="visible"/>
                                          </p:to>
                                        </p:set>
                                        <p:anim calcmode="lin" valueType="num">
                                          <p:cBhvr additive="base">
                                            <p:cTn id="75" dur="1000" fill="hold"/>
                                            <p:tgtEl>
                                              <p:spTgt spid="995"/>
                                            </p:tgtEl>
                                            <p:attrNameLst>
                                              <p:attrName>ppt_x</p:attrName>
                                            </p:attrNameLst>
                                          </p:cBhvr>
                                          <p:tavLst>
                                            <p:tav tm="0">
                                              <p:val>
                                                <p:strVal val="#ppt_x"/>
                                              </p:val>
                                            </p:tav>
                                            <p:tav tm="100000">
                                              <p:val>
                                                <p:strVal val="#ppt_x"/>
                                              </p:val>
                                            </p:tav>
                                          </p:tavLst>
                                        </p:anim>
                                        <p:anim calcmode="lin" valueType="num">
                                          <p:cBhvr additive="base">
                                            <p:cTn id="76" dur="1000" fill="hold"/>
                                            <p:tgtEl>
                                              <p:spTgt spid="995"/>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300"/>
                                      </p:stCondLst>
                                      <p:childTnLst>
                                        <p:set>
                                          <p:cBhvr>
                                            <p:cTn id="78" dur="1" fill="hold">
                                              <p:stCondLst>
                                                <p:cond delay="0"/>
                                              </p:stCondLst>
                                            </p:cTn>
                                            <p:tgtEl>
                                              <p:spTgt spid="1025"/>
                                            </p:tgtEl>
                                            <p:attrNameLst>
                                              <p:attrName>style.visibility</p:attrName>
                                            </p:attrNameLst>
                                          </p:cBhvr>
                                          <p:to>
                                            <p:strVal val="visible"/>
                                          </p:to>
                                        </p:set>
                                        <p:anim calcmode="lin" valueType="num">
                                          <p:cBhvr additive="base">
                                            <p:cTn id="79" dur="1000" fill="hold"/>
                                            <p:tgtEl>
                                              <p:spTgt spid="1025"/>
                                            </p:tgtEl>
                                            <p:attrNameLst>
                                              <p:attrName>ppt_x</p:attrName>
                                            </p:attrNameLst>
                                          </p:cBhvr>
                                          <p:tavLst>
                                            <p:tav tm="0">
                                              <p:val>
                                                <p:strVal val="#ppt_x"/>
                                              </p:val>
                                            </p:tav>
                                            <p:tav tm="100000">
                                              <p:val>
                                                <p:strVal val="#ppt_x"/>
                                              </p:val>
                                            </p:tav>
                                          </p:tavLst>
                                        </p:anim>
                                        <p:anim calcmode="lin" valueType="num">
                                          <p:cBhvr additive="base">
                                            <p:cTn id="80" dur="1000" fill="hold"/>
                                            <p:tgtEl>
                                              <p:spTgt spid="1025"/>
                                            </p:tgtEl>
                                            <p:attrNameLst>
                                              <p:attrName>ppt_y</p:attrName>
                                            </p:attrNameLst>
                                          </p:cBhvr>
                                          <p:tavLst>
                                            <p:tav tm="0">
                                              <p:val>
                                                <p:strVal val="0-#ppt_h/2"/>
                                              </p:val>
                                            </p:tav>
                                            <p:tav tm="100000">
                                              <p:val>
                                                <p:strVal val="#ppt_y"/>
                                              </p:val>
                                            </p:tav>
                                          </p:tavLst>
                                        </p:anim>
                                      </p:childTnLst>
                                    </p:cTn>
                                  </p:par>
                                  <p:par>
                                    <p:cTn id="81" presetID="2" presetClass="entr" presetSubtype="1" fill="hold" nodeType="withEffect">
                                      <p:stCondLst>
                                        <p:cond delay="300"/>
                                      </p:stCondLst>
                                      <p:childTnLst>
                                        <p:set>
                                          <p:cBhvr>
                                            <p:cTn id="82" dur="1" fill="hold">
                                              <p:stCondLst>
                                                <p:cond delay="0"/>
                                              </p:stCondLst>
                                            </p:cTn>
                                            <p:tgtEl>
                                              <p:spTgt spid="2"/>
                                            </p:tgtEl>
                                            <p:attrNameLst>
                                              <p:attrName>style.visibility</p:attrName>
                                            </p:attrNameLst>
                                          </p:cBhvr>
                                          <p:to>
                                            <p:strVal val="visible"/>
                                          </p:to>
                                        </p:set>
                                        <p:anim calcmode="lin" valueType="num">
                                          <p:cBhvr additive="base">
                                            <p:cTn id="83" dur="1000" fill="hold"/>
                                            <p:tgtEl>
                                              <p:spTgt spid="2"/>
                                            </p:tgtEl>
                                            <p:attrNameLst>
                                              <p:attrName>ppt_x</p:attrName>
                                            </p:attrNameLst>
                                          </p:cBhvr>
                                          <p:tavLst>
                                            <p:tav tm="0">
                                              <p:val>
                                                <p:strVal val="#ppt_x"/>
                                              </p:val>
                                            </p:tav>
                                            <p:tav tm="100000">
                                              <p:val>
                                                <p:strVal val="#ppt_x"/>
                                              </p:val>
                                            </p:tav>
                                          </p:tavLst>
                                        </p:anim>
                                        <p:anim calcmode="lin" valueType="num">
                                          <p:cBhvr additive="base">
                                            <p:cTn id="84" dur="1000" fill="hold"/>
                                            <p:tgtEl>
                                              <p:spTgt spid="2"/>
                                            </p:tgtEl>
                                            <p:attrNameLst>
                                              <p:attrName>ppt_y</p:attrName>
                                            </p:attrNameLst>
                                          </p:cBhvr>
                                          <p:tavLst>
                                            <p:tav tm="0">
                                              <p:val>
                                                <p:strVal val="0-#ppt_h/2"/>
                                              </p:val>
                                            </p:tav>
                                            <p:tav tm="100000">
                                              <p:val>
                                                <p:strVal val="#ppt_y"/>
                                              </p:val>
                                            </p:tav>
                                          </p:tavLst>
                                        </p:anim>
                                      </p:childTnLst>
                                    </p:cTn>
                                  </p:par>
                                </p:childTnLst>
                              </p:cTn>
                            </p:par>
                            <p:par>
                              <p:cTn id="85" fill="hold">
                                <p:stCondLst>
                                  <p:cond delay="2100"/>
                                </p:stCondLst>
                                <p:childTnLst>
                                  <p:par>
                                    <p:cTn id="86" presetID="2" presetClass="entr" presetSubtype="1" fill="hold" grpId="0" nodeType="afterEffect">
                                      <p:stCondLst>
                                        <p:cond delay="0"/>
                                      </p:stCondLst>
                                      <p:childTnLst>
                                        <p:set>
                                          <p:cBhvr>
                                            <p:cTn id="87" dur="1" fill="hold">
                                              <p:stCondLst>
                                                <p:cond delay="0"/>
                                              </p:stCondLst>
                                            </p:cTn>
                                            <p:tgtEl>
                                              <p:spTgt spid="352"/>
                                            </p:tgtEl>
                                            <p:attrNameLst>
                                              <p:attrName>style.visibility</p:attrName>
                                            </p:attrNameLst>
                                          </p:cBhvr>
                                          <p:to>
                                            <p:strVal val="visible"/>
                                          </p:to>
                                        </p:set>
                                        <p:anim calcmode="lin" valueType="num">
                                          <p:cBhvr additive="base">
                                            <p:cTn id="88" dur="1000" fill="hold"/>
                                            <p:tgtEl>
                                              <p:spTgt spid="352"/>
                                            </p:tgtEl>
                                            <p:attrNameLst>
                                              <p:attrName>ppt_x</p:attrName>
                                            </p:attrNameLst>
                                          </p:cBhvr>
                                          <p:tavLst>
                                            <p:tav tm="0">
                                              <p:val>
                                                <p:strVal val="#ppt_x"/>
                                              </p:val>
                                            </p:tav>
                                            <p:tav tm="100000">
                                              <p:val>
                                                <p:strVal val="#ppt_x"/>
                                              </p:val>
                                            </p:tav>
                                          </p:tavLst>
                                        </p:anim>
                                        <p:anim calcmode="lin" valueType="num">
                                          <p:cBhvr additive="base">
                                            <p:cTn id="89" dur="1000" fill="hold"/>
                                            <p:tgtEl>
                                              <p:spTgt spid="352"/>
                                            </p:tgtEl>
                                            <p:attrNameLst>
                                              <p:attrName>ppt_y</p:attrName>
                                            </p:attrNameLst>
                                          </p:cBhvr>
                                          <p:tavLst>
                                            <p:tav tm="0">
                                              <p:val>
                                                <p:strVal val="0-#ppt_h/2"/>
                                              </p:val>
                                            </p:tav>
                                            <p:tav tm="100000">
                                              <p:val>
                                                <p:strVal val="#ppt_y"/>
                                              </p:val>
                                            </p:tav>
                                          </p:tavLst>
                                        </p:anim>
                                      </p:childTnLst>
                                    </p:cTn>
                                  </p:par>
                                </p:childTnLst>
                              </p:cTn>
                            </p:par>
                            <p:par>
                              <p:cTn id="90" fill="hold">
                                <p:stCondLst>
                                  <p:cond delay="3100"/>
                                </p:stCondLst>
                                <p:childTnLst>
                                  <p:par>
                                    <p:cTn id="91" presetID="10" presetClass="entr" presetSubtype="0" fill="hold" grpId="0" nodeType="afterEffect">
                                      <p:stCondLst>
                                        <p:cond delay="0"/>
                                      </p:stCondLst>
                                      <p:childTnLst>
                                        <p:set>
                                          <p:cBhvr>
                                            <p:cTn id="92" dur="1" fill="hold">
                                              <p:stCondLst>
                                                <p:cond delay="0"/>
                                              </p:stCondLst>
                                            </p:cTn>
                                            <p:tgtEl>
                                              <p:spTgt spid="337"/>
                                            </p:tgtEl>
                                            <p:attrNameLst>
                                              <p:attrName>style.visibility</p:attrName>
                                            </p:attrNameLst>
                                          </p:cBhvr>
                                          <p:to>
                                            <p:strVal val="visible"/>
                                          </p:to>
                                        </p:set>
                                        <p:animEffect transition="in" filter="fade">
                                          <p:cBhvr>
                                            <p:cTn id="93" dur="500"/>
                                            <p:tgtEl>
                                              <p:spTgt spid="337"/>
                                            </p:tgtEl>
                                          </p:cBhvr>
                                        </p:animEffect>
                                      </p:childTnLst>
                                    </p:cTn>
                                  </p:par>
                                </p:childTnLst>
                              </p:cTn>
                            </p:par>
                            <p:par>
                              <p:cTn id="94" fill="hold">
                                <p:stCondLst>
                                  <p:cond delay="3600"/>
                                </p:stCondLst>
                                <p:childTnLst>
                                  <p:par>
                                    <p:cTn id="95" presetID="2" presetClass="entr" presetSubtype="2" fill="hold" nodeType="afterEffect">
                                      <p:stCondLst>
                                        <p:cond delay="0"/>
                                      </p:stCondLst>
                                      <p:childTnLst>
                                        <p:set>
                                          <p:cBhvr>
                                            <p:cTn id="96" dur="1" fill="hold">
                                              <p:stCondLst>
                                                <p:cond delay="0"/>
                                              </p:stCondLst>
                                            </p:cTn>
                                            <p:tgtEl>
                                              <p:spTgt spid="5"/>
                                            </p:tgtEl>
                                            <p:attrNameLst>
                                              <p:attrName>style.visibility</p:attrName>
                                            </p:attrNameLst>
                                          </p:cBhvr>
                                          <p:to>
                                            <p:strVal val="visible"/>
                                          </p:to>
                                        </p:set>
                                        <p:anim calcmode="lin" valueType="num">
                                          <p:cBhvr additive="base">
                                            <p:cTn id="97" dur="1000" fill="hold"/>
                                            <p:tgtEl>
                                              <p:spTgt spid="5"/>
                                            </p:tgtEl>
                                            <p:attrNameLst>
                                              <p:attrName>ppt_x</p:attrName>
                                            </p:attrNameLst>
                                          </p:cBhvr>
                                          <p:tavLst>
                                            <p:tav tm="0">
                                              <p:val>
                                                <p:strVal val="1+#ppt_w/2"/>
                                              </p:val>
                                            </p:tav>
                                            <p:tav tm="100000">
                                              <p:val>
                                                <p:strVal val="#ppt_x"/>
                                              </p:val>
                                            </p:tav>
                                          </p:tavLst>
                                        </p:anim>
                                        <p:anim calcmode="lin" valueType="num">
                                          <p:cBhvr additive="base">
                                            <p:cTn id="98"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34" grpId="0"/>
          <p:bldP spid="735" grpId="0"/>
          <p:bldP spid="739" grpId="0"/>
          <p:bldP spid="743" grpId="0"/>
          <p:bldP spid="744" grpId="0"/>
          <p:bldP spid="747" grpId="0"/>
          <p:bldP spid="352" grpId="0" animBg="1"/>
        </p:bldLst>
      </p:timing>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191" name="TextBox 190"/>
          <p:cNvSpPr txBox="1"/>
          <p:nvPr/>
        </p:nvSpPr>
        <p:spPr>
          <a:xfrm>
            <a:off x="359073" y="3593491"/>
            <a:ext cx="1254895" cy="461665"/>
          </a:xfrm>
          <a:prstGeom prst="rect">
            <a:avLst/>
          </a:prstGeom>
          <a:noFill/>
        </p:spPr>
        <p:txBody>
          <a:bodyPr wrap="none" rtlCol="0">
            <a:spAutoFit/>
          </a:bodyPr>
          <a:lstStyle/>
          <a:p>
            <a:pPr algn="r"/>
            <a:r>
              <a:rPr lang="en-US" sz="2400" dirty="0">
                <a:solidFill>
                  <a:srgbClr val="FF9F9F"/>
                </a:solidFill>
              </a:rPr>
              <a:t>Reached</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p:nvPr/>
        </p:nvCxnSpPr>
        <p:spPr>
          <a:xfrm>
            <a:off x="3748852" y="2447812"/>
            <a:ext cx="0" cy="1140730"/>
          </a:xfrm>
          <a:prstGeom prst="line">
            <a:avLst/>
          </a:prstGeom>
        </p:spPr>
        <p:style>
          <a:lnRef idx="1">
            <a:schemeClr val="accent1"/>
          </a:lnRef>
          <a:fillRef idx="0">
            <a:schemeClr val="accent1"/>
          </a:fillRef>
          <a:effectRef idx="0">
            <a:schemeClr val="accent1"/>
          </a:effectRef>
          <a:fontRef idx="minor">
            <a:schemeClr val="tx1"/>
          </a:fontRef>
        </p:style>
      </p:cxn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6" name="Straight Connector 675"/>
          <p:cNvCxnSpPr/>
          <p:nvPr/>
        </p:nvCxnSpPr>
        <p:spPr>
          <a:xfrm>
            <a:off x="2366102" y="3559260"/>
            <a:ext cx="0" cy="619734"/>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7" name="TextBox 676"/>
          <p:cNvSpPr txBox="1"/>
          <p:nvPr/>
        </p:nvSpPr>
        <p:spPr>
          <a:xfrm>
            <a:off x="1622077" y="3593491"/>
            <a:ext cx="715260" cy="461665"/>
          </a:xfrm>
          <a:prstGeom prst="rect">
            <a:avLst/>
          </a:prstGeom>
          <a:noFill/>
        </p:spPr>
        <p:txBody>
          <a:bodyPr wrap="none" rtlCol="0">
            <a:spAutoFit/>
          </a:bodyPr>
          <a:lstStyle/>
          <a:p>
            <a:pPr algn="ctr"/>
            <a:r>
              <a:rPr lang="en-US" sz="2400" dirty="0">
                <a:solidFill>
                  <a:srgbClr val="FF9F9F"/>
                </a:solidFill>
              </a:rPr>
              <a:t>40%</a:t>
            </a:r>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TextBox 333"/>
          <p:cNvSpPr txBox="1"/>
          <p:nvPr/>
        </p:nvSpPr>
        <p:spPr>
          <a:xfrm>
            <a:off x="0" y="2859683"/>
            <a:ext cx="1613968" cy="461665"/>
          </a:xfrm>
          <a:prstGeom prst="rect">
            <a:avLst/>
          </a:prstGeom>
          <a:noFill/>
        </p:spPr>
        <p:txBody>
          <a:bodyPr wrap="none" rtlCol="0">
            <a:spAutoFit/>
          </a:bodyPr>
          <a:lstStyle/>
          <a:p>
            <a:pPr algn="r"/>
            <a:r>
              <a:rPr lang="en-US" sz="2400" dirty="0" err="1">
                <a:solidFill>
                  <a:srgbClr val="C00000"/>
                </a:solidFill>
              </a:rPr>
              <a:t>UnReached</a:t>
            </a:r>
            <a:endParaRPr lang="en-US" sz="2400" dirty="0">
              <a:solidFill>
                <a:srgbClr val="C00000"/>
              </a:solidFill>
            </a:endParaRPr>
          </a:p>
        </p:txBody>
      </p:sp>
      <p:cxnSp>
        <p:nvCxnSpPr>
          <p:cNvPr id="335" name="Straight Connector 334"/>
          <p:cNvCxnSpPr/>
          <p:nvPr/>
        </p:nvCxnSpPr>
        <p:spPr>
          <a:xfrm>
            <a:off x="2366102" y="2662516"/>
            <a:ext cx="0" cy="893222"/>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6" name="TextBox 335"/>
          <p:cNvSpPr txBox="1"/>
          <p:nvPr/>
        </p:nvSpPr>
        <p:spPr>
          <a:xfrm>
            <a:off x="1622077" y="2859683"/>
            <a:ext cx="715260" cy="461665"/>
          </a:xfrm>
          <a:prstGeom prst="rect">
            <a:avLst/>
          </a:prstGeom>
          <a:noFill/>
        </p:spPr>
        <p:txBody>
          <a:bodyPr wrap="none" rtlCol="0">
            <a:spAutoFit/>
          </a:bodyPr>
          <a:lstStyle/>
          <a:p>
            <a:pPr algn="ctr"/>
            <a:r>
              <a:rPr lang="en-US" sz="2400" dirty="0">
                <a:solidFill>
                  <a:srgbClr val="C00000"/>
                </a:solidFill>
              </a:rPr>
              <a:t>60%</a:t>
            </a:r>
          </a:p>
        </p:txBody>
      </p:sp>
      <p:cxnSp>
        <p:nvCxnSpPr>
          <p:cNvPr id="339" name="Straight Connector 338"/>
          <p:cNvCxnSpPr/>
          <p:nvPr/>
        </p:nvCxnSpPr>
        <p:spPr>
          <a:xfrm>
            <a:off x="9888303" y="3711660"/>
            <a:ext cx="0" cy="442910"/>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Connector 350"/>
          <p:cNvCxnSpPr/>
          <p:nvPr/>
        </p:nvCxnSpPr>
        <p:spPr>
          <a:xfrm>
            <a:off x="8471208" y="2447812"/>
            <a:ext cx="0" cy="1173171"/>
          </a:xfrm>
          <a:prstGeom prst="line">
            <a:avLst/>
          </a:prstGeom>
        </p:spPr>
        <p:style>
          <a:lnRef idx="1">
            <a:schemeClr val="accent1"/>
          </a:lnRef>
          <a:fillRef idx="0">
            <a:schemeClr val="accent1"/>
          </a:fillRef>
          <a:effectRef idx="0">
            <a:schemeClr val="accent1"/>
          </a:effectRef>
          <a:fontRef idx="minor">
            <a:schemeClr val="tx1"/>
          </a:fontRef>
        </p:style>
      </p:cxnSp>
      <p:sp>
        <p:nvSpPr>
          <p:cNvPr id="355" name="TextBox 354"/>
          <p:cNvSpPr txBox="1"/>
          <p:nvPr/>
        </p:nvSpPr>
        <p:spPr>
          <a:xfrm>
            <a:off x="10580234" y="3668907"/>
            <a:ext cx="1254895" cy="461665"/>
          </a:xfrm>
          <a:prstGeom prst="rect">
            <a:avLst/>
          </a:prstGeom>
          <a:noFill/>
        </p:spPr>
        <p:txBody>
          <a:bodyPr wrap="none" rtlCol="0">
            <a:spAutoFit/>
          </a:bodyPr>
          <a:lstStyle/>
          <a:p>
            <a:r>
              <a:rPr lang="en-US" sz="2400" dirty="0">
                <a:solidFill>
                  <a:srgbClr val="C00000"/>
                </a:solidFill>
              </a:rPr>
              <a:t>Reached</a:t>
            </a:r>
          </a:p>
        </p:txBody>
      </p:sp>
      <p:sp>
        <p:nvSpPr>
          <p:cNvPr id="356" name="TextBox 355"/>
          <p:cNvSpPr txBox="1"/>
          <p:nvPr/>
        </p:nvSpPr>
        <p:spPr>
          <a:xfrm>
            <a:off x="9923579" y="3668907"/>
            <a:ext cx="715260" cy="461665"/>
          </a:xfrm>
          <a:prstGeom prst="rect">
            <a:avLst/>
          </a:prstGeom>
          <a:noFill/>
        </p:spPr>
        <p:txBody>
          <a:bodyPr wrap="none" rtlCol="0">
            <a:spAutoFit/>
          </a:bodyPr>
          <a:lstStyle/>
          <a:p>
            <a:pPr algn="ctr"/>
            <a:r>
              <a:rPr lang="en-US" sz="2400" dirty="0">
                <a:solidFill>
                  <a:srgbClr val="C00000"/>
                </a:solidFill>
              </a:rPr>
              <a:t>25%</a:t>
            </a:r>
          </a:p>
        </p:txBody>
      </p:sp>
      <p:sp>
        <p:nvSpPr>
          <p:cNvPr id="337" name="TextBox 336"/>
          <p:cNvSpPr txBox="1"/>
          <p:nvPr/>
        </p:nvSpPr>
        <p:spPr>
          <a:xfrm>
            <a:off x="1529429" y="739588"/>
            <a:ext cx="9133205" cy="1077218"/>
          </a:xfrm>
          <a:prstGeom prst="rect">
            <a:avLst/>
          </a:prstGeom>
          <a:noFill/>
        </p:spPr>
        <p:txBody>
          <a:bodyPr wrap="none" rtlCol="0">
            <a:spAutoFit/>
          </a:bodyPr>
          <a:lstStyle/>
          <a:p>
            <a:pPr algn="ctr"/>
            <a:r>
              <a:rPr lang="en-US" sz="3200" dirty="0">
                <a:solidFill>
                  <a:srgbClr val="C00000"/>
                </a:solidFill>
              </a:rPr>
              <a:t>According to Random Duplication… </a:t>
            </a:r>
          </a:p>
          <a:p>
            <a:pPr algn="ctr"/>
            <a:r>
              <a:rPr lang="en-US" sz="3200" dirty="0">
                <a:solidFill>
                  <a:srgbClr val="C00000"/>
                </a:solidFill>
              </a:rPr>
              <a:t>Radio’s 25% reach applies to Magazine’s “unreached”.</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204234" y="3346765"/>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6054954" y="2872662"/>
            <a:ext cx="344966" cy="461665"/>
          </a:xfrm>
          <a:prstGeom prst="rect">
            <a:avLst/>
          </a:prstGeom>
        </p:spPr>
        <p:txBody>
          <a:bodyPr wrap="none">
            <a:spAutoFit/>
          </a:bodyPr>
          <a:lstStyle/>
          <a:p>
            <a:r>
              <a:rPr lang="en-US" sz="2400" dirty="0">
                <a:solidFill>
                  <a:srgbClr val="C00000"/>
                </a:solidFill>
              </a:rPr>
              <a:t>X</a:t>
            </a:r>
          </a:p>
        </p:txBody>
      </p:sp>
      <p:sp>
        <p:nvSpPr>
          <p:cNvPr id="675" name="TextBox 674"/>
          <p:cNvSpPr txBox="1"/>
          <p:nvPr/>
        </p:nvSpPr>
        <p:spPr>
          <a:xfrm>
            <a:off x="5759828" y="3152447"/>
            <a:ext cx="938077" cy="461665"/>
          </a:xfrm>
          <a:prstGeom prst="rect">
            <a:avLst/>
          </a:prstGeom>
          <a:noFill/>
        </p:spPr>
        <p:txBody>
          <a:bodyPr wrap="none" rtlCol="0">
            <a:spAutoFit/>
          </a:bodyPr>
          <a:lstStyle/>
          <a:p>
            <a:pPr algn="ctr"/>
            <a:r>
              <a:rPr lang="en-US" sz="2400" dirty="0">
                <a:solidFill>
                  <a:srgbClr val="C00000"/>
                </a:solidFill>
              </a:rPr>
              <a:t>= 15%</a:t>
            </a:r>
          </a:p>
        </p:txBody>
      </p:sp>
      <p:grpSp>
        <p:nvGrpSpPr>
          <p:cNvPr id="678" name="Group 677"/>
          <p:cNvGrpSpPr/>
          <p:nvPr/>
        </p:nvGrpSpPr>
        <p:grpSpPr>
          <a:xfrm>
            <a:off x="8905069" y="4157131"/>
            <a:ext cx="1533328" cy="805784"/>
            <a:chOff x="8905069" y="4157131"/>
            <a:chExt cx="1533328" cy="805784"/>
          </a:xfrm>
        </p:grpSpPr>
        <p:sp>
          <p:nvSpPr>
            <p:cNvPr id="705" name="TextBox 704"/>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6" name="TextBox 705"/>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2" name="TextBox 711"/>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13" name="Group 712"/>
          <p:cNvGrpSpPr/>
          <p:nvPr/>
        </p:nvGrpSpPr>
        <p:grpSpPr>
          <a:xfrm>
            <a:off x="3467103" y="4501182"/>
            <a:ext cx="2769706" cy="779402"/>
            <a:chOff x="-310572" y="5670699"/>
            <a:chExt cx="3157759" cy="779402"/>
          </a:xfrm>
        </p:grpSpPr>
        <p:sp>
          <p:nvSpPr>
            <p:cNvPr id="714" name="TextBox 713"/>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5" name="TextBox 714"/>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6" name="TextBox 715"/>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7" name="TextBox 716"/>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8" name="TextBox 717"/>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9" name="TextBox 718"/>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0" name="TextBox 719"/>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1" name="TextBox 720"/>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2" name="TextBox 721"/>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3" name="TextBox 722"/>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4" name="TextBox 723"/>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5" name="TextBox 724"/>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6" name="TextBox 725"/>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7" name="TextBox 726"/>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8" name="TextBox 727"/>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9" name="TextBox 728"/>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0" name="TextBox 729"/>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1" name="TextBox 730"/>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2" name="TextBox 731"/>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3" name="TextBox 732"/>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2" name="TextBox 751"/>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3" name="TextBox 752"/>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4" name="TextBox 753"/>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5" name="TextBox 754"/>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6" name="TextBox 755"/>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7" name="TextBox 756"/>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8" name="TextBox 757"/>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9" name="TextBox 758"/>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0" name="TextBox 759"/>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1" name="TextBox 760"/>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2" name="TextBox 761"/>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3" name="TextBox 762"/>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4" name="TextBox 763"/>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5" name="TextBox 764"/>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6" name="TextBox 765"/>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7" name="TextBox 766"/>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8" name="TextBox 767"/>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9" name="TextBox 768"/>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0" name="TextBox 769"/>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71" name="Group 770"/>
          <p:cNvGrpSpPr/>
          <p:nvPr/>
        </p:nvGrpSpPr>
        <p:grpSpPr>
          <a:xfrm rot="10546324">
            <a:off x="1038617" y="4348470"/>
            <a:ext cx="2298255" cy="821518"/>
            <a:chOff x="-153869" y="5628583"/>
            <a:chExt cx="3001056" cy="821518"/>
          </a:xfrm>
        </p:grpSpPr>
        <p:sp>
          <p:nvSpPr>
            <p:cNvPr id="772" name="TextBox 771"/>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3" name="TextBox 772"/>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4" name="TextBox 773"/>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5" name="TextBox 774"/>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6" name="TextBox 775"/>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7" name="TextBox 776"/>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8" name="TextBox 777"/>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9" name="TextBox 778"/>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0" name="TextBox 779"/>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1" name="TextBox 780"/>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2" name="TextBox 781"/>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3" name="TextBox 782"/>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4" name="TextBox 783"/>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5" name="TextBox 784"/>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6" name="TextBox 785"/>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7" name="TextBox 786"/>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8" name="TextBox 787"/>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9" name="TextBox 788"/>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0" name="TextBox 789"/>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1" name="TextBox 790"/>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2" name="TextBox 791"/>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3" name="TextBox 792"/>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4" name="TextBox 793"/>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5" name="TextBox 794"/>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6" name="TextBox 795"/>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7" name="TextBox 796"/>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8" name="TextBox 797"/>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9" name="TextBox 798"/>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0" name="TextBox 799"/>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1" name="TextBox 800"/>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2" name="TextBox 801"/>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3" name="TextBox 802"/>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4" name="TextBox 803"/>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5" name="TextBox 804"/>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6" name="TextBox 805"/>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7" name="TextBox 806"/>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8" name="TextBox 807"/>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9" name="TextBox 808"/>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10" name="TextBox 809"/>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811" name="Group 810"/>
          <p:cNvGrpSpPr/>
          <p:nvPr/>
        </p:nvGrpSpPr>
        <p:grpSpPr>
          <a:xfrm rot="12928939">
            <a:off x="6138881" y="4289327"/>
            <a:ext cx="2540338" cy="1024365"/>
            <a:chOff x="7272041" y="5367181"/>
            <a:chExt cx="2540338" cy="1024365"/>
          </a:xfrm>
        </p:grpSpPr>
        <p:sp>
          <p:nvSpPr>
            <p:cNvPr id="812" name="TextBox 811"/>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4" name="TextBox 823"/>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5" name="TextBox 824"/>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5" name="TextBox 1024"/>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6" name="TextBox 1025"/>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29" name="Group 1028"/>
          <p:cNvGrpSpPr/>
          <p:nvPr/>
        </p:nvGrpSpPr>
        <p:grpSpPr>
          <a:xfrm>
            <a:off x="8330246" y="4327614"/>
            <a:ext cx="2540338" cy="1024365"/>
            <a:chOff x="7272041" y="5367181"/>
            <a:chExt cx="2540338" cy="1024365"/>
          </a:xfrm>
        </p:grpSpPr>
        <p:sp>
          <p:nvSpPr>
            <p:cNvPr id="1030" name="TextBox 1029"/>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8" name="TextBox 1037"/>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9" name="TextBox 1038"/>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8" name="TextBox 1057"/>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9" name="TextBox 1058"/>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0" name="TextBox 1059"/>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1" name="TextBox 1060"/>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106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397584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63" presetClass="path" presetSubtype="0" accel="50000" decel="50000" fill="hold" grpId="0" nodeType="clickEffect">
                                  <p:stCondLst>
                                    <p:cond delay="0"/>
                                  </p:stCondLst>
                                  <p:childTnLst>
                                    <p:animMotion origin="layout" path="M 2.08333E-7 -2.96296E-6 L 0.31784 0.00185 " pathEditMode="relative" rAng="0" ptsTypes="AA">
                                      <p:cBhvr>
                                        <p:cTn id="10" dur="1000" fill="hold"/>
                                        <p:tgtEl>
                                          <p:spTgt spid="336"/>
                                        </p:tgtEl>
                                        <p:attrNameLst>
                                          <p:attrName>ppt_x</p:attrName>
                                          <p:attrName>ppt_y</p:attrName>
                                        </p:attrNameLst>
                                      </p:cBhvr>
                                      <p:rCtr x="15885" y="93"/>
                                    </p:animMotion>
                                  </p:childTnLst>
                                </p:cTn>
                              </p:par>
                            </p:childTnLst>
                          </p:cTn>
                        </p:par>
                        <p:par>
                          <p:cTn id="11" fill="hold">
                            <p:stCondLst>
                              <p:cond delay="1000"/>
                            </p:stCondLst>
                            <p:childTnLst>
                              <p:par>
                                <p:cTn id="12" presetID="35" presetClass="path" presetSubtype="0" accel="50000" decel="50000" fill="hold" grpId="0" nodeType="afterEffect">
                                  <p:stCondLst>
                                    <p:cond delay="0"/>
                                  </p:stCondLst>
                                  <p:childTnLst>
                                    <p:animMotion origin="layout" path="M 8.33333E-7 1.48148E-6 L -0.29909 -0.11921 " pathEditMode="relative" rAng="0" ptsTypes="AA">
                                      <p:cBhvr>
                                        <p:cTn id="13" dur="1000" fill="hold"/>
                                        <p:tgtEl>
                                          <p:spTgt spid="356"/>
                                        </p:tgtEl>
                                        <p:attrNameLst>
                                          <p:attrName>ppt_x</p:attrName>
                                          <p:attrName>ppt_y</p:attrName>
                                        </p:attrNameLst>
                                      </p:cBhvr>
                                      <p:rCtr x="-14961" y="-5972"/>
                                    </p:animMotion>
                                  </p:childTnLst>
                                </p:cTn>
                              </p:par>
                            </p:childTnLst>
                          </p:cTn>
                        </p:par>
                        <p:par>
                          <p:cTn id="14" fill="hold">
                            <p:stCondLst>
                              <p:cond delay="2000"/>
                            </p:stCondLst>
                            <p:childTnLst>
                              <p:par>
                                <p:cTn id="15" presetID="1"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childTnLst>
                                </p:cTn>
                              </p:par>
                            </p:childTnLst>
                          </p:cTn>
                        </p:par>
                        <p:par>
                          <p:cTn id="17" fill="hold">
                            <p:stCondLst>
                              <p:cond delay="2000"/>
                            </p:stCondLst>
                            <p:childTnLst>
                              <p:par>
                                <p:cTn id="18" presetID="1" presetClass="entr" presetSubtype="0" fill="hold" grpId="0" nodeType="afterEffect">
                                  <p:stCondLst>
                                    <p:cond delay="500"/>
                                  </p:stCondLst>
                                  <p:childTnLst>
                                    <p:set>
                                      <p:cBhvr>
                                        <p:cTn id="19" dur="1" fill="hold">
                                          <p:stCondLst>
                                            <p:cond delay="0"/>
                                          </p:stCondLst>
                                        </p:cTn>
                                        <p:tgtEl>
                                          <p:spTgt spid="6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6" grpId="0"/>
      <p:bldP spid="356" grpId="0"/>
      <p:bldP spid="337" grpId="0"/>
      <p:bldP spid="2" grpId="0"/>
      <p:bldP spid="675"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p:nvPr/>
        </p:nvCxnSpPr>
        <p:spPr>
          <a:xfrm>
            <a:off x="3748852" y="2447812"/>
            <a:ext cx="0" cy="1140730"/>
          </a:xfrm>
          <a:prstGeom prst="line">
            <a:avLst/>
          </a:prstGeom>
        </p:spPr>
        <p:style>
          <a:lnRef idx="1">
            <a:schemeClr val="accent1"/>
          </a:lnRef>
          <a:fillRef idx="0">
            <a:schemeClr val="accent1"/>
          </a:fillRef>
          <a:effectRef idx="0">
            <a:schemeClr val="accent1"/>
          </a:effectRef>
          <a:fontRef idx="minor">
            <a:schemeClr val="tx1"/>
          </a:fontRef>
        </p:style>
      </p:cxn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Connector 350"/>
          <p:cNvCxnSpPr/>
          <p:nvPr/>
        </p:nvCxnSpPr>
        <p:spPr>
          <a:xfrm>
            <a:off x="8471208" y="2447812"/>
            <a:ext cx="0" cy="1173171"/>
          </a:xfrm>
          <a:prstGeom prst="line">
            <a:avLst/>
          </a:prstGeom>
        </p:spPr>
        <p:style>
          <a:lnRef idx="1">
            <a:schemeClr val="accent1"/>
          </a:lnRef>
          <a:fillRef idx="0">
            <a:schemeClr val="accent1"/>
          </a:fillRef>
          <a:effectRef idx="0">
            <a:schemeClr val="accent1"/>
          </a:effectRef>
          <a:fontRef idx="minor">
            <a:schemeClr val="tx1"/>
          </a:fontRef>
        </p:style>
      </p:cxnSp>
      <p:sp>
        <p:nvSpPr>
          <p:cNvPr id="337" name="TextBox 336"/>
          <p:cNvSpPr txBox="1"/>
          <p:nvPr/>
        </p:nvSpPr>
        <p:spPr>
          <a:xfrm>
            <a:off x="2021561" y="739588"/>
            <a:ext cx="8148962" cy="584775"/>
          </a:xfrm>
          <a:prstGeom prst="rect">
            <a:avLst/>
          </a:prstGeom>
          <a:noFill/>
        </p:spPr>
        <p:txBody>
          <a:bodyPr wrap="none" rtlCol="0">
            <a:spAutoFit/>
          </a:bodyPr>
          <a:lstStyle/>
          <a:p>
            <a:pPr algn="ctr"/>
            <a:r>
              <a:rPr lang="en-US" sz="3200" dirty="0">
                <a:solidFill>
                  <a:srgbClr val="C00000"/>
                </a:solidFill>
              </a:rPr>
              <a:t>Radio adds 15% reach to Magazine’s 40% reach.</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188964" y="3329828"/>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Freeform 715"/>
          <p:cNvSpPr/>
          <p:nvPr/>
        </p:nvSpPr>
        <p:spPr>
          <a:xfrm>
            <a:off x="3741514" y="2929331"/>
            <a:ext cx="1310640" cy="651510"/>
          </a:xfrm>
          <a:custGeom>
            <a:avLst/>
            <a:gdLst>
              <a:gd name="connsiteX0" fmla="*/ 0 w 1333500"/>
              <a:gd name="connsiteY0" fmla="*/ 236220 h 670560"/>
              <a:gd name="connsiteX1" fmla="*/ 0 w 1333500"/>
              <a:gd name="connsiteY1" fmla="*/ 0 h 670560"/>
              <a:gd name="connsiteX2" fmla="*/ 1318260 w 1333500"/>
              <a:gd name="connsiteY2" fmla="*/ 358140 h 670560"/>
              <a:gd name="connsiteX3" fmla="*/ 1333500 w 1333500"/>
              <a:gd name="connsiteY3" fmla="*/ 670560 h 670560"/>
              <a:gd name="connsiteX4" fmla="*/ 0 w 1333500"/>
              <a:gd name="connsiteY4" fmla="*/ 236220 h 670560"/>
              <a:gd name="connsiteX0" fmla="*/ 0 w 1333500"/>
              <a:gd name="connsiteY0" fmla="*/ 236220 h 670560"/>
              <a:gd name="connsiteX1" fmla="*/ 0 w 1333500"/>
              <a:gd name="connsiteY1" fmla="*/ 0 h 670560"/>
              <a:gd name="connsiteX2" fmla="*/ 1333500 w 1333500"/>
              <a:gd name="connsiteY2" fmla="*/ 361950 h 670560"/>
              <a:gd name="connsiteX3" fmla="*/ 1333500 w 1333500"/>
              <a:gd name="connsiteY3" fmla="*/ 670560 h 670560"/>
              <a:gd name="connsiteX4" fmla="*/ 0 w 1333500"/>
              <a:gd name="connsiteY4" fmla="*/ 236220 h 670560"/>
              <a:gd name="connsiteX0" fmla="*/ 0 w 1333500"/>
              <a:gd name="connsiteY0" fmla="*/ 217170 h 651510"/>
              <a:gd name="connsiteX1" fmla="*/ 22860 w 1333500"/>
              <a:gd name="connsiteY1" fmla="*/ 0 h 651510"/>
              <a:gd name="connsiteX2" fmla="*/ 1333500 w 1333500"/>
              <a:gd name="connsiteY2" fmla="*/ 342900 h 651510"/>
              <a:gd name="connsiteX3" fmla="*/ 1333500 w 1333500"/>
              <a:gd name="connsiteY3" fmla="*/ 651510 h 651510"/>
              <a:gd name="connsiteX4" fmla="*/ 0 w 1333500"/>
              <a:gd name="connsiteY4" fmla="*/ 217170 h 651510"/>
              <a:gd name="connsiteX0" fmla="*/ 3810 w 1310640"/>
              <a:gd name="connsiteY0" fmla="*/ 236220 h 651510"/>
              <a:gd name="connsiteX1" fmla="*/ 0 w 1310640"/>
              <a:gd name="connsiteY1" fmla="*/ 0 h 651510"/>
              <a:gd name="connsiteX2" fmla="*/ 1310640 w 1310640"/>
              <a:gd name="connsiteY2" fmla="*/ 342900 h 651510"/>
              <a:gd name="connsiteX3" fmla="*/ 1310640 w 1310640"/>
              <a:gd name="connsiteY3" fmla="*/ 651510 h 651510"/>
              <a:gd name="connsiteX4" fmla="*/ 3810 w 1310640"/>
              <a:gd name="connsiteY4" fmla="*/ 236220 h 651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651510">
                <a:moveTo>
                  <a:pt x="3810" y="236220"/>
                </a:moveTo>
                <a:lnTo>
                  <a:pt x="0" y="0"/>
                </a:lnTo>
                <a:lnTo>
                  <a:pt x="1310640" y="342900"/>
                </a:lnTo>
                <a:lnTo>
                  <a:pt x="1310640" y="651510"/>
                </a:lnTo>
                <a:lnTo>
                  <a:pt x="3810" y="236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Freeform 716"/>
          <p:cNvSpPr/>
          <p:nvPr/>
        </p:nvSpPr>
        <p:spPr>
          <a:xfrm>
            <a:off x="2461789" y="2936951"/>
            <a:ext cx="1283970" cy="636270"/>
          </a:xfrm>
          <a:custGeom>
            <a:avLst/>
            <a:gdLst>
              <a:gd name="connsiteX0" fmla="*/ 0 w 1303020"/>
              <a:gd name="connsiteY0" fmla="*/ 365760 h 624840"/>
              <a:gd name="connsiteX1" fmla="*/ 1303020 w 1303020"/>
              <a:gd name="connsiteY1" fmla="*/ 0 h 624840"/>
              <a:gd name="connsiteX2" fmla="*/ 1303020 w 1303020"/>
              <a:gd name="connsiteY2" fmla="*/ 236220 h 624840"/>
              <a:gd name="connsiteX3" fmla="*/ 7620 w 1303020"/>
              <a:gd name="connsiteY3" fmla="*/ 624840 h 624840"/>
              <a:gd name="connsiteX4" fmla="*/ 0 w 1303020"/>
              <a:gd name="connsiteY4" fmla="*/ 365760 h 624840"/>
              <a:gd name="connsiteX0" fmla="*/ 0 w 1303020"/>
              <a:gd name="connsiteY0" fmla="*/ 354330 h 613410"/>
              <a:gd name="connsiteX1" fmla="*/ 1276350 w 1303020"/>
              <a:gd name="connsiteY1" fmla="*/ 0 h 613410"/>
              <a:gd name="connsiteX2" fmla="*/ 1303020 w 1303020"/>
              <a:gd name="connsiteY2" fmla="*/ 224790 h 613410"/>
              <a:gd name="connsiteX3" fmla="*/ 7620 w 1303020"/>
              <a:gd name="connsiteY3" fmla="*/ 613410 h 613410"/>
              <a:gd name="connsiteX4" fmla="*/ 0 w 1303020"/>
              <a:gd name="connsiteY4" fmla="*/ 354330 h 613410"/>
              <a:gd name="connsiteX0" fmla="*/ 0 w 1280160"/>
              <a:gd name="connsiteY0" fmla="*/ 354330 h 613410"/>
              <a:gd name="connsiteX1" fmla="*/ 1276350 w 1280160"/>
              <a:gd name="connsiteY1" fmla="*/ 0 h 613410"/>
              <a:gd name="connsiteX2" fmla="*/ 1280160 w 1280160"/>
              <a:gd name="connsiteY2" fmla="*/ 232410 h 613410"/>
              <a:gd name="connsiteX3" fmla="*/ 7620 w 1280160"/>
              <a:gd name="connsiteY3" fmla="*/ 613410 h 613410"/>
              <a:gd name="connsiteX4" fmla="*/ 0 w 1280160"/>
              <a:gd name="connsiteY4" fmla="*/ 354330 h 613410"/>
              <a:gd name="connsiteX0" fmla="*/ 3810 w 1283970"/>
              <a:gd name="connsiteY0" fmla="*/ 354330 h 636270"/>
              <a:gd name="connsiteX1" fmla="*/ 1280160 w 1283970"/>
              <a:gd name="connsiteY1" fmla="*/ 0 h 636270"/>
              <a:gd name="connsiteX2" fmla="*/ 1283970 w 1283970"/>
              <a:gd name="connsiteY2" fmla="*/ 232410 h 636270"/>
              <a:gd name="connsiteX3" fmla="*/ 0 w 1283970"/>
              <a:gd name="connsiteY3" fmla="*/ 636270 h 636270"/>
              <a:gd name="connsiteX4" fmla="*/ 3810 w 1283970"/>
              <a:gd name="connsiteY4" fmla="*/ 354330 h 6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970" h="636270">
                <a:moveTo>
                  <a:pt x="3810" y="354330"/>
                </a:moveTo>
                <a:lnTo>
                  <a:pt x="1280160" y="0"/>
                </a:lnTo>
                <a:lnTo>
                  <a:pt x="1283970" y="232410"/>
                </a:lnTo>
                <a:lnTo>
                  <a:pt x="0" y="636270"/>
                </a:lnTo>
                <a:lnTo>
                  <a:pt x="3810" y="35433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429395" y="3289682"/>
            <a:ext cx="409188" cy="429399"/>
            <a:chOff x="2965923" y="3321007"/>
            <a:chExt cx="409188" cy="429399"/>
          </a:xfrm>
        </p:grpSpPr>
        <p:sp>
          <p:nvSpPr>
            <p:cNvPr id="719" name="TextBox 718"/>
            <p:cNvSpPr txBox="1"/>
            <p:nvPr/>
          </p:nvSpPr>
          <p:spPr>
            <a:xfrm>
              <a:off x="2965923" y="33210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0" name="TextBox 719"/>
            <p:cNvSpPr txBox="1"/>
            <p:nvPr/>
          </p:nvSpPr>
          <p:spPr>
            <a:xfrm>
              <a:off x="3118323" y="34734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1" name="TextBox 720"/>
            <p:cNvSpPr txBox="1"/>
            <p:nvPr/>
          </p:nvSpPr>
          <p:spPr>
            <a:xfrm rot="9450654">
              <a:off x="3046222" y="342695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23" name="Group 722"/>
          <p:cNvGrpSpPr/>
          <p:nvPr/>
        </p:nvGrpSpPr>
        <p:grpSpPr>
          <a:xfrm>
            <a:off x="3568373" y="3516051"/>
            <a:ext cx="987755" cy="572604"/>
            <a:chOff x="7274641" y="5535783"/>
            <a:chExt cx="987755" cy="572604"/>
          </a:xfrm>
        </p:grpSpPr>
        <p:sp>
          <p:nvSpPr>
            <p:cNvPr id="724" name="TextBox 723"/>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5" name="TextBox 724"/>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6" name="TextBox 725"/>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7" name="TextBox 726"/>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8" name="TextBox 727"/>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9" name="TextBox 728"/>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0" name="TextBox 729"/>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1" name="TextBox 730"/>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2" name="TextBox 731"/>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3" name="TextBox 732"/>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2" name="TextBox 75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3" name="TextBox 75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4" name="TextBox 75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5" name="TextBox 754"/>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6" name="TextBox 755"/>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7" name="TextBox 756"/>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8" name="TextBox 757"/>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9" name="TextBox 758"/>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0" name="TextBox 759"/>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61" name="Group 760"/>
          <p:cNvGrpSpPr/>
          <p:nvPr/>
        </p:nvGrpSpPr>
        <p:grpSpPr>
          <a:xfrm rot="20174646">
            <a:off x="3048902" y="3087089"/>
            <a:ext cx="1003144" cy="598675"/>
            <a:chOff x="7274641" y="5525101"/>
            <a:chExt cx="1003144" cy="598675"/>
          </a:xfrm>
        </p:grpSpPr>
        <p:sp>
          <p:nvSpPr>
            <p:cNvPr id="762" name="TextBox 761"/>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3" name="TextBox 762"/>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4" name="TextBox 763"/>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5" name="TextBox 764"/>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6" name="TextBox 765"/>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7" name="TextBox 766"/>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8" name="TextBox 767"/>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9" name="TextBox 768"/>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0" name="TextBox 769"/>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1" name="TextBox 770"/>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2" name="TextBox 771"/>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3" name="TextBox 772"/>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4" name="TextBox 773"/>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5" name="TextBox 774"/>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6" name="TextBox 775"/>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7" name="TextBox 776"/>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8" name="TextBox 777"/>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9" name="TextBox 778"/>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0" name="TextBox 779"/>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81" name="Group 780"/>
          <p:cNvGrpSpPr/>
          <p:nvPr/>
        </p:nvGrpSpPr>
        <p:grpSpPr>
          <a:xfrm rot="2153733">
            <a:off x="2887739" y="3517085"/>
            <a:ext cx="1043933" cy="603382"/>
            <a:chOff x="7249241" y="5535783"/>
            <a:chExt cx="1043933" cy="603382"/>
          </a:xfrm>
        </p:grpSpPr>
        <p:sp>
          <p:nvSpPr>
            <p:cNvPr id="782" name="TextBox 781"/>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3" name="TextBox 782"/>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4" name="TextBox 783"/>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5" name="TextBox 784"/>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6" name="TextBox 785"/>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7" name="TextBox 786"/>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8" name="TextBox 787"/>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9" name="TextBox 788"/>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0" name="TextBox 789"/>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1" name="TextBox 790"/>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2" name="TextBox 791"/>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3" name="TextBox 792"/>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4" name="TextBox 793"/>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5" name="TextBox 794"/>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6" name="TextBox 795"/>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7" name="TextBox 796"/>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8" name="TextBox 797"/>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9" name="TextBox 798"/>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0" name="TextBox 799"/>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1" name="Group 800"/>
          <p:cNvGrpSpPr/>
          <p:nvPr/>
        </p:nvGrpSpPr>
        <p:grpSpPr>
          <a:xfrm>
            <a:off x="3473797" y="2883640"/>
            <a:ext cx="400802" cy="490971"/>
            <a:chOff x="7540031" y="4616968"/>
            <a:chExt cx="400802" cy="490971"/>
          </a:xfrm>
        </p:grpSpPr>
        <p:sp>
          <p:nvSpPr>
            <p:cNvPr id="802" name="TextBox 801"/>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3" name="TextBox 802"/>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4" name="Group 803"/>
          <p:cNvGrpSpPr/>
          <p:nvPr/>
        </p:nvGrpSpPr>
        <p:grpSpPr>
          <a:xfrm>
            <a:off x="2690996" y="3156204"/>
            <a:ext cx="1175298" cy="663084"/>
            <a:chOff x="8123834" y="5403622"/>
            <a:chExt cx="1175298" cy="663084"/>
          </a:xfrm>
        </p:grpSpPr>
        <p:sp>
          <p:nvSpPr>
            <p:cNvPr id="805" name="TextBox 804"/>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6" name="TextBox 805"/>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7" name="TextBox 806"/>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8" name="TextBox 807"/>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9" name="TextBox 808"/>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0" name="TextBox 809"/>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1" name="TextBox 810"/>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2" name="TextBox 811"/>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24" name="Group 823"/>
          <p:cNvGrpSpPr/>
          <p:nvPr/>
        </p:nvGrpSpPr>
        <p:grpSpPr>
          <a:xfrm>
            <a:off x="3671406" y="3057429"/>
            <a:ext cx="987755" cy="572604"/>
            <a:chOff x="7274641" y="5535783"/>
            <a:chExt cx="987755" cy="572604"/>
          </a:xfrm>
        </p:grpSpPr>
        <p:sp>
          <p:nvSpPr>
            <p:cNvPr id="825" name="TextBox 824"/>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5" name="TextBox 1024"/>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6" name="TextBox 1025"/>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2" name="Group 11"/>
          <p:cNvGrpSpPr/>
          <p:nvPr/>
        </p:nvGrpSpPr>
        <p:grpSpPr>
          <a:xfrm>
            <a:off x="4025459" y="3245099"/>
            <a:ext cx="573625" cy="542020"/>
            <a:chOff x="7551006" y="5273439"/>
            <a:chExt cx="573625" cy="542020"/>
          </a:xfrm>
        </p:grpSpPr>
        <p:sp>
          <p:nvSpPr>
            <p:cNvPr id="1029" name="TextBox 1028"/>
            <p:cNvSpPr txBox="1"/>
            <p:nvPr/>
          </p:nvSpPr>
          <p:spPr>
            <a:xfrm>
              <a:off x="7640699" y="538606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0" name="TextBox 1029"/>
            <p:cNvSpPr txBox="1"/>
            <p:nvPr/>
          </p:nvSpPr>
          <p:spPr>
            <a:xfrm>
              <a:off x="7793099" y="5538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9450654">
              <a:off x="7720998" y="5492009"/>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5564311">
              <a:off x="7866545" y="52545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9450654">
              <a:off x="7551006" y="543648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3" name="Group 12"/>
          <p:cNvGrpSpPr/>
          <p:nvPr/>
        </p:nvGrpSpPr>
        <p:grpSpPr>
          <a:xfrm>
            <a:off x="3417669" y="2914382"/>
            <a:ext cx="781691" cy="1140799"/>
            <a:chOff x="4015669" y="5383000"/>
            <a:chExt cx="781691" cy="1140799"/>
          </a:xfrm>
        </p:grpSpPr>
        <p:sp>
          <p:nvSpPr>
            <p:cNvPr id="722" name="TextBox 721"/>
            <p:cNvSpPr txBox="1"/>
            <p:nvPr/>
          </p:nvSpPr>
          <p:spPr>
            <a:xfrm rot="9450654">
              <a:off x="4015669" y="5383000"/>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a:off x="4357131" y="621602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a:off x="4347404" y="605567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9450654">
              <a:off x="4468471" y="6027582"/>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9450654">
              <a:off x="4369340" y="559582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38" name="Group 1037"/>
          <p:cNvGrpSpPr/>
          <p:nvPr/>
        </p:nvGrpSpPr>
        <p:grpSpPr>
          <a:xfrm>
            <a:off x="4048700" y="3139399"/>
            <a:ext cx="987755" cy="572604"/>
            <a:chOff x="7274641" y="5535783"/>
            <a:chExt cx="987755" cy="572604"/>
          </a:xfrm>
        </p:grpSpPr>
        <p:sp>
          <p:nvSpPr>
            <p:cNvPr id="1039" name="TextBox 1038"/>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5" name="Freeform 714"/>
          <p:cNvSpPr/>
          <p:nvPr/>
        </p:nvSpPr>
        <p:spPr>
          <a:xfrm>
            <a:off x="2461644" y="3302856"/>
            <a:ext cx="1303020" cy="998220"/>
          </a:xfrm>
          <a:custGeom>
            <a:avLst/>
            <a:gdLst>
              <a:gd name="connsiteX0" fmla="*/ 0 w 1303020"/>
              <a:gd name="connsiteY0" fmla="*/ 0 h 998220"/>
              <a:gd name="connsiteX1" fmla="*/ 1295400 w 1303020"/>
              <a:gd name="connsiteY1" fmla="*/ 594360 h 998220"/>
              <a:gd name="connsiteX2" fmla="*/ 1303020 w 1303020"/>
              <a:gd name="connsiteY2" fmla="*/ 998220 h 998220"/>
              <a:gd name="connsiteX3" fmla="*/ 0 w 1303020"/>
              <a:gd name="connsiteY3" fmla="*/ 266700 h 998220"/>
              <a:gd name="connsiteX4" fmla="*/ 0 w 1303020"/>
              <a:gd name="connsiteY4" fmla="*/ 0 h 998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998220">
                <a:moveTo>
                  <a:pt x="0" y="0"/>
                </a:moveTo>
                <a:lnTo>
                  <a:pt x="1295400" y="594360"/>
                </a:lnTo>
                <a:lnTo>
                  <a:pt x="1303020" y="998220"/>
                </a:lnTo>
                <a:lnTo>
                  <a:pt x="0" y="266700"/>
                </a:lnTo>
                <a:lnTo>
                  <a:pt x="0" y="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58" name="Group 1057"/>
          <p:cNvGrpSpPr/>
          <p:nvPr/>
        </p:nvGrpSpPr>
        <p:grpSpPr>
          <a:xfrm>
            <a:off x="3468530" y="3177826"/>
            <a:ext cx="1175298" cy="663084"/>
            <a:chOff x="8123834" y="5403622"/>
            <a:chExt cx="1175298" cy="663084"/>
          </a:xfrm>
        </p:grpSpPr>
        <p:sp>
          <p:nvSpPr>
            <p:cNvPr id="1059" name="TextBox 1058"/>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0" name="TextBox 1059"/>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1" name="TextBox 1060"/>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2" name="TextBox 1061"/>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3" name="TextBox 1062"/>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4" name="TextBox 1063"/>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5" name="TextBox 1064"/>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6" name="TextBox 1065"/>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7" name="TextBox 1066"/>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8" name="TextBox 1067"/>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9" name="TextBox 1068"/>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0" name="TextBox 1069"/>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1" name="TextBox 1070"/>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2" name="TextBox 1071"/>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3" name="TextBox 1072"/>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4" name="TextBox 1073"/>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5" name="TextBox 1074"/>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6" name="TextBox 1075"/>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7" name="TextBox 1076"/>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4" name="Freeform 713"/>
          <p:cNvSpPr/>
          <p:nvPr/>
        </p:nvSpPr>
        <p:spPr>
          <a:xfrm>
            <a:off x="3749424" y="3268421"/>
            <a:ext cx="1310640" cy="1036320"/>
          </a:xfrm>
          <a:custGeom>
            <a:avLst/>
            <a:gdLst>
              <a:gd name="connsiteX0" fmla="*/ 0 w 1310640"/>
              <a:gd name="connsiteY0" fmla="*/ 617220 h 1036320"/>
              <a:gd name="connsiteX1" fmla="*/ 1303020 w 1310640"/>
              <a:gd name="connsiteY1" fmla="*/ 0 h 1036320"/>
              <a:gd name="connsiteX2" fmla="*/ 1310640 w 1310640"/>
              <a:gd name="connsiteY2" fmla="*/ 304800 h 1036320"/>
              <a:gd name="connsiteX3" fmla="*/ 7620 w 1310640"/>
              <a:gd name="connsiteY3" fmla="*/ 1036320 h 1036320"/>
              <a:gd name="connsiteX4" fmla="*/ 0 w 1310640"/>
              <a:gd name="connsiteY4" fmla="*/ 617220 h 1036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036320">
                <a:moveTo>
                  <a:pt x="0" y="617220"/>
                </a:moveTo>
                <a:lnTo>
                  <a:pt x="1303020" y="0"/>
                </a:lnTo>
                <a:lnTo>
                  <a:pt x="1310640" y="304800"/>
                </a:lnTo>
                <a:lnTo>
                  <a:pt x="7620" y="1036320"/>
                </a:lnTo>
                <a:lnTo>
                  <a:pt x="0" y="617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Freeform 717"/>
          <p:cNvSpPr/>
          <p:nvPr/>
        </p:nvSpPr>
        <p:spPr>
          <a:xfrm>
            <a:off x="2468005" y="2931244"/>
            <a:ext cx="2590800" cy="960120"/>
          </a:xfrm>
          <a:custGeom>
            <a:avLst/>
            <a:gdLst>
              <a:gd name="connsiteX0" fmla="*/ 0 w 2590800"/>
              <a:gd name="connsiteY0" fmla="*/ 350520 h 960120"/>
              <a:gd name="connsiteX1" fmla="*/ 1295400 w 2590800"/>
              <a:gd name="connsiteY1" fmla="*/ 0 h 960120"/>
              <a:gd name="connsiteX2" fmla="*/ 2590800 w 2590800"/>
              <a:gd name="connsiteY2" fmla="*/ 350520 h 960120"/>
              <a:gd name="connsiteX3" fmla="*/ 1280160 w 2590800"/>
              <a:gd name="connsiteY3" fmla="*/ 960120 h 960120"/>
              <a:gd name="connsiteX4" fmla="*/ 0 w 2590800"/>
              <a:gd name="connsiteY4" fmla="*/ 350520 h 960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00" h="960120">
                <a:moveTo>
                  <a:pt x="0" y="350520"/>
                </a:moveTo>
                <a:lnTo>
                  <a:pt x="1295400" y="0"/>
                </a:lnTo>
                <a:lnTo>
                  <a:pt x="2590800" y="350520"/>
                </a:lnTo>
                <a:lnTo>
                  <a:pt x="1280160" y="960120"/>
                </a:lnTo>
                <a:lnTo>
                  <a:pt x="0" y="350520"/>
                </a:lnTo>
                <a:close/>
              </a:path>
            </a:pathLst>
          </a:custGeom>
          <a:solidFill>
            <a:srgbClr val="5B9BD5">
              <a:alpha val="41961"/>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5" name="Group 704"/>
          <p:cNvGrpSpPr/>
          <p:nvPr/>
        </p:nvGrpSpPr>
        <p:grpSpPr>
          <a:xfrm>
            <a:off x="6566030" y="4108241"/>
            <a:ext cx="989139" cy="604601"/>
            <a:chOff x="6566030" y="4108241"/>
            <a:chExt cx="989139" cy="604601"/>
          </a:xfrm>
        </p:grpSpPr>
        <p:sp>
          <p:nvSpPr>
            <p:cNvPr id="706" name="TextBox 705"/>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12" name="Group 711"/>
          <p:cNvGrpSpPr/>
          <p:nvPr/>
        </p:nvGrpSpPr>
        <p:grpSpPr>
          <a:xfrm>
            <a:off x="3467103" y="4501182"/>
            <a:ext cx="2769706" cy="779402"/>
            <a:chOff x="-310572" y="5670699"/>
            <a:chExt cx="3157759" cy="779402"/>
          </a:xfrm>
        </p:grpSpPr>
        <p:sp>
          <p:nvSpPr>
            <p:cNvPr id="713" name="TextBox 712"/>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8" name="TextBox 107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9" name="TextBox 107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0" name="TextBox 107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1" name="TextBox 108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2" name="TextBox 108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3" name="TextBox 108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4" name="TextBox 108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5" name="TextBox 108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6" name="TextBox 108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7" name="TextBox 1086"/>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8" name="TextBox 108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9" name="TextBox 108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0" name="TextBox 108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1" name="TextBox 109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2" name="TextBox 109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3" name="TextBox 109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4" name="TextBox 109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5" name="TextBox 109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6" name="TextBox 109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7" name="TextBox 109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8" name="TextBox 109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9" name="TextBox 109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0" name="TextBox 109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1" name="TextBox 110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2" name="TextBox 1101"/>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3" name="TextBox 1102"/>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4" name="TextBox 110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5" name="TextBox 1104"/>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6" name="TextBox 1105"/>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7" name="TextBox 110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8" name="TextBox 110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9" name="TextBox 110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0" name="TextBox 110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1" name="TextBox 111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2" name="TextBox 111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3" name="TextBox 111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4" name="TextBox 111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5" name="TextBox 111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16" name="Group 1115"/>
          <p:cNvGrpSpPr/>
          <p:nvPr/>
        </p:nvGrpSpPr>
        <p:grpSpPr>
          <a:xfrm rot="10546324">
            <a:off x="1038617" y="4348470"/>
            <a:ext cx="2298255" cy="821518"/>
            <a:chOff x="-153869" y="5628583"/>
            <a:chExt cx="3001056" cy="821518"/>
          </a:xfrm>
        </p:grpSpPr>
        <p:sp>
          <p:nvSpPr>
            <p:cNvPr id="1117" name="TextBox 1116"/>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8" name="TextBox 111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9" name="TextBox 111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0" name="TextBox 111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1" name="TextBox 112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2" name="TextBox 112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3" name="TextBox 112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4" name="TextBox 112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5" name="TextBox 112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6" name="TextBox 112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7" name="TextBox 1126"/>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8" name="TextBox 112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9" name="TextBox 112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0" name="TextBox 112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1" name="TextBox 113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2" name="TextBox 113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3" name="TextBox 113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4" name="TextBox 113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5" name="TextBox 113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6" name="TextBox 113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7" name="TextBox 113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8" name="TextBox 113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9" name="TextBox 113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0" name="TextBox 113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1" name="TextBox 114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2" name="TextBox 1141"/>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3" name="TextBox 1142"/>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4" name="TextBox 114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5" name="TextBox 1144"/>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6" name="TextBox 1145"/>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7" name="TextBox 114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8" name="TextBox 114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9" name="TextBox 114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0" name="TextBox 114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1" name="TextBox 115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2" name="TextBox 115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3" name="TextBox 115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4" name="TextBox 115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5" name="TextBox 115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56" name="Group 1155"/>
          <p:cNvGrpSpPr/>
          <p:nvPr/>
        </p:nvGrpSpPr>
        <p:grpSpPr>
          <a:xfrm rot="12928939">
            <a:off x="6138881" y="4289327"/>
            <a:ext cx="2540338" cy="1024365"/>
            <a:chOff x="7272041" y="5367181"/>
            <a:chExt cx="2540338" cy="1024365"/>
          </a:xfrm>
        </p:grpSpPr>
        <p:sp>
          <p:nvSpPr>
            <p:cNvPr id="1157" name="TextBox 1156"/>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8" name="TextBox 1157"/>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9" name="TextBox 1158"/>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0" name="TextBox 1159"/>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1" name="TextBox 1160"/>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2" name="TextBox 1161"/>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3" name="TextBox 1162"/>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4" name="TextBox 1163"/>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5" name="TextBox 1164"/>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6" name="TextBox 1165"/>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7" name="TextBox 1166"/>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8" name="TextBox 1167"/>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9" name="TextBox 1168"/>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0" name="TextBox 1169"/>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1" name="TextBox 1170"/>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2" name="TextBox 1171"/>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3" name="TextBox 1172"/>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4" name="TextBox 1173"/>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5" name="TextBox 1174"/>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6" name="TextBox 1175"/>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7" name="TextBox 1176"/>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8" name="TextBox 1177"/>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9" name="TextBox 1178"/>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0" name="TextBox 1179"/>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1" name="TextBox 1180"/>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2" name="TextBox 1181"/>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3" name="TextBox 1182"/>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4" name="TextBox 1183"/>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5" name="TextBox 1184"/>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6" name="TextBox 1185"/>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7" name="TextBox 1186"/>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8" name="TextBox 1187"/>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189" name="Group 1188"/>
          <p:cNvGrpSpPr/>
          <p:nvPr/>
        </p:nvGrpSpPr>
        <p:grpSpPr>
          <a:xfrm>
            <a:off x="8330246" y="4327614"/>
            <a:ext cx="2540338" cy="1024365"/>
            <a:chOff x="7272041" y="5367181"/>
            <a:chExt cx="2540338" cy="1024365"/>
          </a:xfrm>
        </p:grpSpPr>
        <p:sp>
          <p:nvSpPr>
            <p:cNvPr id="1190" name="TextBox 1189"/>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1" name="TextBox 1190"/>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2" name="TextBox 1191"/>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3" name="TextBox 1192"/>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4" name="TextBox 1193"/>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5" name="TextBox 1194"/>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6" name="TextBox 1195"/>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7" name="TextBox 1196"/>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8" name="TextBox 1197"/>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9" name="TextBox 1198"/>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0" name="TextBox 1199"/>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1" name="TextBox 1200"/>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2" name="TextBox 1201"/>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3" name="TextBox 1202"/>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4" name="TextBox 1203"/>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5" name="TextBox 1204"/>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6" name="TextBox 1205"/>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7" name="TextBox 1206"/>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8" name="TextBox 1207"/>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9" name="TextBox 1208"/>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0" name="TextBox 1209"/>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1" name="TextBox 1210"/>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2" name="TextBox 1211"/>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3" name="TextBox 1212"/>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4" name="TextBox 1213"/>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5" name="TextBox 1214"/>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6" name="TextBox 1215"/>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7" name="TextBox 1216"/>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8" name="TextBox 1217"/>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9" name="TextBox 1218"/>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0" name="TextBox 1219"/>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1" name="TextBox 1220"/>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1559171" y="3202629"/>
            <a:ext cx="732905" cy="912171"/>
            <a:chOff x="1559171" y="3202629"/>
            <a:chExt cx="732905" cy="912171"/>
          </a:xfrm>
        </p:grpSpPr>
        <p:grpSp>
          <p:nvGrpSpPr>
            <p:cNvPr id="1222" name="Group 1221"/>
            <p:cNvGrpSpPr/>
            <p:nvPr/>
          </p:nvGrpSpPr>
          <p:grpSpPr>
            <a:xfrm>
              <a:off x="1571178" y="3608913"/>
              <a:ext cx="715260" cy="505887"/>
              <a:chOff x="5323339" y="3580303"/>
              <a:chExt cx="715260" cy="505887"/>
            </a:xfrm>
          </p:grpSpPr>
          <p:cxnSp>
            <p:nvCxnSpPr>
              <p:cNvPr id="1223" name="Straight Connector 1222"/>
              <p:cNvCxnSpPr/>
              <p:nvPr/>
            </p:nvCxnSpPr>
            <p:spPr>
              <a:xfrm>
                <a:off x="6037443" y="3580303"/>
                <a:ext cx="0" cy="505887"/>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4" name="TextBox 1223"/>
              <p:cNvSpPr txBox="1"/>
              <p:nvPr/>
            </p:nvSpPr>
            <p:spPr>
              <a:xfrm>
                <a:off x="5323339" y="3612468"/>
                <a:ext cx="715260" cy="461665"/>
              </a:xfrm>
              <a:prstGeom prst="rect">
                <a:avLst/>
              </a:prstGeom>
              <a:noFill/>
            </p:spPr>
            <p:txBody>
              <a:bodyPr wrap="none" rtlCol="0">
                <a:spAutoFit/>
              </a:bodyPr>
              <a:lstStyle/>
              <a:p>
                <a:pPr algn="ctr"/>
                <a:r>
                  <a:rPr lang="en-US" sz="2400" dirty="0">
                    <a:solidFill>
                      <a:srgbClr val="C00000"/>
                    </a:solidFill>
                  </a:rPr>
                  <a:t>40%</a:t>
                </a:r>
              </a:p>
            </p:txBody>
          </p:sp>
        </p:grpSp>
        <p:grpSp>
          <p:nvGrpSpPr>
            <p:cNvPr id="1225" name="Group 1224"/>
            <p:cNvGrpSpPr/>
            <p:nvPr/>
          </p:nvGrpSpPr>
          <p:grpSpPr>
            <a:xfrm>
              <a:off x="1559171" y="3202629"/>
              <a:ext cx="732905" cy="461665"/>
              <a:chOff x="5311332" y="3174019"/>
              <a:chExt cx="732905" cy="461665"/>
            </a:xfrm>
          </p:grpSpPr>
          <p:sp>
            <p:nvSpPr>
              <p:cNvPr id="1226" name="TextBox 1225"/>
              <p:cNvSpPr txBox="1"/>
              <p:nvPr/>
            </p:nvSpPr>
            <p:spPr>
              <a:xfrm>
                <a:off x="5311332" y="3174019"/>
                <a:ext cx="715260" cy="461665"/>
              </a:xfrm>
              <a:prstGeom prst="rect">
                <a:avLst/>
              </a:prstGeom>
              <a:noFill/>
            </p:spPr>
            <p:txBody>
              <a:bodyPr wrap="none" rtlCol="0">
                <a:spAutoFit/>
              </a:bodyPr>
              <a:lstStyle/>
              <a:p>
                <a:pPr algn="ctr"/>
                <a:r>
                  <a:rPr lang="en-US" sz="2400" dirty="0">
                    <a:solidFill>
                      <a:srgbClr val="C00000"/>
                    </a:solidFill>
                  </a:rPr>
                  <a:t>15%</a:t>
                </a:r>
              </a:p>
            </p:txBody>
          </p:sp>
          <p:cxnSp>
            <p:nvCxnSpPr>
              <p:cNvPr id="1227" name="Straight Connector 1226"/>
              <p:cNvCxnSpPr/>
              <p:nvPr/>
            </p:nvCxnSpPr>
            <p:spPr>
              <a:xfrm>
                <a:off x="6044237" y="3231515"/>
                <a:ext cx="0" cy="324223"/>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grpSp>
      <p:sp>
        <p:nvSpPr>
          <p:cNvPr id="12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8932144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24000">
                                      <p:stCondLst>
                                        <p:cond delay="100"/>
                                      </p:stCondLst>
                                      <p:childTnLst>
                                        <p:set>
                                          <p:cBhvr>
                                            <p:cTn id="6" dur="1" fill="hold">
                                              <p:stCondLst>
                                                <p:cond delay="0"/>
                                              </p:stCondLst>
                                            </p:cTn>
                                            <p:tgtEl>
                                              <p:spTgt spid="14"/>
                                            </p:tgtEl>
                                            <p:attrNameLst>
                                              <p:attrName>style.visibility</p:attrName>
                                            </p:attrNameLst>
                                          </p:cBhvr>
                                          <p:to>
                                            <p:strVal val="visible"/>
                                          </p:to>
                                        </p:set>
                                        <p:anim calcmode="lin" valueType="num" p14:bounceEnd="24000">
                                          <p:cBhvr additive="base">
                                            <p:cTn id="7" dur="2000" fill="hold"/>
                                            <p:tgtEl>
                                              <p:spTgt spid="14"/>
                                            </p:tgtEl>
                                            <p:attrNameLst>
                                              <p:attrName>ppt_x</p:attrName>
                                            </p:attrNameLst>
                                          </p:cBhvr>
                                          <p:tavLst>
                                            <p:tav tm="0">
                                              <p:val>
                                                <p:strVal val="#ppt_x"/>
                                              </p:val>
                                            </p:tav>
                                            <p:tav tm="100000">
                                              <p:val>
                                                <p:strVal val="#ppt_x"/>
                                              </p:val>
                                            </p:tav>
                                          </p:tavLst>
                                        </p:anim>
                                        <p:anim calcmode="lin" valueType="num" p14:bounceEnd="24000">
                                          <p:cBhvr additive="base">
                                            <p:cTn id="8" dur="20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24000">
                                      <p:stCondLst>
                                        <p:cond delay="200"/>
                                      </p:stCondLst>
                                      <p:childTnLst>
                                        <p:set>
                                          <p:cBhvr>
                                            <p:cTn id="10" dur="1" fill="hold">
                                              <p:stCondLst>
                                                <p:cond delay="0"/>
                                              </p:stCondLst>
                                            </p:cTn>
                                            <p:tgtEl>
                                              <p:spTgt spid="723"/>
                                            </p:tgtEl>
                                            <p:attrNameLst>
                                              <p:attrName>style.visibility</p:attrName>
                                            </p:attrNameLst>
                                          </p:cBhvr>
                                          <p:to>
                                            <p:strVal val="visible"/>
                                          </p:to>
                                        </p:set>
                                        <p:anim calcmode="lin" valueType="num" p14:bounceEnd="24000">
                                          <p:cBhvr additive="base">
                                            <p:cTn id="11" dur="2000" fill="hold"/>
                                            <p:tgtEl>
                                              <p:spTgt spid="723"/>
                                            </p:tgtEl>
                                            <p:attrNameLst>
                                              <p:attrName>ppt_x</p:attrName>
                                            </p:attrNameLst>
                                          </p:cBhvr>
                                          <p:tavLst>
                                            <p:tav tm="0">
                                              <p:val>
                                                <p:strVal val="#ppt_x"/>
                                              </p:val>
                                            </p:tav>
                                            <p:tav tm="100000">
                                              <p:val>
                                                <p:strVal val="#ppt_x"/>
                                              </p:val>
                                            </p:tav>
                                          </p:tavLst>
                                        </p:anim>
                                        <p:anim calcmode="lin" valueType="num" p14:bounceEnd="24000">
                                          <p:cBhvr additive="base">
                                            <p:cTn id="12" dur="2000" fill="hold"/>
                                            <p:tgtEl>
                                              <p:spTgt spid="723"/>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24000">
                                      <p:stCondLst>
                                        <p:cond delay="300"/>
                                      </p:stCondLst>
                                      <p:childTnLst>
                                        <p:set>
                                          <p:cBhvr>
                                            <p:cTn id="14" dur="1" fill="hold">
                                              <p:stCondLst>
                                                <p:cond delay="0"/>
                                              </p:stCondLst>
                                            </p:cTn>
                                            <p:tgtEl>
                                              <p:spTgt spid="761"/>
                                            </p:tgtEl>
                                            <p:attrNameLst>
                                              <p:attrName>style.visibility</p:attrName>
                                            </p:attrNameLst>
                                          </p:cBhvr>
                                          <p:to>
                                            <p:strVal val="visible"/>
                                          </p:to>
                                        </p:set>
                                        <p:anim calcmode="lin" valueType="num" p14:bounceEnd="24000">
                                          <p:cBhvr additive="base">
                                            <p:cTn id="15" dur="2000" fill="hold"/>
                                            <p:tgtEl>
                                              <p:spTgt spid="761"/>
                                            </p:tgtEl>
                                            <p:attrNameLst>
                                              <p:attrName>ppt_x</p:attrName>
                                            </p:attrNameLst>
                                          </p:cBhvr>
                                          <p:tavLst>
                                            <p:tav tm="0">
                                              <p:val>
                                                <p:strVal val="#ppt_x"/>
                                              </p:val>
                                            </p:tav>
                                            <p:tav tm="100000">
                                              <p:val>
                                                <p:strVal val="#ppt_x"/>
                                              </p:val>
                                            </p:tav>
                                          </p:tavLst>
                                        </p:anim>
                                        <p:anim calcmode="lin" valueType="num" p14:bounceEnd="24000">
                                          <p:cBhvr additive="base">
                                            <p:cTn id="16" dur="2000" fill="hold"/>
                                            <p:tgtEl>
                                              <p:spTgt spid="761"/>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24000">
                                      <p:stCondLst>
                                        <p:cond delay="100"/>
                                      </p:stCondLst>
                                      <p:childTnLst>
                                        <p:set>
                                          <p:cBhvr>
                                            <p:cTn id="18" dur="1" fill="hold">
                                              <p:stCondLst>
                                                <p:cond delay="0"/>
                                              </p:stCondLst>
                                            </p:cTn>
                                            <p:tgtEl>
                                              <p:spTgt spid="781"/>
                                            </p:tgtEl>
                                            <p:attrNameLst>
                                              <p:attrName>style.visibility</p:attrName>
                                            </p:attrNameLst>
                                          </p:cBhvr>
                                          <p:to>
                                            <p:strVal val="visible"/>
                                          </p:to>
                                        </p:set>
                                        <p:anim calcmode="lin" valueType="num" p14:bounceEnd="24000">
                                          <p:cBhvr additive="base">
                                            <p:cTn id="19" dur="2000" fill="hold"/>
                                            <p:tgtEl>
                                              <p:spTgt spid="781"/>
                                            </p:tgtEl>
                                            <p:attrNameLst>
                                              <p:attrName>ppt_x</p:attrName>
                                            </p:attrNameLst>
                                          </p:cBhvr>
                                          <p:tavLst>
                                            <p:tav tm="0">
                                              <p:val>
                                                <p:strVal val="#ppt_x"/>
                                              </p:val>
                                            </p:tav>
                                            <p:tav tm="100000">
                                              <p:val>
                                                <p:strVal val="#ppt_x"/>
                                              </p:val>
                                            </p:tav>
                                          </p:tavLst>
                                        </p:anim>
                                        <p:anim calcmode="lin" valueType="num" p14:bounceEnd="24000">
                                          <p:cBhvr additive="base">
                                            <p:cTn id="20" dur="2000" fill="hold"/>
                                            <p:tgtEl>
                                              <p:spTgt spid="781"/>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24000">
                                      <p:stCondLst>
                                        <p:cond delay="200"/>
                                      </p:stCondLst>
                                      <p:childTnLst>
                                        <p:set>
                                          <p:cBhvr>
                                            <p:cTn id="22" dur="1" fill="hold">
                                              <p:stCondLst>
                                                <p:cond delay="0"/>
                                              </p:stCondLst>
                                            </p:cTn>
                                            <p:tgtEl>
                                              <p:spTgt spid="801"/>
                                            </p:tgtEl>
                                            <p:attrNameLst>
                                              <p:attrName>style.visibility</p:attrName>
                                            </p:attrNameLst>
                                          </p:cBhvr>
                                          <p:to>
                                            <p:strVal val="visible"/>
                                          </p:to>
                                        </p:set>
                                        <p:anim calcmode="lin" valueType="num" p14:bounceEnd="24000">
                                          <p:cBhvr additive="base">
                                            <p:cTn id="23" dur="2000" fill="hold"/>
                                            <p:tgtEl>
                                              <p:spTgt spid="801"/>
                                            </p:tgtEl>
                                            <p:attrNameLst>
                                              <p:attrName>ppt_x</p:attrName>
                                            </p:attrNameLst>
                                          </p:cBhvr>
                                          <p:tavLst>
                                            <p:tav tm="0">
                                              <p:val>
                                                <p:strVal val="#ppt_x"/>
                                              </p:val>
                                            </p:tav>
                                            <p:tav tm="100000">
                                              <p:val>
                                                <p:strVal val="#ppt_x"/>
                                              </p:val>
                                            </p:tav>
                                          </p:tavLst>
                                        </p:anim>
                                        <p:anim calcmode="lin" valueType="num" p14:bounceEnd="24000">
                                          <p:cBhvr additive="base">
                                            <p:cTn id="24" dur="2000" fill="hold"/>
                                            <p:tgtEl>
                                              <p:spTgt spid="80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14:presetBounceEnd="24000">
                                      <p:stCondLst>
                                        <p:cond delay="300"/>
                                      </p:stCondLst>
                                      <p:childTnLst>
                                        <p:set>
                                          <p:cBhvr>
                                            <p:cTn id="26" dur="1" fill="hold">
                                              <p:stCondLst>
                                                <p:cond delay="0"/>
                                              </p:stCondLst>
                                            </p:cTn>
                                            <p:tgtEl>
                                              <p:spTgt spid="804"/>
                                            </p:tgtEl>
                                            <p:attrNameLst>
                                              <p:attrName>style.visibility</p:attrName>
                                            </p:attrNameLst>
                                          </p:cBhvr>
                                          <p:to>
                                            <p:strVal val="visible"/>
                                          </p:to>
                                        </p:set>
                                        <p:anim calcmode="lin" valueType="num" p14:bounceEnd="24000">
                                          <p:cBhvr additive="base">
                                            <p:cTn id="27" dur="2000" fill="hold"/>
                                            <p:tgtEl>
                                              <p:spTgt spid="804"/>
                                            </p:tgtEl>
                                            <p:attrNameLst>
                                              <p:attrName>ppt_x</p:attrName>
                                            </p:attrNameLst>
                                          </p:cBhvr>
                                          <p:tavLst>
                                            <p:tav tm="0">
                                              <p:val>
                                                <p:strVal val="#ppt_x"/>
                                              </p:val>
                                            </p:tav>
                                            <p:tav tm="100000">
                                              <p:val>
                                                <p:strVal val="#ppt_x"/>
                                              </p:val>
                                            </p:tav>
                                          </p:tavLst>
                                        </p:anim>
                                        <p:anim calcmode="lin" valueType="num" p14:bounceEnd="24000">
                                          <p:cBhvr additive="base">
                                            <p:cTn id="28" dur="2000" fill="hold"/>
                                            <p:tgtEl>
                                              <p:spTgt spid="80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24000">
                                      <p:stCondLst>
                                        <p:cond delay="100"/>
                                      </p:stCondLst>
                                      <p:childTnLst>
                                        <p:set>
                                          <p:cBhvr>
                                            <p:cTn id="30" dur="1" fill="hold">
                                              <p:stCondLst>
                                                <p:cond delay="0"/>
                                              </p:stCondLst>
                                            </p:cTn>
                                            <p:tgtEl>
                                              <p:spTgt spid="824"/>
                                            </p:tgtEl>
                                            <p:attrNameLst>
                                              <p:attrName>style.visibility</p:attrName>
                                            </p:attrNameLst>
                                          </p:cBhvr>
                                          <p:to>
                                            <p:strVal val="visible"/>
                                          </p:to>
                                        </p:set>
                                        <p:anim calcmode="lin" valueType="num" p14:bounceEnd="24000">
                                          <p:cBhvr additive="base">
                                            <p:cTn id="31" dur="2000" fill="hold"/>
                                            <p:tgtEl>
                                              <p:spTgt spid="824"/>
                                            </p:tgtEl>
                                            <p:attrNameLst>
                                              <p:attrName>ppt_x</p:attrName>
                                            </p:attrNameLst>
                                          </p:cBhvr>
                                          <p:tavLst>
                                            <p:tav tm="0">
                                              <p:val>
                                                <p:strVal val="#ppt_x"/>
                                              </p:val>
                                            </p:tav>
                                            <p:tav tm="100000">
                                              <p:val>
                                                <p:strVal val="#ppt_x"/>
                                              </p:val>
                                            </p:tav>
                                          </p:tavLst>
                                        </p:anim>
                                        <p:anim calcmode="lin" valueType="num" p14:bounceEnd="24000">
                                          <p:cBhvr additive="base">
                                            <p:cTn id="32" dur="2000" fill="hold"/>
                                            <p:tgtEl>
                                              <p:spTgt spid="824"/>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24000">
                                      <p:stCondLst>
                                        <p:cond delay="200"/>
                                      </p:stCondLst>
                                      <p:childTnLst>
                                        <p:set>
                                          <p:cBhvr>
                                            <p:cTn id="34" dur="1" fill="hold">
                                              <p:stCondLst>
                                                <p:cond delay="0"/>
                                              </p:stCondLst>
                                            </p:cTn>
                                            <p:tgtEl>
                                              <p:spTgt spid="12"/>
                                            </p:tgtEl>
                                            <p:attrNameLst>
                                              <p:attrName>style.visibility</p:attrName>
                                            </p:attrNameLst>
                                          </p:cBhvr>
                                          <p:to>
                                            <p:strVal val="visible"/>
                                          </p:to>
                                        </p:set>
                                        <p:anim calcmode="lin" valueType="num" p14:bounceEnd="24000">
                                          <p:cBhvr additive="base">
                                            <p:cTn id="35" dur="2000" fill="hold"/>
                                            <p:tgtEl>
                                              <p:spTgt spid="12"/>
                                            </p:tgtEl>
                                            <p:attrNameLst>
                                              <p:attrName>ppt_x</p:attrName>
                                            </p:attrNameLst>
                                          </p:cBhvr>
                                          <p:tavLst>
                                            <p:tav tm="0">
                                              <p:val>
                                                <p:strVal val="#ppt_x"/>
                                              </p:val>
                                            </p:tav>
                                            <p:tav tm="100000">
                                              <p:val>
                                                <p:strVal val="#ppt_x"/>
                                              </p:val>
                                            </p:tav>
                                          </p:tavLst>
                                        </p:anim>
                                        <p:anim calcmode="lin" valueType="num" p14:bounceEnd="24000">
                                          <p:cBhvr additive="base">
                                            <p:cTn id="36" dur="2000" fill="hold"/>
                                            <p:tgtEl>
                                              <p:spTgt spid="1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24000">
                                      <p:stCondLst>
                                        <p:cond delay="300"/>
                                      </p:stCondLst>
                                      <p:childTnLst>
                                        <p:set>
                                          <p:cBhvr>
                                            <p:cTn id="38" dur="1" fill="hold">
                                              <p:stCondLst>
                                                <p:cond delay="0"/>
                                              </p:stCondLst>
                                            </p:cTn>
                                            <p:tgtEl>
                                              <p:spTgt spid="13"/>
                                            </p:tgtEl>
                                            <p:attrNameLst>
                                              <p:attrName>style.visibility</p:attrName>
                                            </p:attrNameLst>
                                          </p:cBhvr>
                                          <p:to>
                                            <p:strVal val="visible"/>
                                          </p:to>
                                        </p:set>
                                        <p:anim calcmode="lin" valueType="num" p14:bounceEnd="24000">
                                          <p:cBhvr additive="base">
                                            <p:cTn id="39" dur="2000" fill="hold"/>
                                            <p:tgtEl>
                                              <p:spTgt spid="13"/>
                                            </p:tgtEl>
                                            <p:attrNameLst>
                                              <p:attrName>ppt_x</p:attrName>
                                            </p:attrNameLst>
                                          </p:cBhvr>
                                          <p:tavLst>
                                            <p:tav tm="0">
                                              <p:val>
                                                <p:strVal val="#ppt_x"/>
                                              </p:val>
                                            </p:tav>
                                            <p:tav tm="100000">
                                              <p:val>
                                                <p:strVal val="#ppt_x"/>
                                              </p:val>
                                            </p:tav>
                                          </p:tavLst>
                                        </p:anim>
                                        <p:anim calcmode="lin" valueType="num" p14:bounceEnd="24000">
                                          <p:cBhvr additive="base">
                                            <p:cTn id="40" dur="2000" fill="hold"/>
                                            <p:tgtEl>
                                              <p:spTgt spid="13"/>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14:presetBounceEnd="24000">
                                      <p:stCondLst>
                                        <p:cond delay="100"/>
                                      </p:stCondLst>
                                      <p:childTnLst>
                                        <p:set>
                                          <p:cBhvr>
                                            <p:cTn id="42" dur="1" fill="hold">
                                              <p:stCondLst>
                                                <p:cond delay="0"/>
                                              </p:stCondLst>
                                            </p:cTn>
                                            <p:tgtEl>
                                              <p:spTgt spid="1038"/>
                                            </p:tgtEl>
                                            <p:attrNameLst>
                                              <p:attrName>style.visibility</p:attrName>
                                            </p:attrNameLst>
                                          </p:cBhvr>
                                          <p:to>
                                            <p:strVal val="visible"/>
                                          </p:to>
                                        </p:set>
                                        <p:anim calcmode="lin" valueType="num" p14:bounceEnd="24000">
                                          <p:cBhvr additive="base">
                                            <p:cTn id="43" dur="2000" fill="hold"/>
                                            <p:tgtEl>
                                              <p:spTgt spid="1038"/>
                                            </p:tgtEl>
                                            <p:attrNameLst>
                                              <p:attrName>ppt_x</p:attrName>
                                            </p:attrNameLst>
                                          </p:cBhvr>
                                          <p:tavLst>
                                            <p:tav tm="0">
                                              <p:val>
                                                <p:strVal val="#ppt_x"/>
                                              </p:val>
                                            </p:tav>
                                            <p:tav tm="100000">
                                              <p:val>
                                                <p:strVal val="#ppt_x"/>
                                              </p:val>
                                            </p:tav>
                                          </p:tavLst>
                                        </p:anim>
                                        <p:anim calcmode="lin" valueType="num" p14:bounceEnd="24000">
                                          <p:cBhvr additive="base">
                                            <p:cTn id="44" dur="2000" fill="hold"/>
                                            <p:tgtEl>
                                              <p:spTgt spid="1038"/>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14:presetBounceEnd="24000">
                                      <p:stCondLst>
                                        <p:cond delay="300"/>
                                      </p:stCondLst>
                                      <p:childTnLst>
                                        <p:set>
                                          <p:cBhvr>
                                            <p:cTn id="46" dur="1" fill="hold">
                                              <p:stCondLst>
                                                <p:cond delay="0"/>
                                              </p:stCondLst>
                                            </p:cTn>
                                            <p:tgtEl>
                                              <p:spTgt spid="1058"/>
                                            </p:tgtEl>
                                            <p:attrNameLst>
                                              <p:attrName>style.visibility</p:attrName>
                                            </p:attrNameLst>
                                          </p:cBhvr>
                                          <p:to>
                                            <p:strVal val="visible"/>
                                          </p:to>
                                        </p:set>
                                        <p:anim calcmode="lin" valueType="num" p14:bounceEnd="24000">
                                          <p:cBhvr additive="base">
                                            <p:cTn id="47" dur="2000" fill="hold"/>
                                            <p:tgtEl>
                                              <p:spTgt spid="1058"/>
                                            </p:tgtEl>
                                            <p:attrNameLst>
                                              <p:attrName>ppt_x</p:attrName>
                                            </p:attrNameLst>
                                          </p:cBhvr>
                                          <p:tavLst>
                                            <p:tav tm="0">
                                              <p:val>
                                                <p:strVal val="#ppt_x"/>
                                              </p:val>
                                            </p:tav>
                                            <p:tav tm="100000">
                                              <p:val>
                                                <p:strVal val="#ppt_x"/>
                                              </p:val>
                                            </p:tav>
                                          </p:tavLst>
                                        </p:anim>
                                        <p:anim calcmode="lin" valueType="num" p14:bounceEnd="24000">
                                          <p:cBhvr additive="base">
                                            <p:cTn id="48" dur="2000" fill="hold"/>
                                            <p:tgtEl>
                                              <p:spTgt spid="1058"/>
                                            </p:tgtEl>
                                            <p:attrNameLst>
                                              <p:attrName>ppt_y</p:attrName>
                                            </p:attrNameLst>
                                          </p:cBhvr>
                                          <p:tavLst>
                                            <p:tav tm="0">
                                              <p:val>
                                                <p:strVal val="0-#ppt_h/2"/>
                                              </p:val>
                                            </p:tav>
                                            <p:tav tm="100000">
                                              <p:val>
                                                <p:strVal val="#ppt_y"/>
                                              </p:val>
                                            </p:tav>
                                          </p:tavLst>
                                        </p:anim>
                                      </p:childTnLst>
                                    </p:cTn>
                                  </p:par>
                                </p:childTnLst>
                              </p:cTn>
                            </p:par>
                            <p:par>
                              <p:cTn id="49" fill="hold">
                                <p:stCondLst>
                                  <p:cond delay="2300"/>
                                </p:stCondLst>
                                <p:childTnLst>
                                  <p:par>
                                    <p:cTn id="50" presetID="2" presetClass="entr" presetSubtype="1" fill="hold" grpId="0" nodeType="afterEffect" p14:presetBounceEnd="10000">
                                      <p:stCondLst>
                                        <p:cond delay="0"/>
                                      </p:stCondLst>
                                      <p:childTnLst>
                                        <p:set>
                                          <p:cBhvr>
                                            <p:cTn id="51" dur="1" fill="hold">
                                              <p:stCondLst>
                                                <p:cond delay="0"/>
                                              </p:stCondLst>
                                            </p:cTn>
                                            <p:tgtEl>
                                              <p:spTgt spid="718"/>
                                            </p:tgtEl>
                                            <p:attrNameLst>
                                              <p:attrName>style.visibility</p:attrName>
                                            </p:attrNameLst>
                                          </p:cBhvr>
                                          <p:to>
                                            <p:strVal val="visible"/>
                                          </p:to>
                                        </p:set>
                                        <p:anim calcmode="lin" valueType="num" p14:bounceEnd="10000">
                                          <p:cBhvr additive="base">
                                            <p:cTn id="52" dur="1000" fill="hold"/>
                                            <p:tgtEl>
                                              <p:spTgt spid="718"/>
                                            </p:tgtEl>
                                            <p:attrNameLst>
                                              <p:attrName>ppt_x</p:attrName>
                                            </p:attrNameLst>
                                          </p:cBhvr>
                                          <p:tavLst>
                                            <p:tav tm="0">
                                              <p:val>
                                                <p:strVal val="#ppt_x"/>
                                              </p:val>
                                            </p:tav>
                                            <p:tav tm="100000">
                                              <p:val>
                                                <p:strVal val="#ppt_x"/>
                                              </p:val>
                                            </p:tav>
                                          </p:tavLst>
                                        </p:anim>
                                        <p:anim calcmode="lin" valueType="num" p14:bounceEnd="10000">
                                          <p:cBhvr additive="base">
                                            <p:cTn id="53" dur="1000" fill="hold"/>
                                            <p:tgtEl>
                                              <p:spTgt spid="718"/>
                                            </p:tgtEl>
                                            <p:attrNameLst>
                                              <p:attrName>ppt_y</p:attrName>
                                            </p:attrNameLst>
                                          </p:cBhvr>
                                          <p:tavLst>
                                            <p:tav tm="0">
                                              <p:val>
                                                <p:strVal val="0-#ppt_h/2"/>
                                              </p:val>
                                            </p:tav>
                                            <p:tav tm="100000">
                                              <p:val>
                                                <p:strVal val="#ppt_y"/>
                                              </p:val>
                                            </p:tav>
                                          </p:tavLst>
                                        </p:anim>
                                      </p:childTnLst>
                                    </p:cTn>
                                  </p:par>
                                </p:childTnLst>
                              </p:cTn>
                            </p:par>
                            <p:par>
                              <p:cTn id="54" fill="hold">
                                <p:stCondLst>
                                  <p:cond delay="3300"/>
                                </p:stCondLst>
                                <p:childTnLst>
                                  <p:par>
                                    <p:cTn id="55" presetID="1" presetClass="entr" presetSubtype="0" fill="hold" grpId="0" nodeType="afterEffect">
                                      <p:stCondLst>
                                        <p:cond delay="500"/>
                                      </p:stCondLst>
                                      <p:childTnLst>
                                        <p:set>
                                          <p:cBhvr>
                                            <p:cTn id="56" dur="1" fill="hold">
                                              <p:stCondLst>
                                                <p:cond delay="0"/>
                                              </p:stCondLst>
                                            </p:cTn>
                                            <p:tgtEl>
                                              <p:spTgt spid="337"/>
                                            </p:tgtEl>
                                            <p:attrNameLst>
                                              <p:attrName>style.visibility</p:attrName>
                                            </p:attrNameLst>
                                          </p:cBhvr>
                                          <p:to>
                                            <p:strVal val="visible"/>
                                          </p:to>
                                        </p:set>
                                      </p:childTnLst>
                                    </p:cTn>
                                  </p:par>
                                </p:childTnLst>
                              </p:cTn>
                            </p:par>
                            <p:par>
                              <p:cTn id="57" fill="hold">
                                <p:stCondLst>
                                  <p:cond delay="3800"/>
                                </p:stCondLst>
                                <p:childTnLst>
                                  <p:par>
                                    <p:cTn id="58" presetID="22" presetClass="entr" presetSubtype="2" fill="hold" nodeType="afterEffect">
                                      <p:stCondLst>
                                        <p:cond delay="500"/>
                                      </p:stCondLst>
                                      <p:childTnLst>
                                        <p:set>
                                          <p:cBhvr>
                                            <p:cTn id="59" dur="1" fill="hold">
                                              <p:stCondLst>
                                                <p:cond delay="0"/>
                                              </p:stCondLst>
                                            </p:cTn>
                                            <p:tgtEl>
                                              <p:spTgt spid="4"/>
                                            </p:tgtEl>
                                            <p:attrNameLst>
                                              <p:attrName>style.visibility</p:attrName>
                                            </p:attrNameLst>
                                          </p:cBhvr>
                                          <p:to>
                                            <p:strVal val="visible"/>
                                          </p:to>
                                        </p:set>
                                        <p:animEffect transition="in" filter="wipe(right)">
                                          <p:cBhvr>
                                            <p:cTn id="60"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1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000" fill="hold"/>
                                            <p:tgtEl>
                                              <p:spTgt spid="14"/>
                                            </p:tgtEl>
                                            <p:attrNameLst>
                                              <p:attrName>ppt_x</p:attrName>
                                            </p:attrNameLst>
                                          </p:cBhvr>
                                          <p:tavLst>
                                            <p:tav tm="0">
                                              <p:val>
                                                <p:strVal val="#ppt_x"/>
                                              </p:val>
                                            </p:tav>
                                            <p:tav tm="100000">
                                              <p:val>
                                                <p:strVal val="#ppt_x"/>
                                              </p:val>
                                            </p:tav>
                                          </p:tavLst>
                                        </p:anim>
                                        <p:anim calcmode="lin" valueType="num">
                                          <p:cBhvr additive="base">
                                            <p:cTn id="8" dur="20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723"/>
                                            </p:tgtEl>
                                            <p:attrNameLst>
                                              <p:attrName>style.visibility</p:attrName>
                                            </p:attrNameLst>
                                          </p:cBhvr>
                                          <p:to>
                                            <p:strVal val="visible"/>
                                          </p:to>
                                        </p:set>
                                        <p:anim calcmode="lin" valueType="num">
                                          <p:cBhvr additive="base">
                                            <p:cTn id="11" dur="2000" fill="hold"/>
                                            <p:tgtEl>
                                              <p:spTgt spid="723"/>
                                            </p:tgtEl>
                                            <p:attrNameLst>
                                              <p:attrName>ppt_x</p:attrName>
                                            </p:attrNameLst>
                                          </p:cBhvr>
                                          <p:tavLst>
                                            <p:tav tm="0">
                                              <p:val>
                                                <p:strVal val="#ppt_x"/>
                                              </p:val>
                                            </p:tav>
                                            <p:tav tm="100000">
                                              <p:val>
                                                <p:strVal val="#ppt_x"/>
                                              </p:val>
                                            </p:tav>
                                          </p:tavLst>
                                        </p:anim>
                                        <p:anim calcmode="lin" valueType="num">
                                          <p:cBhvr additive="base">
                                            <p:cTn id="12" dur="2000" fill="hold"/>
                                            <p:tgtEl>
                                              <p:spTgt spid="723"/>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300"/>
                                      </p:stCondLst>
                                      <p:childTnLst>
                                        <p:set>
                                          <p:cBhvr>
                                            <p:cTn id="14" dur="1" fill="hold">
                                              <p:stCondLst>
                                                <p:cond delay="0"/>
                                              </p:stCondLst>
                                            </p:cTn>
                                            <p:tgtEl>
                                              <p:spTgt spid="761"/>
                                            </p:tgtEl>
                                            <p:attrNameLst>
                                              <p:attrName>style.visibility</p:attrName>
                                            </p:attrNameLst>
                                          </p:cBhvr>
                                          <p:to>
                                            <p:strVal val="visible"/>
                                          </p:to>
                                        </p:set>
                                        <p:anim calcmode="lin" valueType="num">
                                          <p:cBhvr additive="base">
                                            <p:cTn id="15" dur="2000" fill="hold"/>
                                            <p:tgtEl>
                                              <p:spTgt spid="761"/>
                                            </p:tgtEl>
                                            <p:attrNameLst>
                                              <p:attrName>ppt_x</p:attrName>
                                            </p:attrNameLst>
                                          </p:cBhvr>
                                          <p:tavLst>
                                            <p:tav tm="0">
                                              <p:val>
                                                <p:strVal val="#ppt_x"/>
                                              </p:val>
                                            </p:tav>
                                            <p:tav tm="100000">
                                              <p:val>
                                                <p:strVal val="#ppt_x"/>
                                              </p:val>
                                            </p:tav>
                                          </p:tavLst>
                                        </p:anim>
                                        <p:anim calcmode="lin" valueType="num">
                                          <p:cBhvr additive="base">
                                            <p:cTn id="16" dur="2000" fill="hold"/>
                                            <p:tgtEl>
                                              <p:spTgt spid="761"/>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100"/>
                                      </p:stCondLst>
                                      <p:childTnLst>
                                        <p:set>
                                          <p:cBhvr>
                                            <p:cTn id="18" dur="1" fill="hold">
                                              <p:stCondLst>
                                                <p:cond delay="0"/>
                                              </p:stCondLst>
                                            </p:cTn>
                                            <p:tgtEl>
                                              <p:spTgt spid="781"/>
                                            </p:tgtEl>
                                            <p:attrNameLst>
                                              <p:attrName>style.visibility</p:attrName>
                                            </p:attrNameLst>
                                          </p:cBhvr>
                                          <p:to>
                                            <p:strVal val="visible"/>
                                          </p:to>
                                        </p:set>
                                        <p:anim calcmode="lin" valueType="num">
                                          <p:cBhvr additive="base">
                                            <p:cTn id="19" dur="2000" fill="hold"/>
                                            <p:tgtEl>
                                              <p:spTgt spid="781"/>
                                            </p:tgtEl>
                                            <p:attrNameLst>
                                              <p:attrName>ppt_x</p:attrName>
                                            </p:attrNameLst>
                                          </p:cBhvr>
                                          <p:tavLst>
                                            <p:tav tm="0">
                                              <p:val>
                                                <p:strVal val="#ppt_x"/>
                                              </p:val>
                                            </p:tav>
                                            <p:tav tm="100000">
                                              <p:val>
                                                <p:strVal val="#ppt_x"/>
                                              </p:val>
                                            </p:tav>
                                          </p:tavLst>
                                        </p:anim>
                                        <p:anim calcmode="lin" valueType="num">
                                          <p:cBhvr additive="base">
                                            <p:cTn id="20" dur="2000" fill="hold"/>
                                            <p:tgtEl>
                                              <p:spTgt spid="781"/>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200"/>
                                      </p:stCondLst>
                                      <p:childTnLst>
                                        <p:set>
                                          <p:cBhvr>
                                            <p:cTn id="22" dur="1" fill="hold">
                                              <p:stCondLst>
                                                <p:cond delay="0"/>
                                              </p:stCondLst>
                                            </p:cTn>
                                            <p:tgtEl>
                                              <p:spTgt spid="801"/>
                                            </p:tgtEl>
                                            <p:attrNameLst>
                                              <p:attrName>style.visibility</p:attrName>
                                            </p:attrNameLst>
                                          </p:cBhvr>
                                          <p:to>
                                            <p:strVal val="visible"/>
                                          </p:to>
                                        </p:set>
                                        <p:anim calcmode="lin" valueType="num">
                                          <p:cBhvr additive="base">
                                            <p:cTn id="23" dur="2000" fill="hold"/>
                                            <p:tgtEl>
                                              <p:spTgt spid="801"/>
                                            </p:tgtEl>
                                            <p:attrNameLst>
                                              <p:attrName>ppt_x</p:attrName>
                                            </p:attrNameLst>
                                          </p:cBhvr>
                                          <p:tavLst>
                                            <p:tav tm="0">
                                              <p:val>
                                                <p:strVal val="#ppt_x"/>
                                              </p:val>
                                            </p:tav>
                                            <p:tav tm="100000">
                                              <p:val>
                                                <p:strVal val="#ppt_x"/>
                                              </p:val>
                                            </p:tav>
                                          </p:tavLst>
                                        </p:anim>
                                        <p:anim calcmode="lin" valueType="num">
                                          <p:cBhvr additive="base">
                                            <p:cTn id="24" dur="2000" fill="hold"/>
                                            <p:tgtEl>
                                              <p:spTgt spid="80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300"/>
                                      </p:stCondLst>
                                      <p:childTnLst>
                                        <p:set>
                                          <p:cBhvr>
                                            <p:cTn id="26" dur="1" fill="hold">
                                              <p:stCondLst>
                                                <p:cond delay="0"/>
                                              </p:stCondLst>
                                            </p:cTn>
                                            <p:tgtEl>
                                              <p:spTgt spid="804"/>
                                            </p:tgtEl>
                                            <p:attrNameLst>
                                              <p:attrName>style.visibility</p:attrName>
                                            </p:attrNameLst>
                                          </p:cBhvr>
                                          <p:to>
                                            <p:strVal val="visible"/>
                                          </p:to>
                                        </p:set>
                                        <p:anim calcmode="lin" valueType="num">
                                          <p:cBhvr additive="base">
                                            <p:cTn id="27" dur="2000" fill="hold"/>
                                            <p:tgtEl>
                                              <p:spTgt spid="804"/>
                                            </p:tgtEl>
                                            <p:attrNameLst>
                                              <p:attrName>ppt_x</p:attrName>
                                            </p:attrNameLst>
                                          </p:cBhvr>
                                          <p:tavLst>
                                            <p:tav tm="0">
                                              <p:val>
                                                <p:strVal val="#ppt_x"/>
                                              </p:val>
                                            </p:tav>
                                            <p:tav tm="100000">
                                              <p:val>
                                                <p:strVal val="#ppt_x"/>
                                              </p:val>
                                            </p:tav>
                                          </p:tavLst>
                                        </p:anim>
                                        <p:anim calcmode="lin" valueType="num">
                                          <p:cBhvr additive="base">
                                            <p:cTn id="28" dur="2000" fill="hold"/>
                                            <p:tgtEl>
                                              <p:spTgt spid="80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00"/>
                                      </p:stCondLst>
                                      <p:childTnLst>
                                        <p:set>
                                          <p:cBhvr>
                                            <p:cTn id="30" dur="1" fill="hold">
                                              <p:stCondLst>
                                                <p:cond delay="0"/>
                                              </p:stCondLst>
                                            </p:cTn>
                                            <p:tgtEl>
                                              <p:spTgt spid="824"/>
                                            </p:tgtEl>
                                            <p:attrNameLst>
                                              <p:attrName>style.visibility</p:attrName>
                                            </p:attrNameLst>
                                          </p:cBhvr>
                                          <p:to>
                                            <p:strVal val="visible"/>
                                          </p:to>
                                        </p:set>
                                        <p:anim calcmode="lin" valueType="num">
                                          <p:cBhvr additive="base">
                                            <p:cTn id="31" dur="2000" fill="hold"/>
                                            <p:tgtEl>
                                              <p:spTgt spid="824"/>
                                            </p:tgtEl>
                                            <p:attrNameLst>
                                              <p:attrName>ppt_x</p:attrName>
                                            </p:attrNameLst>
                                          </p:cBhvr>
                                          <p:tavLst>
                                            <p:tav tm="0">
                                              <p:val>
                                                <p:strVal val="#ppt_x"/>
                                              </p:val>
                                            </p:tav>
                                            <p:tav tm="100000">
                                              <p:val>
                                                <p:strVal val="#ppt_x"/>
                                              </p:val>
                                            </p:tav>
                                          </p:tavLst>
                                        </p:anim>
                                        <p:anim calcmode="lin" valueType="num">
                                          <p:cBhvr additive="base">
                                            <p:cTn id="32" dur="2000" fill="hold"/>
                                            <p:tgtEl>
                                              <p:spTgt spid="824"/>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20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2000" fill="hold"/>
                                            <p:tgtEl>
                                              <p:spTgt spid="12"/>
                                            </p:tgtEl>
                                            <p:attrNameLst>
                                              <p:attrName>ppt_x</p:attrName>
                                            </p:attrNameLst>
                                          </p:cBhvr>
                                          <p:tavLst>
                                            <p:tav tm="0">
                                              <p:val>
                                                <p:strVal val="#ppt_x"/>
                                              </p:val>
                                            </p:tav>
                                            <p:tav tm="100000">
                                              <p:val>
                                                <p:strVal val="#ppt_x"/>
                                              </p:val>
                                            </p:tav>
                                          </p:tavLst>
                                        </p:anim>
                                        <p:anim calcmode="lin" valueType="num">
                                          <p:cBhvr additive="base">
                                            <p:cTn id="36" dur="2000" fill="hold"/>
                                            <p:tgtEl>
                                              <p:spTgt spid="1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30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2000" fill="hold"/>
                                            <p:tgtEl>
                                              <p:spTgt spid="13"/>
                                            </p:tgtEl>
                                            <p:attrNameLst>
                                              <p:attrName>ppt_x</p:attrName>
                                            </p:attrNameLst>
                                          </p:cBhvr>
                                          <p:tavLst>
                                            <p:tav tm="0">
                                              <p:val>
                                                <p:strVal val="#ppt_x"/>
                                              </p:val>
                                            </p:tav>
                                            <p:tav tm="100000">
                                              <p:val>
                                                <p:strVal val="#ppt_x"/>
                                              </p:val>
                                            </p:tav>
                                          </p:tavLst>
                                        </p:anim>
                                        <p:anim calcmode="lin" valueType="num">
                                          <p:cBhvr additive="base">
                                            <p:cTn id="40" dur="2000" fill="hold"/>
                                            <p:tgtEl>
                                              <p:spTgt spid="13"/>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
                                      </p:stCondLst>
                                      <p:childTnLst>
                                        <p:set>
                                          <p:cBhvr>
                                            <p:cTn id="42" dur="1" fill="hold">
                                              <p:stCondLst>
                                                <p:cond delay="0"/>
                                              </p:stCondLst>
                                            </p:cTn>
                                            <p:tgtEl>
                                              <p:spTgt spid="1038"/>
                                            </p:tgtEl>
                                            <p:attrNameLst>
                                              <p:attrName>style.visibility</p:attrName>
                                            </p:attrNameLst>
                                          </p:cBhvr>
                                          <p:to>
                                            <p:strVal val="visible"/>
                                          </p:to>
                                        </p:set>
                                        <p:anim calcmode="lin" valueType="num">
                                          <p:cBhvr additive="base">
                                            <p:cTn id="43" dur="2000" fill="hold"/>
                                            <p:tgtEl>
                                              <p:spTgt spid="1038"/>
                                            </p:tgtEl>
                                            <p:attrNameLst>
                                              <p:attrName>ppt_x</p:attrName>
                                            </p:attrNameLst>
                                          </p:cBhvr>
                                          <p:tavLst>
                                            <p:tav tm="0">
                                              <p:val>
                                                <p:strVal val="#ppt_x"/>
                                              </p:val>
                                            </p:tav>
                                            <p:tav tm="100000">
                                              <p:val>
                                                <p:strVal val="#ppt_x"/>
                                              </p:val>
                                            </p:tav>
                                          </p:tavLst>
                                        </p:anim>
                                        <p:anim calcmode="lin" valueType="num">
                                          <p:cBhvr additive="base">
                                            <p:cTn id="44" dur="2000" fill="hold"/>
                                            <p:tgtEl>
                                              <p:spTgt spid="1038"/>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300"/>
                                      </p:stCondLst>
                                      <p:childTnLst>
                                        <p:set>
                                          <p:cBhvr>
                                            <p:cTn id="46" dur="1" fill="hold">
                                              <p:stCondLst>
                                                <p:cond delay="0"/>
                                              </p:stCondLst>
                                            </p:cTn>
                                            <p:tgtEl>
                                              <p:spTgt spid="1058"/>
                                            </p:tgtEl>
                                            <p:attrNameLst>
                                              <p:attrName>style.visibility</p:attrName>
                                            </p:attrNameLst>
                                          </p:cBhvr>
                                          <p:to>
                                            <p:strVal val="visible"/>
                                          </p:to>
                                        </p:set>
                                        <p:anim calcmode="lin" valueType="num">
                                          <p:cBhvr additive="base">
                                            <p:cTn id="47" dur="2000" fill="hold"/>
                                            <p:tgtEl>
                                              <p:spTgt spid="1058"/>
                                            </p:tgtEl>
                                            <p:attrNameLst>
                                              <p:attrName>ppt_x</p:attrName>
                                            </p:attrNameLst>
                                          </p:cBhvr>
                                          <p:tavLst>
                                            <p:tav tm="0">
                                              <p:val>
                                                <p:strVal val="#ppt_x"/>
                                              </p:val>
                                            </p:tav>
                                            <p:tav tm="100000">
                                              <p:val>
                                                <p:strVal val="#ppt_x"/>
                                              </p:val>
                                            </p:tav>
                                          </p:tavLst>
                                        </p:anim>
                                        <p:anim calcmode="lin" valueType="num">
                                          <p:cBhvr additive="base">
                                            <p:cTn id="48" dur="2000" fill="hold"/>
                                            <p:tgtEl>
                                              <p:spTgt spid="1058"/>
                                            </p:tgtEl>
                                            <p:attrNameLst>
                                              <p:attrName>ppt_y</p:attrName>
                                            </p:attrNameLst>
                                          </p:cBhvr>
                                          <p:tavLst>
                                            <p:tav tm="0">
                                              <p:val>
                                                <p:strVal val="0-#ppt_h/2"/>
                                              </p:val>
                                            </p:tav>
                                            <p:tav tm="100000">
                                              <p:val>
                                                <p:strVal val="#ppt_y"/>
                                              </p:val>
                                            </p:tav>
                                          </p:tavLst>
                                        </p:anim>
                                      </p:childTnLst>
                                    </p:cTn>
                                  </p:par>
                                </p:childTnLst>
                              </p:cTn>
                            </p:par>
                            <p:par>
                              <p:cTn id="49" fill="hold">
                                <p:stCondLst>
                                  <p:cond delay="2300"/>
                                </p:stCondLst>
                                <p:childTnLst>
                                  <p:par>
                                    <p:cTn id="50" presetID="2" presetClass="entr" presetSubtype="1" fill="hold" grpId="0" nodeType="afterEffect">
                                      <p:stCondLst>
                                        <p:cond delay="0"/>
                                      </p:stCondLst>
                                      <p:childTnLst>
                                        <p:set>
                                          <p:cBhvr>
                                            <p:cTn id="51" dur="1" fill="hold">
                                              <p:stCondLst>
                                                <p:cond delay="0"/>
                                              </p:stCondLst>
                                            </p:cTn>
                                            <p:tgtEl>
                                              <p:spTgt spid="718"/>
                                            </p:tgtEl>
                                            <p:attrNameLst>
                                              <p:attrName>style.visibility</p:attrName>
                                            </p:attrNameLst>
                                          </p:cBhvr>
                                          <p:to>
                                            <p:strVal val="visible"/>
                                          </p:to>
                                        </p:set>
                                        <p:anim calcmode="lin" valueType="num">
                                          <p:cBhvr additive="base">
                                            <p:cTn id="52" dur="1000" fill="hold"/>
                                            <p:tgtEl>
                                              <p:spTgt spid="718"/>
                                            </p:tgtEl>
                                            <p:attrNameLst>
                                              <p:attrName>ppt_x</p:attrName>
                                            </p:attrNameLst>
                                          </p:cBhvr>
                                          <p:tavLst>
                                            <p:tav tm="0">
                                              <p:val>
                                                <p:strVal val="#ppt_x"/>
                                              </p:val>
                                            </p:tav>
                                            <p:tav tm="100000">
                                              <p:val>
                                                <p:strVal val="#ppt_x"/>
                                              </p:val>
                                            </p:tav>
                                          </p:tavLst>
                                        </p:anim>
                                        <p:anim calcmode="lin" valueType="num">
                                          <p:cBhvr additive="base">
                                            <p:cTn id="53" dur="1000" fill="hold"/>
                                            <p:tgtEl>
                                              <p:spTgt spid="718"/>
                                            </p:tgtEl>
                                            <p:attrNameLst>
                                              <p:attrName>ppt_y</p:attrName>
                                            </p:attrNameLst>
                                          </p:cBhvr>
                                          <p:tavLst>
                                            <p:tav tm="0">
                                              <p:val>
                                                <p:strVal val="0-#ppt_h/2"/>
                                              </p:val>
                                            </p:tav>
                                            <p:tav tm="100000">
                                              <p:val>
                                                <p:strVal val="#ppt_y"/>
                                              </p:val>
                                            </p:tav>
                                          </p:tavLst>
                                        </p:anim>
                                      </p:childTnLst>
                                    </p:cTn>
                                  </p:par>
                                </p:childTnLst>
                              </p:cTn>
                            </p:par>
                            <p:par>
                              <p:cTn id="54" fill="hold">
                                <p:stCondLst>
                                  <p:cond delay="3300"/>
                                </p:stCondLst>
                                <p:childTnLst>
                                  <p:par>
                                    <p:cTn id="55" presetID="1" presetClass="entr" presetSubtype="0" fill="hold" grpId="0" nodeType="afterEffect">
                                      <p:stCondLst>
                                        <p:cond delay="500"/>
                                      </p:stCondLst>
                                      <p:childTnLst>
                                        <p:set>
                                          <p:cBhvr>
                                            <p:cTn id="56" dur="1" fill="hold">
                                              <p:stCondLst>
                                                <p:cond delay="0"/>
                                              </p:stCondLst>
                                            </p:cTn>
                                            <p:tgtEl>
                                              <p:spTgt spid="337"/>
                                            </p:tgtEl>
                                            <p:attrNameLst>
                                              <p:attrName>style.visibility</p:attrName>
                                            </p:attrNameLst>
                                          </p:cBhvr>
                                          <p:to>
                                            <p:strVal val="visible"/>
                                          </p:to>
                                        </p:set>
                                      </p:childTnLst>
                                    </p:cTn>
                                  </p:par>
                                </p:childTnLst>
                              </p:cTn>
                            </p:par>
                            <p:par>
                              <p:cTn id="57" fill="hold">
                                <p:stCondLst>
                                  <p:cond delay="3800"/>
                                </p:stCondLst>
                                <p:childTnLst>
                                  <p:par>
                                    <p:cTn id="58" presetID="22" presetClass="entr" presetSubtype="2" fill="hold" nodeType="afterEffect">
                                      <p:stCondLst>
                                        <p:cond delay="500"/>
                                      </p:stCondLst>
                                      <p:childTnLst>
                                        <p:set>
                                          <p:cBhvr>
                                            <p:cTn id="59" dur="1" fill="hold">
                                              <p:stCondLst>
                                                <p:cond delay="0"/>
                                              </p:stCondLst>
                                            </p:cTn>
                                            <p:tgtEl>
                                              <p:spTgt spid="4"/>
                                            </p:tgtEl>
                                            <p:attrNameLst>
                                              <p:attrName>style.visibility</p:attrName>
                                            </p:attrNameLst>
                                          </p:cBhvr>
                                          <p:to>
                                            <p:strVal val="visible"/>
                                          </p:to>
                                        </p:set>
                                        <p:animEffect transition="in" filter="wipe(right)">
                                          <p:cBhvr>
                                            <p:cTn id="60"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18" grpId="0" animBg="1"/>
        </p:bldLst>
      </p:timing>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p:nvPr/>
        </p:nvCxnSpPr>
        <p:spPr>
          <a:xfrm>
            <a:off x="3748852" y="2447812"/>
            <a:ext cx="0" cy="1140730"/>
          </a:xfrm>
          <a:prstGeom prst="line">
            <a:avLst/>
          </a:prstGeom>
        </p:spPr>
        <p:style>
          <a:lnRef idx="1">
            <a:schemeClr val="accent1"/>
          </a:lnRef>
          <a:fillRef idx="0">
            <a:schemeClr val="accent1"/>
          </a:fillRef>
          <a:effectRef idx="0">
            <a:schemeClr val="accent1"/>
          </a:effectRef>
          <a:fontRef idx="minor">
            <a:schemeClr val="tx1"/>
          </a:fontRef>
        </p:style>
      </p:cxn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Connector 350"/>
          <p:cNvCxnSpPr/>
          <p:nvPr/>
        </p:nvCxnSpPr>
        <p:spPr>
          <a:xfrm>
            <a:off x="8471208" y="2447812"/>
            <a:ext cx="0" cy="1173171"/>
          </a:xfrm>
          <a:prstGeom prst="line">
            <a:avLst/>
          </a:prstGeom>
        </p:spPr>
        <p:style>
          <a:lnRef idx="1">
            <a:schemeClr val="accent1"/>
          </a:lnRef>
          <a:fillRef idx="0">
            <a:schemeClr val="accent1"/>
          </a:fillRef>
          <a:effectRef idx="0">
            <a:schemeClr val="accent1"/>
          </a:effectRef>
          <a:fontRef idx="minor">
            <a:schemeClr val="tx1"/>
          </a:fontRef>
        </p:style>
      </p:cxnSp>
      <p:sp>
        <p:nvSpPr>
          <p:cNvPr id="337" name="TextBox 336"/>
          <p:cNvSpPr txBox="1"/>
          <p:nvPr/>
        </p:nvSpPr>
        <p:spPr>
          <a:xfrm>
            <a:off x="1567890" y="739588"/>
            <a:ext cx="9056325" cy="584775"/>
          </a:xfrm>
          <a:prstGeom prst="rect">
            <a:avLst/>
          </a:prstGeom>
          <a:noFill/>
        </p:spPr>
        <p:txBody>
          <a:bodyPr wrap="none" rtlCol="0">
            <a:spAutoFit/>
          </a:bodyPr>
          <a:lstStyle/>
          <a:p>
            <a:pPr algn="ctr"/>
            <a:r>
              <a:rPr lang="en-US" sz="3200" dirty="0">
                <a:solidFill>
                  <a:srgbClr val="C00000"/>
                </a:solidFill>
              </a:rPr>
              <a:t>Which equals 55% Magazine/Radio combo net reach.</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188964" y="3329828"/>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Freeform 715"/>
          <p:cNvSpPr/>
          <p:nvPr/>
        </p:nvSpPr>
        <p:spPr>
          <a:xfrm>
            <a:off x="3741514" y="2929331"/>
            <a:ext cx="1310640" cy="651510"/>
          </a:xfrm>
          <a:custGeom>
            <a:avLst/>
            <a:gdLst>
              <a:gd name="connsiteX0" fmla="*/ 0 w 1333500"/>
              <a:gd name="connsiteY0" fmla="*/ 236220 h 670560"/>
              <a:gd name="connsiteX1" fmla="*/ 0 w 1333500"/>
              <a:gd name="connsiteY1" fmla="*/ 0 h 670560"/>
              <a:gd name="connsiteX2" fmla="*/ 1318260 w 1333500"/>
              <a:gd name="connsiteY2" fmla="*/ 358140 h 670560"/>
              <a:gd name="connsiteX3" fmla="*/ 1333500 w 1333500"/>
              <a:gd name="connsiteY3" fmla="*/ 670560 h 670560"/>
              <a:gd name="connsiteX4" fmla="*/ 0 w 1333500"/>
              <a:gd name="connsiteY4" fmla="*/ 236220 h 670560"/>
              <a:gd name="connsiteX0" fmla="*/ 0 w 1333500"/>
              <a:gd name="connsiteY0" fmla="*/ 236220 h 670560"/>
              <a:gd name="connsiteX1" fmla="*/ 0 w 1333500"/>
              <a:gd name="connsiteY1" fmla="*/ 0 h 670560"/>
              <a:gd name="connsiteX2" fmla="*/ 1333500 w 1333500"/>
              <a:gd name="connsiteY2" fmla="*/ 361950 h 670560"/>
              <a:gd name="connsiteX3" fmla="*/ 1333500 w 1333500"/>
              <a:gd name="connsiteY3" fmla="*/ 670560 h 670560"/>
              <a:gd name="connsiteX4" fmla="*/ 0 w 1333500"/>
              <a:gd name="connsiteY4" fmla="*/ 236220 h 670560"/>
              <a:gd name="connsiteX0" fmla="*/ 0 w 1333500"/>
              <a:gd name="connsiteY0" fmla="*/ 217170 h 651510"/>
              <a:gd name="connsiteX1" fmla="*/ 22860 w 1333500"/>
              <a:gd name="connsiteY1" fmla="*/ 0 h 651510"/>
              <a:gd name="connsiteX2" fmla="*/ 1333500 w 1333500"/>
              <a:gd name="connsiteY2" fmla="*/ 342900 h 651510"/>
              <a:gd name="connsiteX3" fmla="*/ 1333500 w 1333500"/>
              <a:gd name="connsiteY3" fmla="*/ 651510 h 651510"/>
              <a:gd name="connsiteX4" fmla="*/ 0 w 1333500"/>
              <a:gd name="connsiteY4" fmla="*/ 217170 h 651510"/>
              <a:gd name="connsiteX0" fmla="*/ 3810 w 1310640"/>
              <a:gd name="connsiteY0" fmla="*/ 236220 h 651510"/>
              <a:gd name="connsiteX1" fmla="*/ 0 w 1310640"/>
              <a:gd name="connsiteY1" fmla="*/ 0 h 651510"/>
              <a:gd name="connsiteX2" fmla="*/ 1310640 w 1310640"/>
              <a:gd name="connsiteY2" fmla="*/ 342900 h 651510"/>
              <a:gd name="connsiteX3" fmla="*/ 1310640 w 1310640"/>
              <a:gd name="connsiteY3" fmla="*/ 651510 h 651510"/>
              <a:gd name="connsiteX4" fmla="*/ 3810 w 1310640"/>
              <a:gd name="connsiteY4" fmla="*/ 236220 h 651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651510">
                <a:moveTo>
                  <a:pt x="3810" y="236220"/>
                </a:moveTo>
                <a:lnTo>
                  <a:pt x="0" y="0"/>
                </a:lnTo>
                <a:lnTo>
                  <a:pt x="1310640" y="342900"/>
                </a:lnTo>
                <a:lnTo>
                  <a:pt x="1310640" y="651510"/>
                </a:lnTo>
                <a:lnTo>
                  <a:pt x="3810" y="236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Freeform 716"/>
          <p:cNvSpPr/>
          <p:nvPr/>
        </p:nvSpPr>
        <p:spPr>
          <a:xfrm>
            <a:off x="2461789" y="2936951"/>
            <a:ext cx="1283970" cy="636270"/>
          </a:xfrm>
          <a:custGeom>
            <a:avLst/>
            <a:gdLst>
              <a:gd name="connsiteX0" fmla="*/ 0 w 1303020"/>
              <a:gd name="connsiteY0" fmla="*/ 365760 h 624840"/>
              <a:gd name="connsiteX1" fmla="*/ 1303020 w 1303020"/>
              <a:gd name="connsiteY1" fmla="*/ 0 h 624840"/>
              <a:gd name="connsiteX2" fmla="*/ 1303020 w 1303020"/>
              <a:gd name="connsiteY2" fmla="*/ 236220 h 624840"/>
              <a:gd name="connsiteX3" fmla="*/ 7620 w 1303020"/>
              <a:gd name="connsiteY3" fmla="*/ 624840 h 624840"/>
              <a:gd name="connsiteX4" fmla="*/ 0 w 1303020"/>
              <a:gd name="connsiteY4" fmla="*/ 365760 h 624840"/>
              <a:gd name="connsiteX0" fmla="*/ 0 w 1303020"/>
              <a:gd name="connsiteY0" fmla="*/ 354330 h 613410"/>
              <a:gd name="connsiteX1" fmla="*/ 1276350 w 1303020"/>
              <a:gd name="connsiteY1" fmla="*/ 0 h 613410"/>
              <a:gd name="connsiteX2" fmla="*/ 1303020 w 1303020"/>
              <a:gd name="connsiteY2" fmla="*/ 224790 h 613410"/>
              <a:gd name="connsiteX3" fmla="*/ 7620 w 1303020"/>
              <a:gd name="connsiteY3" fmla="*/ 613410 h 613410"/>
              <a:gd name="connsiteX4" fmla="*/ 0 w 1303020"/>
              <a:gd name="connsiteY4" fmla="*/ 354330 h 613410"/>
              <a:gd name="connsiteX0" fmla="*/ 0 w 1280160"/>
              <a:gd name="connsiteY0" fmla="*/ 354330 h 613410"/>
              <a:gd name="connsiteX1" fmla="*/ 1276350 w 1280160"/>
              <a:gd name="connsiteY1" fmla="*/ 0 h 613410"/>
              <a:gd name="connsiteX2" fmla="*/ 1280160 w 1280160"/>
              <a:gd name="connsiteY2" fmla="*/ 232410 h 613410"/>
              <a:gd name="connsiteX3" fmla="*/ 7620 w 1280160"/>
              <a:gd name="connsiteY3" fmla="*/ 613410 h 613410"/>
              <a:gd name="connsiteX4" fmla="*/ 0 w 1280160"/>
              <a:gd name="connsiteY4" fmla="*/ 354330 h 613410"/>
              <a:gd name="connsiteX0" fmla="*/ 3810 w 1283970"/>
              <a:gd name="connsiteY0" fmla="*/ 354330 h 636270"/>
              <a:gd name="connsiteX1" fmla="*/ 1280160 w 1283970"/>
              <a:gd name="connsiteY1" fmla="*/ 0 h 636270"/>
              <a:gd name="connsiteX2" fmla="*/ 1283970 w 1283970"/>
              <a:gd name="connsiteY2" fmla="*/ 232410 h 636270"/>
              <a:gd name="connsiteX3" fmla="*/ 0 w 1283970"/>
              <a:gd name="connsiteY3" fmla="*/ 636270 h 636270"/>
              <a:gd name="connsiteX4" fmla="*/ 3810 w 1283970"/>
              <a:gd name="connsiteY4" fmla="*/ 354330 h 6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970" h="636270">
                <a:moveTo>
                  <a:pt x="3810" y="354330"/>
                </a:moveTo>
                <a:lnTo>
                  <a:pt x="1280160" y="0"/>
                </a:lnTo>
                <a:lnTo>
                  <a:pt x="1283970" y="232410"/>
                </a:lnTo>
                <a:lnTo>
                  <a:pt x="0" y="636270"/>
                </a:lnTo>
                <a:lnTo>
                  <a:pt x="3810" y="35433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429395" y="3289682"/>
            <a:ext cx="409188" cy="429399"/>
            <a:chOff x="2965923" y="3321007"/>
            <a:chExt cx="409188" cy="429399"/>
          </a:xfrm>
        </p:grpSpPr>
        <p:sp>
          <p:nvSpPr>
            <p:cNvPr id="719" name="TextBox 718"/>
            <p:cNvSpPr txBox="1"/>
            <p:nvPr/>
          </p:nvSpPr>
          <p:spPr>
            <a:xfrm>
              <a:off x="2965923" y="33210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0" name="TextBox 719"/>
            <p:cNvSpPr txBox="1"/>
            <p:nvPr/>
          </p:nvSpPr>
          <p:spPr>
            <a:xfrm>
              <a:off x="3118323" y="34734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1" name="TextBox 720"/>
            <p:cNvSpPr txBox="1"/>
            <p:nvPr/>
          </p:nvSpPr>
          <p:spPr>
            <a:xfrm rot="9450654">
              <a:off x="3046222" y="342695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23" name="Group 722"/>
          <p:cNvGrpSpPr/>
          <p:nvPr/>
        </p:nvGrpSpPr>
        <p:grpSpPr>
          <a:xfrm>
            <a:off x="3568373" y="3516051"/>
            <a:ext cx="987755" cy="572604"/>
            <a:chOff x="7274641" y="5535783"/>
            <a:chExt cx="987755" cy="572604"/>
          </a:xfrm>
        </p:grpSpPr>
        <p:sp>
          <p:nvSpPr>
            <p:cNvPr id="724" name="TextBox 723"/>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5" name="TextBox 724"/>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6" name="TextBox 725"/>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7" name="TextBox 726"/>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8" name="TextBox 727"/>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9" name="TextBox 728"/>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0" name="TextBox 729"/>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1" name="TextBox 730"/>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2" name="TextBox 731"/>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3" name="TextBox 732"/>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2" name="TextBox 75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3" name="TextBox 75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4" name="TextBox 75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5" name="TextBox 754"/>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6" name="TextBox 755"/>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7" name="TextBox 756"/>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8" name="TextBox 757"/>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9" name="TextBox 758"/>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0" name="TextBox 759"/>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61" name="Group 760"/>
          <p:cNvGrpSpPr/>
          <p:nvPr/>
        </p:nvGrpSpPr>
        <p:grpSpPr>
          <a:xfrm rot="20174646">
            <a:off x="3048902" y="3087089"/>
            <a:ext cx="1003144" cy="598675"/>
            <a:chOff x="7274641" y="5525101"/>
            <a:chExt cx="1003144" cy="598675"/>
          </a:xfrm>
        </p:grpSpPr>
        <p:sp>
          <p:nvSpPr>
            <p:cNvPr id="762" name="TextBox 761"/>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3" name="TextBox 762"/>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4" name="TextBox 763"/>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5" name="TextBox 764"/>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6" name="TextBox 765"/>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7" name="TextBox 766"/>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8" name="TextBox 767"/>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9" name="TextBox 768"/>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0" name="TextBox 769"/>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1" name="TextBox 770"/>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2" name="TextBox 771"/>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3" name="TextBox 772"/>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4" name="TextBox 773"/>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5" name="TextBox 774"/>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6" name="TextBox 775"/>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7" name="TextBox 776"/>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8" name="TextBox 777"/>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9" name="TextBox 778"/>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0" name="TextBox 779"/>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81" name="Group 780"/>
          <p:cNvGrpSpPr/>
          <p:nvPr/>
        </p:nvGrpSpPr>
        <p:grpSpPr>
          <a:xfrm rot="2153733">
            <a:off x="2887739" y="3517085"/>
            <a:ext cx="1043933" cy="603382"/>
            <a:chOff x="7249241" y="5535783"/>
            <a:chExt cx="1043933" cy="603382"/>
          </a:xfrm>
        </p:grpSpPr>
        <p:sp>
          <p:nvSpPr>
            <p:cNvPr id="782" name="TextBox 781"/>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3" name="TextBox 782"/>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4" name="TextBox 783"/>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5" name="TextBox 784"/>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6" name="TextBox 785"/>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7" name="TextBox 786"/>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8" name="TextBox 787"/>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9" name="TextBox 788"/>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0" name="TextBox 789"/>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1" name="TextBox 790"/>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2" name="TextBox 791"/>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3" name="TextBox 792"/>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4" name="TextBox 793"/>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5" name="TextBox 794"/>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6" name="TextBox 795"/>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7" name="TextBox 796"/>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8" name="TextBox 797"/>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9" name="TextBox 798"/>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0" name="TextBox 799"/>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1" name="Group 800"/>
          <p:cNvGrpSpPr/>
          <p:nvPr/>
        </p:nvGrpSpPr>
        <p:grpSpPr>
          <a:xfrm>
            <a:off x="3473797" y="2883640"/>
            <a:ext cx="400802" cy="490971"/>
            <a:chOff x="7540031" y="4616968"/>
            <a:chExt cx="400802" cy="490971"/>
          </a:xfrm>
        </p:grpSpPr>
        <p:sp>
          <p:nvSpPr>
            <p:cNvPr id="802" name="TextBox 801"/>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3" name="TextBox 802"/>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4" name="Group 803"/>
          <p:cNvGrpSpPr/>
          <p:nvPr/>
        </p:nvGrpSpPr>
        <p:grpSpPr>
          <a:xfrm>
            <a:off x="2690996" y="3156204"/>
            <a:ext cx="1175298" cy="663084"/>
            <a:chOff x="8123834" y="5403622"/>
            <a:chExt cx="1175298" cy="663084"/>
          </a:xfrm>
        </p:grpSpPr>
        <p:sp>
          <p:nvSpPr>
            <p:cNvPr id="805" name="TextBox 804"/>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6" name="TextBox 805"/>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7" name="TextBox 806"/>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8" name="TextBox 807"/>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9" name="TextBox 808"/>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0" name="TextBox 809"/>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1" name="TextBox 810"/>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2" name="TextBox 811"/>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24" name="Group 823"/>
          <p:cNvGrpSpPr/>
          <p:nvPr/>
        </p:nvGrpSpPr>
        <p:grpSpPr>
          <a:xfrm>
            <a:off x="3671406" y="3057429"/>
            <a:ext cx="987755" cy="572604"/>
            <a:chOff x="7274641" y="5535783"/>
            <a:chExt cx="987755" cy="572604"/>
          </a:xfrm>
        </p:grpSpPr>
        <p:sp>
          <p:nvSpPr>
            <p:cNvPr id="825" name="TextBox 824"/>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5" name="TextBox 1024"/>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6" name="TextBox 1025"/>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2" name="Group 11"/>
          <p:cNvGrpSpPr/>
          <p:nvPr/>
        </p:nvGrpSpPr>
        <p:grpSpPr>
          <a:xfrm>
            <a:off x="4025459" y="3245099"/>
            <a:ext cx="573625" cy="542020"/>
            <a:chOff x="7551006" y="5273439"/>
            <a:chExt cx="573625" cy="542020"/>
          </a:xfrm>
        </p:grpSpPr>
        <p:sp>
          <p:nvSpPr>
            <p:cNvPr id="1029" name="TextBox 1028"/>
            <p:cNvSpPr txBox="1"/>
            <p:nvPr/>
          </p:nvSpPr>
          <p:spPr>
            <a:xfrm>
              <a:off x="7640699" y="538606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0" name="TextBox 1029"/>
            <p:cNvSpPr txBox="1"/>
            <p:nvPr/>
          </p:nvSpPr>
          <p:spPr>
            <a:xfrm>
              <a:off x="7793099" y="5538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9450654">
              <a:off x="7720998" y="5492009"/>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5564311">
              <a:off x="7866545" y="52545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9450654">
              <a:off x="7551006" y="543648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3" name="Group 12"/>
          <p:cNvGrpSpPr/>
          <p:nvPr/>
        </p:nvGrpSpPr>
        <p:grpSpPr>
          <a:xfrm>
            <a:off x="3417669" y="2914382"/>
            <a:ext cx="781691" cy="1140799"/>
            <a:chOff x="4015669" y="5383000"/>
            <a:chExt cx="781691" cy="1140799"/>
          </a:xfrm>
        </p:grpSpPr>
        <p:sp>
          <p:nvSpPr>
            <p:cNvPr id="722" name="TextBox 721"/>
            <p:cNvSpPr txBox="1"/>
            <p:nvPr/>
          </p:nvSpPr>
          <p:spPr>
            <a:xfrm rot="9450654">
              <a:off x="4015669" y="5383000"/>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a:off x="4357131" y="621602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a:off x="4347404" y="605567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9450654">
              <a:off x="4468471" y="6027582"/>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9450654">
              <a:off x="4369340" y="559582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38" name="Group 1037"/>
          <p:cNvGrpSpPr/>
          <p:nvPr/>
        </p:nvGrpSpPr>
        <p:grpSpPr>
          <a:xfrm>
            <a:off x="4048700" y="3139399"/>
            <a:ext cx="987755" cy="572604"/>
            <a:chOff x="7274641" y="5535783"/>
            <a:chExt cx="987755" cy="572604"/>
          </a:xfrm>
        </p:grpSpPr>
        <p:sp>
          <p:nvSpPr>
            <p:cNvPr id="1039" name="TextBox 1038"/>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5" name="Freeform 714"/>
          <p:cNvSpPr/>
          <p:nvPr/>
        </p:nvSpPr>
        <p:spPr>
          <a:xfrm>
            <a:off x="2461644" y="3302856"/>
            <a:ext cx="1303020" cy="998220"/>
          </a:xfrm>
          <a:custGeom>
            <a:avLst/>
            <a:gdLst>
              <a:gd name="connsiteX0" fmla="*/ 0 w 1303020"/>
              <a:gd name="connsiteY0" fmla="*/ 0 h 998220"/>
              <a:gd name="connsiteX1" fmla="*/ 1295400 w 1303020"/>
              <a:gd name="connsiteY1" fmla="*/ 594360 h 998220"/>
              <a:gd name="connsiteX2" fmla="*/ 1303020 w 1303020"/>
              <a:gd name="connsiteY2" fmla="*/ 998220 h 998220"/>
              <a:gd name="connsiteX3" fmla="*/ 0 w 1303020"/>
              <a:gd name="connsiteY3" fmla="*/ 266700 h 998220"/>
              <a:gd name="connsiteX4" fmla="*/ 0 w 1303020"/>
              <a:gd name="connsiteY4" fmla="*/ 0 h 998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998220">
                <a:moveTo>
                  <a:pt x="0" y="0"/>
                </a:moveTo>
                <a:lnTo>
                  <a:pt x="1295400" y="594360"/>
                </a:lnTo>
                <a:lnTo>
                  <a:pt x="1303020" y="998220"/>
                </a:lnTo>
                <a:lnTo>
                  <a:pt x="0" y="266700"/>
                </a:lnTo>
                <a:lnTo>
                  <a:pt x="0" y="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58" name="Group 1057"/>
          <p:cNvGrpSpPr/>
          <p:nvPr/>
        </p:nvGrpSpPr>
        <p:grpSpPr>
          <a:xfrm>
            <a:off x="3468530" y="3177826"/>
            <a:ext cx="1175298" cy="663084"/>
            <a:chOff x="8123834" y="5403622"/>
            <a:chExt cx="1175298" cy="663084"/>
          </a:xfrm>
        </p:grpSpPr>
        <p:sp>
          <p:nvSpPr>
            <p:cNvPr id="1059" name="TextBox 1058"/>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0" name="TextBox 1059"/>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1" name="TextBox 1060"/>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2" name="TextBox 1061"/>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3" name="TextBox 1062"/>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4" name="TextBox 1063"/>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5" name="TextBox 1064"/>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6" name="TextBox 1065"/>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7" name="TextBox 1066"/>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8" name="TextBox 1067"/>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9" name="TextBox 1068"/>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0" name="TextBox 1069"/>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1" name="TextBox 1070"/>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2" name="TextBox 1071"/>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3" name="TextBox 1072"/>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4" name="TextBox 1073"/>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5" name="TextBox 1074"/>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6" name="TextBox 1075"/>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7" name="TextBox 1076"/>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4" name="Freeform 713"/>
          <p:cNvSpPr/>
          <p:nvPr/>
        </p:nvSpPr>
        <p:spPr>
          <a:xfrm>
            <a:off x="3749424" y="3268421"/>
            <a:ext cx="1310640" cy="1036320"/>
          </a:xfrm>
          <a:custGeom>
            <a:avLst/>
            <a:gdLst>
              <a:gd name="connsiteX0" fmla="*/ 0 w 1310640"/>
              <a:gd name="connsiteY0" fmla="*/ 617220 h 1036320"/>
              <a:gd name="connsiteX1" fmla="*/ 1303020 w 1310640"/>
              <a:gd name="connsiteY1" fmla="*/ 0 h 1036320"/>
              <a:gd name="connsiteX2" fmla="*/ 1310640 w 1310640"/>
              <a:gd name="connsiteY2" fmla="*/ 304800 h 1036320"/>
              <a:gd name="connsiteX3" fmla="*/ 7620 w 1310640"/>
              <a:gd name="connsiteY3" fmla="*/ 1036320 h 1036320"/>
              <a:gd name="connsiteX4" fmla="*/ 0 w 1310640"/>
              <a:gd name="connsiteY4" fmla="*/ 617220 h 1036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036320">
                <a:moveTo>
                  <a:pt x="0" y="617220"/>
                </a:moveTo>
                <a:lnTo>
                  <a:pt x="1303020" y="0"/>
                </a:lnTo>
                <a:lnTo>
                  <a:pt x="1310640" y="304800"/>
                </a:lnTo>
                <a:lnTo>
                  <a:pt x="7620" y="1036320"/>
                </a:lnTo>
                <a:lnTo>
                  <a:pt x="0" y="617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Freeform 717"/>
          <p:cNvSpPr/>
          <p:nvPr/>
        </p:nvSpPr>
        <p:spPr>
          <a:xfrm>
            <a:off x="2468005" y="2931244"/>
            <a:ext cx="2590800" cy="960120"/>
          </a:xfrm>
          <a:custGeom>
            <a:avLst/>
            <a:gdLst>
              <a:gd name="connsiteX0" fmla="*/ 0 w 2590800"/>
              <a:gd name="connsiteY0" fmla="*/ 350520 h 960120"/>
              <a:gd name="connsiteX1" fmla="*/ 1295400 w 2590800"/>
              <a:gd name="connsiteY1" fmla="*/ 0 h 960120"/>
              <a:gd name="connsiteX2" fmla="*/ 2590800 w 2590800"/>
              <a:gd name="connsiteY2" fmla="*/ 350520 h 960120"/>
              <a:gd name="connsiteX3" fmla="*/ 1280160 w 2590800"/>
              <a:gd name="connsiteY3" fmla="*/ 960120 h 960120"/>
              <a:gd name="connsiteX4" fmla="*/ 0 w 2590800"/>
              <a:gd name="connsiteY4" fmla="*/ 350520 h 960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00" h="960120">
                <a:moveTo>
                  <a:pt x="0" y="350520"/>
                </a:moveTo>
                <a:lnTo>
                  <a:pt x="1295400" y="0"/>
                </a:lnTo>
                <a:lnTo>
                  <a:pt x="2590800" y="350520"/>
                </a:lnTo>
                <a:lnTo>
                  <a:pt x="1280160" y="960120"/>
                </a:lnTo>
                <a:lnTo>
                  <a:pt x="0" y="350520"/>
                </a:lnTo>
                <a:close/>
              </a:path>
            </a:pathLst>
          </a:custGeom>
          <a:solidFill>
            <a:srgbClr val="5B9BD5">
              <a:alpha val="41961"/>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5" name="Group 704"/>
          <p:cNvGrpSpPr/>
          <p:nvPr/>
        </p:nvGrpSpPr>
        <p:grpSpPr>
          <a:xfrm>
            <a:off x="6566030" y="4108241"/>
            <a:ext cx="989139" cy="604601"/>
            <a:chOff x="6566030" y="4108241"/>
            <a:chExt cx="989139" cy="604601"/>
          </a:xfrm>
        </p:grpSpPr>
        <p:sp>
          <p:nvSpPr>
            <p:cNvPr id="706" name="TextBox 705"/>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12" name="Group 711"/>
          <p:cNvGrpSpPr/>
          <p:nvPr/>
        </p:nvGrpSpPr>
        <p:grpSpPr>
          <a:xfrm>
            <a:off x="3467103" y="4501182"/>
            <a:ext cx="2769706" cy="779402"/>
            <a:chOff x="-310572" y="5670699"/>
            <a:chExt cx="3157759" cy="779402"/>
          </a:xfrm>
        </p:grpSpPr>
        <p:sp>
          <p:nvSpPr>
            <p:cNvPr id="713" name="TextBox 712"/>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8" name="TextBox 107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9" name="TextBox 107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0" name="TextBox 107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1" name="TextBox 108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2" name="TextBox 108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3" name="TextBox 108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4" name="TextBox 108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5" name="TextBox 108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6" name="TextBox 108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7" name="TextBox 1086"/>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8" name="TextBox 108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9" name="TextBox 108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0" name="TextBox 108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1" name="TextBox 109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2" name="TextBox 109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3" name="TextBox 109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4" name="TextBox 109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5" name="TextBox 109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6" name="TextBox 109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7" name="TextBox 109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8" name="TextBox 109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9" name="TextBox 109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0" name="TextBox 109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1" name="TextBox 110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2" name="TextBox 1101"/>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3" name="TextBox 1102"/>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4" name="TextBox 110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5" name="TextBox 1104"/>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6" name="TextBox 1105"/>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7" name="TextBox 110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8" name="TextBox 110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9" name="TextBox 110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0" name="TextBox 110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1" name="TextBox 111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2" name="TextBox 111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3" name="TextBox 111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4" name="TextBox 111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5" name="TextBox 111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16" name="Group 1115"/>
          <p:cNvGrpSpPr/>
          <p:nvPr/>
        </p:nvGrpSpPr>
        <p:grpSpPr>
          <a:xfrm rot="10546324">
            <a:off x="1038617" y="4348470"/>
            <a:ext cx="2298255" cy="821518"/>
            <a:chOff x="-153869" y="5628583"/>
            <a:chExt cx="3001056" cy="821518"/>
          </a:xfrm>
        </p:grpSpPr>
        <p:sp>
          <p:nvSpPr>
            <p:cNvPr id="1117" name="TextBox 1116"/>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8" name="TextBox 111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9" name="TextBox 111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0" name="TextBox 111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1" name="TextBox 112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2" name="TextBox 112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3" name="TextBox 112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4" name="TextBox 112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5" name="TextBox 112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6" name="TextBox 112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7" name="TextBox 1126"/>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8" name="TextBox 112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9" name="TextBox 112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0" name="TextBox 112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1" name="TextBox 113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2" name="TextBox 113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3" name="TextBox 113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4" name="TextBox 113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5" name="TextBox 113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6" name="TextBox 113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7" name="TextBox 113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8" name="TextBox 113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9" name="TextBox 113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0" name="TextBox 113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1" name="TextBox 114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2" name="TextBox 1141"/>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3" name="TextBox 1142"/>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4" name="TextBox 114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5" name="TextBox 1144"/>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6" name="TextBox 1145"/>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7" name="TextBox 114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8" name="TextBox 114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9" name="TextBox 114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0" name="TextBox 114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1" name="TextBox 115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2" name="TextBox 115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3" name="TextBox 115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4" name="TextBox 115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5" name="TextBox 115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56" name="Group 1155"/>
          <p:cNvGrpSpPr/>
          <p:nvPr/>
        </p:nvGrpSpPr>
        <p:grpSpPr>
          <a:xfrm rot="12928939">
            <a:off x="6138881" y="4289327"/>
            <a:ext cx="2540338" cy="1024365"/>
            <a:chOff x="7272041" y="5367181"/>
            <a:chExt cx="2540338" cy="1024365"/>
          </a:xfrm>
        </p:grpSpPr>
        <p:sp>
          <p:nvSpPr>
            <p:cNvPr id="1157" name="TextBox 1156"/>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8" name="TextBox 1157"/>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9" name="TextBox 1158"/>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0" name="TextBox 1159"/>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1" name="TextBox 1160"/>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2" name="TextBox 1161"/>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3" name="TextBox 1162"/>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4" name="TextBox 1163"/>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5" name="TextBox 1164"/>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6" name="TextBox 1165"/>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7" name="TextBox 1166"/>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8" name="TextBox 1167"/>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9" name="TextBox 1168"/>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0" name="TextBox 1169"/>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1" name="TextBox 1170"/>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2" name="TextBox 1171"/>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3" name="TextBox 1172"/>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4" name="TextBox 1173"/>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5" name="TextBox 1174"/>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6" name="TextBox 1175"/>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7" name="TextBox 1176"/>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8" name="TextBox 1177"/>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9" name="TextBox 1178"/>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0" name="TextBox 1179"/>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1" name="TextBox 1180"/>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2" name="TextBox 1181"/>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3" name="TextBox 1182"/>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4" name="TextBox 1183"/>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5" name="TextBox 1184"/>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6" name="TextBox 1185"/>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7" name="TextBox 1186"/>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8" name="TextBox 1187"/>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189" name="Group 1188"/>
          <p:cNvGrpSpPr/>
          <p:nvPr/>
        </p:nvGrpSpPr>
        <p:grpSpPr>
          <a:xfrm>
            <a:off x="8330246" y="4327614"/>
            <a:ext cx="2540338" cy="1024365"/>
            <a:chOff x="7272041" y="5367181"/>
            <a:chExt cx="2540338" cy="1024365"/>
          </a:xfrm>
        </p:grpSpPr>
        <p:sp>
          <p:nvSpPr>
            <p:cNvPr id="1190" name="TextBox 1189"/>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1" name="TextBox 1190"/>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2" name="TextBox 1191"/>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3" name="TextBox 1192"/>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4" name="TextBox 1193"/>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5" name="TextBox 1194"/>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6" name="TextBox 1195"/>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7" name="TextBox 1196"/>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8" name="TextBox 1197"/>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9" name="TextBox 1198"/>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0" name="TextBox 1199"/>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1" name="TextBox 1200"/>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2" name="TextBox 1201"/>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3" name="TextBox 1202"/>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4" name="TextBox 1203"/>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5" name="TextBox 1204"/>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6" name="TextBox 1205"/>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7" name="TextBox 1206"/>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8" name="TextBox 1207"/>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9" name="TextBox 1208"/>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0" name="TextBox 1209"/>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1" name="TextBox 1210"/>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2" name="TextBox 1211"/>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3" name="TextBox 1212"/>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4" name="TextBox 1213"/>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5" name="TextBox 1214"/>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6" name="TextBox 1215"/>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7" name="TextBox 1216"/>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8" name="TextBox 1217"/>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9" name="TextBox 1218"/>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0" name="TextBox 1219"/>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1" name="TextBox 1220"/>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1559171" y="3202629"/>
            <a:ext cx="732905" cy="912171"/>
            <a:chOff x="1559171" y="3202629"/>
            <a:chExt cx="732905" cy="912171"/>
          </a:xfrm>
        </p:grpSpPr>
        <p:grpSp>
          <p:nvGrpSpPr>
            <p:cNvPr id="1222" name="Group 1221"/>
            <p:cNvGrpSpPr/>
            <p:nvPr/>
          </p:nvGrpSpPr>
          <p:grpSpPr>
            <a:xfrm>
              <a:off x="1571178" y="3608913"/>
              <a:ext cx="715260" cy="505887"/>
              <a:chOff x="5323339" y="3580303"/>
              <a:chExt cx="715260" cy="505887"/>
            </a:xfrm>
          </p:grpSpPr>
          <p:cxnSp>
            <p:nvCxnSpPr>
              <p:cNvPr id="1223" name="Straight Connector 1222"/>
              <p:cNvCxnSpPr/>
              <p:nvPr/>
            </p:nvCxnSpPr>
            <p:spPr>
              <a:xfrm>
                <a:off x="6037443" y="3580303"/>
                <a:ext cx="0" cy="505887"/>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4" name="TextBox 1223"/>
              <p:cNvSpPr txBox="1"/>
              <p:nvPr/>
            </p:nvSpPr>
            <p:spPr>
              <a:xfrm>
                <a:off x="5323339" y="3612468"/>
                <a:ext cx="715260" cy="461665"/>
              </a:xfrm>
              <a:prstGeom prst="rect">
                <a:avLst/>
              </a:prstGeom>
              <a:noFill/>
            </p:spPr>
            <p:txBody>
              <a:bodyPr wrap="none" rtlCol="0">
                <a:spAutoFit/>
              </a:bodyPr>
              <a:lstStyle/>
              <a:p>
                <a:pPr algn="ctr"/>
                <a:r>
                  <a:rPr lang="en-US" sz="2400" dirty="0">
                    <a:solidFill>
                      <a:srgbClr val="C00000"/>
                    </a:solidFill>
                  </a:rPr>
                  <a:t>40%</a:t>
                </a:r>
              </a:p>
            </p:txBody>
          </p:sp>
        </p:grpSp>
        <p:grpSp>
          <p:nvGrpSpPr>
            <p:cNvPr id="1225" name="Group 1224"/>
            <p:cNvGrpSpPr/>
            <p:nvPr/>
          </p:nvGrpSpPr>
          <p:grpSpPr>
            <a:xfrm>
              <a:off x="1559171" y="3202629"/>
              <a:ext cx="732905" cy="461665"/>
              <a:chOff x="5311332" y="3174019"/>
              <a:chExt cx="732905" cy="461665"/>
            </a:xfrm>
          </p:grpSpPr>
          <p:sp>
            <p:nvSpPr>
              <p:cNvPr id="1226" name="TextBox 1225"/>
              <p:cNvSpPr txBox="1"/>
              <p:nvPr/>
            </p:nvSpPr>
            <p:spPr>
              <a:xfrm>
                <a:off x="5311332" y="3174019"/>
                <a:ext cx="715260" cy="461665"/>
              </a:xfrm>
              <a:prstGeom prst="rect">
                <a:avLst/>
              </a:prstGeom>
              <a:noFill/>
            </p:spPr>
            <p:txBody>
              <a:bodyPr wrap="none" rtlCol="0">
                <a:spAutoFit/>
              </a:bodyPr>
              <a:lstStyle/>
              <a:p>
                <a:pPr algn="ctr"/>
                <a:r>
                  <a:rPr lang="en-US" sz="2400" dirty="0">
                    <a:solidFill>
                      <a:srgbClr val="C00000"/>
                    </a:solidFill>
                  </a:rPr>
                  <a:t>15%</a:t>
                </a:r>
              </a:p>
            </p:txBody>
          </p:sp>
          <p:cxnSp>
            <p:nvCxnSpPr>
              <p:cNvPr id="1227" name="Straight Connector 1226"/>
              <p:cNvCxnSpPr/>
              <p:nvPr/>
            </p:nvCxnSpPr>
            <p:spPr>
              <a:xfrm>
                <a:off x="6044237" y="3231515"/>
                <a:ext cx="0" cy="324223"/>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1228" name="Group 1227"/>
          <p:cNvGrpSpPr/>
          <p:nvPr/>
        </p:nvGrpSpPr>
        <p:grpSpPr>
          <a:xfrm>
            <a:off x="530479" y="3233276"/>
            <a:ext cx="947724" cy="949200"/>
            <a:chOff x="5507849" y="3152775"/>
            <a:chExt cx="947724" cy="949200"/>
          </a:xfrm>
        </p:grpSpPr>
        <p:sp>
          <p:nvSpPr>
            <p:cNvPr id="1229" name="TextBox 1228"/>
            <p:cNvSpPr txBox="1"/>
            <p:nvPr/>
          </p:nvSpPr>
          <p:spPr>
            <a:xfrm>
              <a:off x="5507849" y="3377487"/>
              <a:ext cx="715260" cy="461665"/>
            </a:xfrm>
            <a:prstGeom prst="rect">
              <a:avLst/>
            </a:prstGeom>
            <a:noFill/>
          </p:spPr>
          <p:txBody>
            <a:bodyPr wrap="none" rtlCol="0">
              <a:spAutoFit/>
            </a:bodyPr>
            <a:lstStyle/>
            <a:p>
              <a:pPr algn="r"/>
              <a:r>
                <a:rPr lang="en-US" sz="2400" dirty="0">
                  <a:solidFill>
                    <a:srgbClr val="C00000"/>
                  </a:solidFill>
                </a:rPr>
                <a:t>55%</a:t>
              </a:r>
            </a:p>
          </p:txBody>
        </p:sp>
        <p:sp>
          <p:nvSpPr>
            <p:cNvPr id="1230" name="Right Brace 1229"/>
            <p:cNvSpPr/>
            <p:nvPr/>
          </p:nvSpPr>
          <p:spPr>
            <a:xfrm flipH="1">
              <a:off x="6283021" y="3152775"/>
              <a:ext cx="172552" cy="949200"/>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123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596905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1228"/>
                                        </p:tgtEl>
                                        <p:attrNameLst>
                                          <p:attrName>style.visibility</p:attrName>
                                        </p:attrNameLst>
                                      </p:cBhvr>
                                      <p:to>
                                        <p:strVal val="visible"/>
                                      </p:to>
                                    </p:set>
                                    <p:animEffect transition="in" filter="wipe(right)">
                                      <p:cBhvr>
                                        <p:cTn id="7" dur="1000"/>
                                        <p:tgtEl>
                                          <p:spTgt spid="1228"/>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3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p:cNvSpPr txBox="1"/>
          <p:nvPr/>
        </p:nvSpPr>
        <p:spPr>
          <a:xfrm>
            <a:off x="1935735" y="2220195"/>
            <a:ext cx="8320531" cy="523220"/>
          </a:xfrm>
          <a:prstGeom prst="rect">
            <a:avLst/>
          </a:prstGeom>
          <a:noFill/>
        </p:spPr>
        <p:txBody>
          <a:bodyPr wrap="square" rtlCol="0">
            <a:spAutoFit/>
          </a:bodyPr>
          <a:lstStyle/>
          <a:p>
            <a:pPr algn="ctr"/>
            <a:r>
              <a:rPr lang="en-US" sz="2800" dirty="0">
                <a:solidFill>
                  <a:srgbClr val="FF0000"/>
                </a:solidFill>
                <a:latin typeface="Century Gothic" panose="020B0502020202020204" pitchFamily="34" charset="0"/>
                <a:cs typeface="MV Boli" panose="02000500030200090000" pitchFamily="2" charset="0"/>
              </a:rPr>
              <a:t>Saturday August 20</a:t>
            </a:r>
            <a:r>
              <a:rPr lang="en-US" sz="2800" baseline="30000" dirty="0">
                <a:solidFill>
                  <a:srgbClr val="FF0000"/>
                </a:solidFill>
                <a:latin typeface="Century Gothic" panose="020B0502020202020204" pitchFamily="34" charset="0"/>
                <a:cs typeface="MV Boli" panose="02000500030200090000" pitchFamily="2" charset="0"/>
              </a:rPr>
              <a:t>th</a:t>
            </a:r>
            <a:r>
              <a:rPr lang="en-US" sz="2800" dirty="0">
                <a:solidFill>
                  <a:srgbClr val="FF0000"/>
                </a:solidFill>
                <a:latin typeface="Century Gothic" panose="020B0502020202020204" pitchFamily="34" charset="0"/>
                <a:cs typeface="MV Boli" panose="02000500030200090000" pitchFamily="2" charset="0"/>
              </a:rPr>
              <a:t> 2016, 8:30pm EST</a:t>
            </a:r>
          </a:p>
        </p:txBody>
      </p:sp>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4" name="Picture 3"/>
          <p:cNvPicPr>
            <a:picLocks noChangeAspect="1"/>
          </p:cNvPicPr>
          <p:nvPr/>
        </p:nvPicPr>
        <p:blipFill>
          <a:blip r:embed="rId2"/>
          <a:stretch>
            <a:fillRect/>
          </a:stretch>
        </p:blipFill>
        <p:spPr>
          <a:xfrm>
            <a:off x="2822350" y="2005134"/>
            <a:ext cx="6547300" cy="1514152"/>
          </a:xfrm>
          <a:prstGeom prst="rect">
            <a:avLst/>
          </a:prstGeom>
        </p:spPr>
      </p:pic>
    </p:spTree>
    <p:extLst>
      <p:ext uri="{BB962C8B-B14F-4D97-AF65-F5344CB8AC3E}">
        <p14:creationId xmlns:p14="http://schemas.microsoft.com/office/powerpoint/2010/main" val="4115668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902947" y="1905798"/>
            <a:ext cx="10386113" cy="2246769"/>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rPr>
              <a:t>A second medium’s reach applies to the first medium’s unreached.</a:t>
            </a:r>
          </a:p>
          <a:p>
            <a:pPr algn="ctr"/>
            <a:r>
              <a:rPr lang="en-US" sz="2800" dirty="0">
                <a:solidFill>
                  <a:srgbClr val="C00000"/>
                </a:solidFill>
              </a:rPr>
              <a:t>A third medium’s reach applies to the first/second media’s unreached.</a:t>
            </a:r>
          </a:p>
          <a:p>
            <a:pPr algn="ctr"/>
            <a:r>
              <a:rPr lang="en-US" sz="2800" dirty="0">
                <a:solidFill>
                  <a:srgbClr val="C00000"/>
                </a:solidFill>
              </a:rPr>
              <a:t>And so on.</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261620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2619865" y="1905798"/>
            <a:ext cx="6952289" cy="1384995"/>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rPr>
              <a:t>But does it deliver correct multi-vehicle reach?</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657765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189929" y="2656585"/>
            <a:ext cx="1219200" cy="1560984"/>
          </a:xfrm>
          <a:prstGeom prst="rect">
            <a:avLst/>
          </a:prstGeom>
        </p:spPr>
      </p:pic>
      <p:sp>
        <p:nvSpPr>
          <p:cNvPr id="4" name="Rectangle 3"/>
          <p:cNvSpPr/>
          <p:nvPr/>
        </p:nvSpPr>
        <p:spPr>
          <a:xfrm>
            <a:off x="5341712" y="4217569"/>
            <a:ext cx="915635" cy="523220"/>
          </a:xfrm>
          <a:prstGeom prst="rect">
            <a:avLst/>
          </a:prstGeom>
        </p:spPr>
        <p:txBody>
          <a:bodyPr wrap="none">
            <a:spAutoFit/>
          </a:bodyPr>
          <a:lstStyle/>
          <a:p>
            <a:pPr algn="ctr"/>
            <a:r>
              <a:rPr lang="en-US" sz="2800" dirty="0"/>
              <a:t>2015</a:t>
            </a: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 name="TextBox 5"/>
          <p:cNvSpPr txBox="1"/>
          <p:nvPr/>
        </p:nvSpPr>
        <p:spPr>
          <a:xfrm>
            <a:off x="396818" y="1905798"/>
            <a:ext cx="11398441" cy="523220"/>
          </a:xfrm>
          <a:prstGeom prst="rect">
            <a:avLst/>
          </a:prstGeom>
          <a:noFill/>
        </p:spPr>
        <p:txBody>
          <a:bodyPr wrap="none" rtlCol="0">
            <a:spAutoFit/>
          </a:bodyPr>
          <a:lstStyle/>
          <a:p>
            <a:pPr algn="ctr"/>
            <a:r>
              <a:rPr lang="en-US" sz="2800" dirty="0">
                <a:solidFill>
                  <a:srgbClr val="C00000"/>
                </a:solidFill>
              </a:rPr>
              <a:t>A valuable picture of 360° time of day/day of week evolution of media usage.</a:t>
            </a:r>
          </a:p>
        </p:txBody>
      </p:sp>
      <p:sp>
        <p:nvSpPr>
          <p:cNvPr id="7" name="TextBox 6"/>
          <p:cNvSpPr txBox="1"/>
          <p:nvPr/>
        </p:nvSpPr>
        <p:spPr>
          <a:xfrm>
            <a:off x="2677983" y="4834054"/>
            <a:ext cx="6836103" cy="523220"/>
          </a:xfrm>
          <a:prstGeom prst="rect">
            <a:avLst/>
          </a:prstGeom>
          <a:noFill/>
        </p:spPr>
        <p:txBody>
          <a:bodyPr wrap="none" rtlCol="0">
            <a:spAutoFit/>
          </a:bodyPr>
          <a:lstStyle/>
          <a:p>
            <a:pPr algn="ctr"/>
            <a:r>
              <a:rPr lang="en-US" sz="2800" dirty="0">
                <a:solidFill>
                  <a:srgbClr val="C00000"/>
                </a:solidFill>
              </a:rPr>
              <a:t>But not a replacement for syndicated studies.</a:t>
            </a:r>
          </a:p>
        </p:txBody>
      </p:sp>
    </p:spTree>
    <p:extLst>
      <p:ext uri="{BB962C8B-B14F-4D97-AF65-F5344CB8AC3E}">
        <p14:creationId xmlns:p14="http://schemas.microsoft.com/office/powerpoint/2010/main" val="36119712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189929" y="2656585"/>
            <a:ext cx="1219200" cy="1560984"/>
          </a:xfrm>
          <a:prstGeom prst="rect">
            <a:avLst/>
          </a:prstGeom>
        </p:spPr>
      </p:pic>
      <p:sp>
        <p:nvSpPr>
          <p:cNvPr id="4" name="Rectangle 3"/>
          <p:cNvSpPr/>
          <p:nvPr/>
        </p:nvSpPr>
        <p:spPr>
          <a:xfrm>
            <a:off x="5341712" y="4217569"/>
            <a:ext cx="915635" cy="523220"/>
          </a:xfrm>
          <a:prstGeom prst="rect">
            <a:avLst/>
          </a:prstGeom>
        </p:spPr>
        <p:txBody>
          <a:bodyPr wrap="none">
            <a:spAutoFit/>
          </a:bodyPr>
          <a:lstStyle/>
          <a:p>
            <a:pPr algn="ctr"/>
            <a:r>
              <a:rPr lang="en-US" sz="2800" dirty="0"/>
              <a:t>2015</a:t>
            </a: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 name="TextBox 5"/>
          <p:cNvSpPr txBox="1"/>
          <p:nvPr/>
        </p:nvSpPr>
        <p:spPr>
          <a:xfrm>
            <a:off x="3102845" y="1905798"/>
            <a:ext cx="5986383" cy="523220"/>
          </a:xfrm>
          <a:prstGeom prst="rect">
            <a:avLst/>
          </a:prstGeom>
          <a:noFill/>
        </p:spPr>
        <p:txBody>
          <a:bodyPr wrap="none" rtlCol="0">
            <a:spAutoFit/>
          </a:bodyPr>
          <a:lstStyle/>
          <a:p>
            <a:pPr algn="ctr"/>
            <a:r>
              <a:rPr lang="en-US" sz="2800" dirty="0">
                <a:solidFill>
                  <a:srgbClr val="C00000"/>
                </a:solidFill>
              </a:rPr>
              <a:t>Can’t measure a campaign’s reach level.</a:t>
            </a:r>
          </a:p>
        </p:txBody>
      </p:sp>
      <p:sp>
        <p:nvSpPr>
          <p:cNvPr id="7" name="TextBox 6"/>
          <p:cNvSpPr txBox="1"/>
          <p:nvPr/>
        </p:nvSpPr>
        <p:spPr>
          <a:xfrm>
            <a:off x="2624459" y="4834054"/>
            <a:ext cx="6943183" cy="523220"/>
          </a:xfrm>
          <a:prstGeom prst="rect">
            <a:avLst/>
          </a:prstGeom>
          <a:noFill/>
        </p:spPr>
        <p:txBody>
          <a:bodyPr wrap="none" rtlCol="0">
            <a:spAutoFit/>
          </a:bodyPr>
          <a:lstStyle/>
          <a:p>
            <a:pPr algn="ctr"/>
            <a:r>
              <a:rPr lang="en-US" sz="2800" dirty="0">
                <a:solidFill>
                  <a:srgbClr val="C00000"/>
                </a:solidFill>
              </a:rPr>
              <a:t>But can provide multi platform reach patterns.</a:t>
            </a:r>
          </a:p>
        </p:txBody>
      </p:sp>
    </p:spTree>
    <p:extLst>
      <p:ext uri="{BB962C8B-B14F-4D97-AF65-F5344CB8AC3E}">
        <p14:creationId xmlns:p14="http://schemas.microsoft.com/office/powerpoint/2010/main" val="3864263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189929" y="2656585"/>
            <a:ext cx="1219200" cy="1560984"/>
          </a:xfrm>
          <a:prstGeom prst="rect">
            <a:avLst/>
          </a:prstGeom>
        </p:spPr>
      </p:pic>
      <p:sp>
        <p:nvSpPr>
          <p:cNvPr id="4" name="Rectangle 3"/>
          <p:cNvSpPr/>
          <p:nvPr/>
        </p:nvSpPr>
        <p:spPr>
          <a:xfrm>
            <a:off x="5341712" y="4217569"/>
            <a:ext cx="915635" cy="523220"/>
          </a:xfrm>
          <a:prstGeom prst="rect">
            <a:avLst/>
          </a:prstGeom>
        </p:spPr>
        <p:txBody>
          <a:bodyPr wrap="none">
            <a:spAutoFit/>
          </a:bodyPr>
          <a:lstStyle/>
          <a:p>
            <a:pPr algn="ctr"/>
            <a:r>
              <a:rPr lang="en-US" sz="2800" dirty="0"/>
              <a:t>2015</a:t>
            </a: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 name="TextBox 5"/>
          <p:cNvSpPr txBox="1"/>
          <p:nvPr/>
        </p:nvSpPr>
        <p:spPr>
          <a:xfrm>
            <a:off x="2159298" y="1905798"/>
            <a:ext cx="7873502" cy="523220"/>
          </a:xfrm>
          <a:prstGeom prst="rect">
            <a:avLst/>
          </a:prstGeom>
          <a:noFill/>
        </p:spPr>
        <p:txBody>
          <a:bodyPr wrap="none" rtlCol="0">
            <a:spAutoFit/>
          </a:bodyPr>
          <a:lstStyle/>
          <a:p>
            <a:pPr algn="ctr"/>
            <a:r>
              <a:rPr lang="en-US" sz="2800" dirty="0">
                <a:solidFill>
                  <a:srgbClr val="C00000"/>
                </a:solidFill>
              </a:rPr>
              <a:t>Can be used to test Random Duplication’s legitimacy.</a:t>
            </a:r>
          </a:p>
        </p:txBody>
      </p:sp>
    </p:spTree>
    <p:extLst>
      <p:ext uri="{BB962C8B-B14F-4D97-AF65-F5344CB8AC3E}">
        <p14:creationId xmlns:p14="http://schemas.microsoft.com/office/powerpoint/2010/main" val="4981047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3" name="Group 12"/>
          <p:cNvGrpSpPr/>
          <p:nvPr/>
        </p:nvGrpSpPr>
        <p:grpSpPr>
          <a:xfrm>
            <a:off x="9310698" y="2004112"/>
            <a:ext cx="2422612" cy="690599"/>
            <a:chOff x="9350357" y="3465669"/>
            <a:chExt cx="2422612" cy="690599"/>
          </a:xfrm>
        </p:grpSpPr>
        <p:sp>
          <p:nvSpPr>
            <p:cNvPr id="143" name="Oval 142"/>
            <p:cNvSpPr/>
            <p:nvPr/>
          </p:nvSpPr>
          <p:spPr>
            <a:xfrm>
              <a:off x="11220933" y="3680250"/>
              <a:ext cx="476018" cy="476018"/>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11" name="Group 10"/>
            <p:cNvGrpSpPr/>
            <p:nvPr/>
          </p:nvGrpSpPr>
          <p:grpSpPr>
            <a:xfrm>
              <a:off x="9350357" y="3465669"/>
              <a:ext cx="2422612" cy="646331"/>
              <a:chOff x="9350357" y="3465669"/>
              <a:chExt cx="2422612" cy="646331"/>
            </a:xfrm>
          </p:grpSpPr>
          <p:sp>
            <p:nvSpPr>
              <p:cNvPr id="136" name="Rectangle 135"/>
              <p:cNvSpPr/>
              <p:nvPr/>
            </p:nvSpPr>
            <p:spPr>
              <a:xfrm>
                <a:off x="9350357" y="3465669"/>
                <a:ext cx="1711238" cy="646331"/>
              </a:xfrm>
              <a:prstGeom prst="rect">
                <a:avLst/>
              </a:prstGeom>
            </p:spPr>
            <p:txBody>
              <a:bodyPr wrap="none">
                <a:spAutoFit/>
              </a:bodyPr>
              <a:lstStyle/>
              <a:p>
                <a:pPr algn="r"/>
                <a:endParaRPr lang="en-US" dirty="0"/>
              </a:p>
              <a:p>
                <a:pPr algn="r"/>
                <a:r>
                  <a:rPr lang="en-US" dirty="0"/>
                  <a:t>Magazine/Radio</a:t>
                </a:r>
              </a:p>
            </p:txBody>
          </p:sp>
          <p:sp>
            <p:nvSpPr>
              <p:cNvPr id="137" name="Rectangle 136"/>
              <p:cNvSpPr/>
              <p:nvPr/>
            </p:nvSpPr>
            <p:spPr>
              <a:xfrm>
                <a:off x="11189155" y="3741729"/>
                <a:ext cx="583814" cy="369332"/>
              </a:xfrm>
              <a:prstGeom prst="rect">
                <a:avLst/>
              </a:prstGeom>
            </p:spPr>
            <p:txBody>
              <a:bodyPr wrap="none">
                <a:spAutoFit/>
              </a:bodyPr>
              <a:lstStyle/>
              <a:p>
                <a:pPr algn="r"/>
                <a:r>
                  <a:rPr lang="en-US" dirty="0"/>
                  <a:t>55%</a:t>
                </a:r>
              </a:p>
            </p:txBody>
          </p:sp>
        </p:grpSp>
      </p:grpSp>
      <p:sp>
        <p:nvSpPr>
          <p:cNvPr id="139" name="Oval 138"/>
          <p:cNvSpPr/>
          <p:nvPr/>
        </p:nvSpPr>
        <p:spPr>
          <a:xfrm>
            <a:off x="-272481" y="6093911"/>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53" name="Rectangle 152"/>
          <p:cNvSpPr/>
          <p:nvPr/>
        </p:nvSpPr>
        <p:spPr>
          <a:xfrm>
            <a:off x="8797384" y="1848011"/>
            <a:ext cx="3355021" cy="369332"/>
          </a:xfrm>
          <a:prstGeom prst="rect">
            <a:avLst/>
          </a:prstGeom>
        </p:spPr>
        <p:txBody>
          <a:bodyPr wrap="none">
            <a:spAutoFit/>
          </a:bodyPr>
          <a:lstStyle/>
          <a:p>
            <a:pPr algn="ctr"/>
            <a:r>
              <a:rPr lang="en-US" dirty="0"/>
              <a:t>RANDOM DUPLICATION EXAMPLE</a:t>
            </a:r>
          </a:p>
        </p:txBody>
      </p:sp>
      <p:grpSp>
        <p:nvGrpSpPr>
          <p:cNvPr id="14" name="Group 13"/>
          <p:cNvGrpSpPr/>
          <p:nvPr/>
        </p:nvGrpSpPr>
        <p:grpSpPr>
          <a:xfrm>
            <a:off x="638098" y="2280965"/>
            <a:ext cx="1588028" cy="1043807"/>
            <a:chOff x="638098" y="2280965"/>
            <a:chExt cx="1588028" cy="1043807"/>
          </a:xfrm>
        </p:grpSpPr>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154" name="Group 153"/>
            <p:cNvGrpSpPr/>
            <p:nvPr/>
          </p:nvGrpSpPr>
          <p:grpSpPr>
            <a:xfrm>
              <a:off x="638098" y="2280965"/>
              <a:ext cx="606826" cy="1043807"/>
              <a:chOff x="9442124" y="1164282"/>
              <a:chExt cx="915636" cy="1574994"/>
            </a:xfrm>
          </p:grpSpPr>
          <p:pic>
            <p:nvPicPr>
              <p:cNvPr id="155" name="Picture 154"/>
              <p:cNvPicPr>
                <a:picLocks noChangeAspect="1"/>
              </p:cNvPicPr>
              <p:nvPr/>
            </p:nvPicPr>
            <p:blipFill>
              <a:blip r:embed="rId2"/>
              <a:stretch>
                <a:fillRect/>
              </a:stretch>
            </p:blipFill>
            <p:spPr>
              <a:xfrm>
                <a:off x="9442124" y="1164282"/>
                <a:ext cx="915636" cy="1172320"/>
              </a:xfrm>
              <a:prstGeom prst="rect">
                <a:avLst/>
              </a:prstGeom>
            </p:spPr>
          </p:pic>
          <p:sp>
            <p:nvSpPr>
              <p:cNvPr id="156" name="Rectangle 155"/>
              <p:cNvSpPr/>
              <p:nvPr/>
            </p:nvSpPr>
            <p:spPr>
              <a:xfrm>
                <a:off x="9523583" y="2321314"/>
                <a:ext cx="752719" cy="417962"/>
              </a:xfrm>
              <a:prstGeom prst="rect">
                <a:avLst/>
              </a:prstGeom>
            </p:spPr>
            <p:txBody>
              <a:bodyPr wrap="none">
                <a:spAutoFit/>
              </a:bodyPr>
              <a:lstStyle/>
              <a:p>
                <a:pPr algn="ctr"/>
                <a:r>
                  <a:rPr lang="en-US" sz="1200" dirty="0"/>
                  <a:t>2015</a:t>
                </a:r>
              </a:p>
            </p:txBody>
          </p:sp>
        </p:grpSp>
      </p:grpSp>
    </p:spTree>
    <p:extLst>
      <p:ext uri="{BB962C8B-B14F-4D97-AF65-F5344CB8AC3E}">
        <p14:creationId xmlns:p14="http://schemas.microsoft.com/office/powerpoint/2010/main" val="23372788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2000"/>
                                            <p:tgtEl>
                                              <p:spTgt spid="14"/>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1000"/>
                                            <p:tgtEl>
                                              <p:spTgt spid="2"/>
                                            </p:tgtEl>
                                          </p:cBhvr>
                                        </p:animEffect>
                                      </p:childTnLst>
                                    </p:cTn>
                                  </p:par>
                                </p:childTnLst>
                              </p:cTn>
                            </p:par>
                            <p:par>
                              <p:cTn id="16" fill="hold">
                                <p:stCondLst>
                                  <p:cond delay="3500"/>
                                </p:stCondLst>
                                <p:childTnLst>
                                  <p:par>
                                    <p:cTn id="17" presetID="10" presetClass="entr" presetSubtype="0" fill="hold" grpId="0" nodeType="afterEffect">
                                      <p:stCondLst>
                                        <p:cond delay="0"/>
                                      </p:stCondLst>
                                      <p:childTnLst>
                                        <p:set>
                                          <p:cBhvr>
                                            <p:cTn id="18" dur="1" fill="hold">
                                              <p:stCondLst>
                                                <p:cond delay="0"/>
                                              </p:stCondLst>
                                            </p:cTn>
                                            <p:tgtEl>
                                              <p:spTgt spid="247"/>
                                            </p:tgtEl>
                                            <p:attrNameLst>
                                              <p:attrName>style.visibility</p:attrName>
                                            </p:attrNameLst>
                                          </p:cBhvr>
                                          <p:to>
                                            <p:strVal val="visible"/>
                                          </p:to>
                                        </p:set>
                                        <p:animEffect transition="in" filter="fade">
                                          <p:cBhvr>
                                            <p:cTn id="19" dur="1000"/>
                                            <p:tgtEl>
                                              <p:spTgt spid="247"/>
                                            </p:tgtEl>
                                          </p:cBhvr>
                                        </p:animEffect>
                                      </p:childTnLst>
                                    </p:cTn>
                                  </p:par>
                                </p:childTnLst>
                              </p:cTn>
                            </p:par>
                            <p:par>
                              <p:cTn id="20" fill="hold">
                                <p:stCondLst>
                                  <p:cond delay="4500"/>
                                </p:stCondLst>
                                <p:childTnLst>
                                  <p:par>
                                    <p:cTn id="21" presetID="22" presetClass="entr" presetSubtype="8"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left)">
                                          <p:cBhvr>
                                            <p:cTn id="23" dur="500"/>
                                            <p:tgtEl>
                                              <p:spTgt spid="7"/>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down)">
                                          <p:cBhvr>
                                            <p:cTn id="27" dur="10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3"/>
                                            </p:tgtEl>
                                            <p:attrNameLst>
                                              <p:attrName>style.visibility</p:attrName>
                                            </p:attrNameLst>
                                          </p:cBhvr>
                                          <p:to>
                                            <p:strVal val="visible"/>
                                          </p:to>
                                        </p:set>
                                        <p:animEffect transition="in" filter="fade">
                                          <p:cBhvr>
                                            <p:cTn id="32" dur="1000"/>
                                            <p:tgtEl>
                                              <p:spTgt spid="153"/>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left)">
                                          <p:cBhvr>
                                            <p:cTn id="36" dur="1000"/>
                                            <p:tgtEl>
                                              <p:spTgt spid="13"/>
                                            </p:tgtEl>
                                          </p:cBhvr>
                                        </p:animEffect>
                                      </p:childTnLst>
                                    </p:cTn>
                                  </p:par>
                                </p:childTnLst>
                              </p:cTn>
                            </p:par>
                            <p:par>
                              <p:cTn id="37" fill="hold">
                                <p:stCondLst>
                                  <p:cond delay="2000"/>
                                </p:stCondLst>
                                <p:childTnLst>
                                  <p:par>
                                    <p:cTn id="38" presetID="63" presetClass="path" presetSubtype="0" accel="50000" fill="hold" grpId="0" nodeType="afterEffect" p14:presetBounceEnd="43000">
                                      <p:stCondLst>
                                        <p:cond delay="0"/>
                                      </p:stCondLst>
                                      <p:childTnLst>
                                        <p:animMotion origin="layout" path="M 3.125E-6 3.7037E-6 L 0.51575 3.7037E-6 " pathEditMode="relative" rAng="0" ptsTypes="AA" p14:bounceEnd="43000">
                                          <p:cBhvr>
                                            <p:cTn id="39" dur="2000" fill="hold"/>
                                            <p:tgtEl>
                                              <p:spTgt spid="139"/>
                                            </p:tgtEl>
                                            <p:attrNameLst>
                                              <p:attrName>ppt_x</p:attrName>
                                              <p:attrName>ppt_y</p:attrName>
                                            </p:attrNameLst>
                                          </p:cBhvr>
                                          <p:rCtr x="2578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139" grpId="0" animBg="1"/>
          <p:bldP spid="15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2000"/>
                                            <p:tgtEl>
                                              <p:spTgt spid="14"/>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1000"/>
                                            <p:tgtEl>
                                              <p:spTgt spid="2"/>
                                            </p:tgtEl>
                                          </p:cBhvr>
                                        </p:animEffect>
                                      </p:childTnLst>
                                    </p:cTn>
                                  </p:par>
                                </p:childTnLst>
                              </p:cTn>
                            </p:par>
                            <p:par>
                              <p:cTn id="16" fill="hold">
                                <p:stCondLst>
                                  <p:cond delay="3500"/>
                                </p:stCondLst>
                                <p:childTnLst>
                                  <p:par>
                                    <p:cTn id="17" presetID="10" presetClass="entr" presetSubtype="0" fill="hold" grpId="0" nodeType="afterEffect">
                                      <p:stCondLst>
                                        <p:cond delay="0"/>
                                      </p:stCondLst>
                                      <p:childTnLst>
                                        <p:set>
                                          <p:cBhvr>
                                            <p:cTn id="18" dur="1" fill="hold">
                                              <p:stCondLst>
                                                <p:cond delay="0"/>
                                              </p:stCondLst>
                                            </p:cTn>
                                            <p:tgtEl>
                                              <p:spTgt spid="247"/>
                                            </p:tgtEl>
                                            <p:attrNameLst>
                                              <p:attrName>style.visibility</p:attrName>
                                            </p:attrNameLst>
                                          </p:cBhvr>
                                          <p:to>
                                            <p:strVal val="visible"/>
                                          </p:to>
                                        </p:set>
                                        <p:animEffect transition="in" filter="fade">
                                          <p:cBhvr>
                                            <p:cTn id="19" dur="1000"/>
                                            <p:tgtEl>
                                              <p:spTgt spid="247"/>
                                            </p:tgtEl>
                                          </p:cBhvr>
                                        </p:animEffect>
                                      </p:childTnLst>
                                    </p:cTn>
                                  </p:par>
                                </p:childTnLst>
                              </p:cTn>
                            </p:par>
                            <p:par>
                              <p:cTn id="20" fill="hold">
                                <p:stCondLst>
                                  <p:cond delay="4500"/>
                                </p:stCondLst>
                                <p:childTnLst>
                                  <p:par>
                                    <p:cTn id="21" presetID="22" presetClass="entr" presetSubtype="8"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left)">
                                          <p:cBhvr>
                                            <p:cTn id="23" dur="500"/>
                                            <p:tgtEl>
                                              <p:spTgt spid="7"/>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down)">
                                          <p:cBhvr>
                                            <p:cTn id="27" dur="10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3"/>
                                            </p:tgtEl>
                                            <p:attrNameLst>
                                              <p:attrName>style.visibility</p:attrName>
                                            </p:attrNameLst>
                                          </p:cBhvr>
                                          <p:to>
                                            <p:strVal val="visible"/>
                                          </p:to>
                                        </p:set>
                                        <p:animEffect transition="in" filter="fade">
                                          <p:cBhvr>
                                            <p:cTn id="32" dur="1000"/>
                                            <p:tgtEl>
                                              <p:spTgt spid="153"/>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left)">
                                          <p:cBhvr>
                                            <p:cTn id="36" dur="1000"/>
                                            <p:tgtEl>
                                              <p:spTgt spid="13"/>
                                            </p:tgtEl>
                                          </p:cBhvr>
                                        </p:animEffect>
                                      </p:childTnLst>
                                    </p:cTn>
                                  </p:par>
                                </p:childTnLst>
                              </p:cTn>
                            </p:par>
                            <p:par>
                              <p:cTn id="37" fill="hold">
                                <p:stCondLst>
                                  <p:cond delay="2000"/>
                                </p:stCondLst>
                                <p:childTnLst>
                                  <p:par>
                                    <p:cTn id="38" presetID="63" presetClass="path" presetSubtype="0" accel="50000" fill="hold" grpId="0" nodeType="afterEffect">
                                      <p:stCondLst>
                                        <p:cond delay="0"/>
                                      </p:stCondLst>
                                      <p:childTnLst>
                                        <p:animMotion origin="layout" path="M 3.125E-6 3.7037E-6 L 0.51575 3.7037E-6 " pathEditMode="relative" rAng="0" ptsTypes="AA">
                                          <p:cBhvr>
                                            <p:cTn id="39" dur="2000" fill="hold"/>
                                            <p:tgtEl>
                                              <p:spTgt spid="139"/>
                                            </p:tgtEl>
                                            <p:attrNameLst>
                                              <p:attrName>ppt_x</p:attrName>
                                              <p:attrName>ppt_y</p:attrName>
                                            </p:attrNameLst>
                                          </p:cBhvr>
                                          <p:rCtr x="2578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139" grpId="0" animBg="1"/>
          <p:bldP spid="153" grpId="0"/>
        </p:bldLst>
      </p:timing>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45" name="Group 144"/>
          <p:cNvGrpSpPr/>
          <p:nvPr/>
        </p:nvGrpSpPr>
        <p:grpSpPr>
          <a:xfrm>
            <a:off x="638098" y="2280965"/>
            <a:ext cx="606826" cy="1043807"/>
            <a:chOff x="9442124" y="1164282"/>
            <a:chExt cx="915636" cy="1574994"/>
          </a:xfrm>
        </p:grpSpPr>
        <p:pic>
          <p:nvPicPr>
            <p:cNvPr id="146" name="Picture 145"/>
            <p:cNvPicPr>
              <a:picLocks noChangeAspect="1"/>
            </p:cNvPicPr>
            <p:nvPr/>
          </p:nvPicPr>
          <p:blipFill>
            <a:blip r:embed="rId2"/>
            <a:stretch>
              <a:fillRect/>
            </a:stretch>
          </p:blipFill>
          <p:spPr>
            <a:xfrm>
              <a:off x="9442124" y="1164282"/>
              <a:ext cx="915636" cy="1172320"/>
            </a:xfrm>
            <a:prstGeom prst="rect">
              <a:avLst/>
            </a:prstGeom>
          </p:spPr>
        </p:pic>
        <p:sp>
          <p:nvSpPr>
            <p:cNvPr id="147" name="Rectangle 146"/>
            <p:cNvSpPr/>
            <p:nvPr/>
          </p:nvSpPr>
          <p:spPr>
            <a:xfrm>
              <a:off x="9523583" y="2321314"/>
              <a:ext cx="752719" cy="417962"/>
            </a:xfrm>
            <a:prstGeom prst="rect">
              <a:avLst/>
            </a:prstGeom>
          </p:spPr>
          <p:txBody>
            <a:bodyPr wrap="none">
              <a:spAutoFit/>
            </a:bodyPr>
            <a:lstStyle/>
            <a:p>
              <a:pPr algn="ctr"/>
              <a:r>
                <a:rPr lang="en-US" sz="1200" dirty="0"/>
                <a:t>2015</a:t>
              </a:r>
            </a:p>
          </p:txBody>
        </p:sp>
      </p:grpSp>
      <p:cxnSp>
        <p:nvCxnSpPr>
          <p:cNvPr id="134" name="Straight Connector 133"/>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139" name="Oval 138"/>
          <p:cNvSpPr/>
          <p:nvPr/>
        </p:nvSpPr>
        <p:spPr>
          <a:xfrm>
            <a:off x="6022664" y="6083107"/>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175" name="Group 174"/>
          <p:cNvGrpSpPr/>
          <p:nvPr/>
        </p:nvGrpSpPr>
        <p:grpSpPr>
          <a:xfrm>
            <a:off x="9310698" y="2004112"/>
            <a:ext cx="2422612" cy="690599"/>
            <a:chOff x="9350357" y="3465669"/>
            <a:chExt cx="2422612" cy="690599"/>
          </a:xfrm>
        </p:grpSpPr>
        <p:sp>
          <p:nvSpPr>
            <p:cNvPr id="176" name="Oval 175"/>
            <p:cNvSpPr/>
            <p:nvPr/>
          </p:nvSpPr>
          <p:spPr>
            <a:xfrm>
              <a:off x="11220933" y="3680250"/>
              <a:ext cx="476018" cy="476018"/>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177" name="Group 176"/>
            <p:cNvGrpSpPr/>
            <p:nvPr/>
          </p:nvGrpSpPr>
          <p:grpSpPr>
            <a:xfrm>
              <a:off x="9350357" y="3465669"/>
              <a:ext cx="2422612" cy="646331"/>
              <a:chOff x="9350357" y="3465669"/>
              <a:chExt cx="2422612" cy="646331"/>
            </a:xfrm>
          </p:grpSpPr>
          <p:sp>
            <p:nvSpPr>
              <p:cNvPr id="178" name="Rectangle 177"/>
              <p:cNvSpPr/>
              <p:nvPr/>
            </p:nvSpPr>
            <p:spPr>
              <a:xfrm>
                <a:off x="9350357" y="3465669"/>
                <a:ext cx="1711238" cy="646331"/>
              </a:xfrm>
              <a:prstGeom prst="rect">
                <a:avLst/>
              </a:prstGeom>
            </p:spPr>
            <p:txBody>
              <a:bodyPr wrap="none">
                <a:spAutoFit/>
              </a:bodyPr>
              <a:lstStyle/>
              <a:p>
                <a:pPr algn="r"/>
                <a:endParaRPr lang="en-US" dirty="0"/>
              </a:p>
              <a:p>
                <a:pPr algn="r"/>
                <a:r>
                  <a:rPr lang="en-US" dirty="0"/>
                  <a:t>Magazine/Radio</a:t>
                </a:r>
              </a:p>
            </p:txBody>
          </p:sp>
          <p:sp>
            <p:nvSpPr>
              <p:cNvPr id="179" name="Rectangle 178"/>
              <p:cNvSpPr/>
              <p:nvPr/>
            </p:nvSpPr>
            <p:spPr>
              <a:xfrm>
                <a:off x="11189155" y="3741729"/>
                <a:ext cx="583814" cy="369332"/>
              </a:xfrm>
              <a:prstGeom prst="rect">
                <a:avLst/>
              </a:prstGeom>
            </p:spPr>
            <p:txBody>
              <a:bodyPr wrap="none">
                <a:spAutoFit/>
              </a:bodyPr>
              <a:lstStyle/>
              <a:p>
                <a:pPr algn="r"/>
                <a:r>
                  <a:rPr lang="en-US" dirty="0"/>
                  <a:t>55%</a:t>
                </a:r>
              </a:p>
            </p:txBody>
          </p:sp>
        </p:grpSp>
      </p:grpSp>
      <p:sp>
        <p:nvSpPr>
          <p:cNvPr id="180" name="Rectangle 179"/>
          <p:cNvSpPr/>
          <p:nvPr/>
        </p:nvSpPr>
        <p:spPr>
          <a:xfrm>
            <a:off x="8797384" y="1848011"/>
            <a:ext cx="3355021" cy="369332"/>
          </a:xfrm>
          <a:prstGeom prst="rect">
            <a:avLst/>
          </a:prstGeom>
        </p:spPr>
        <p:txBody>
          <a:bodyPr wrap="none">
            <a:spAutoFit/>
          </a:bodyPr>
          <a:lstStyle/>
          <a:p>
            <a:pPr algn="ctr"/>
            <a:r>
              <a:rPr lang="en-US" dirty="0"/>
              <a:t>RANDOM DUPLICATION EXAMPLE</a:t>
            </a:r>
          </a:p>
        </p:txBody>
      </p:sp>
      <p:sp>
        <p:nvSpPr>
          <p:cNvPr id="186" name="Rectangle 185"/>
          <p:cNvSpPr/>
          <p:nvPr/>
        </p:nvSpPr>
        <p:spPr>
          <a:xfrm>
            <a:off x="3766244" y="252237"/>
            <a:ext cx="4097396" cy="830997"/>
          </a:xfrm>
          <a:prstGeom prst="rect">
            <a:avLst/>
          </a:prstGeom>
          <a:solidFill>
            <a:schemeClr val="bg1"/>
          </a:solidFill>
        </p:spPr>
        <p:txBody>
          <a:bodyPr wrap="square">
            <a:spAutoFit/>
          </a:bodyPr>
          <a:lstStyle/>
          <a:p>
            <a:pPr algn="ctr"/>
            <a:r>
              <a:rPr lang="en-US" sz="2400" dirty="0"/>
              <a:t>THEN PLOT THE </a:t>
            </a:r>
          </a:p>
          <a:p>
            <a:pPr algn="ctr"/>
            <a:r>
              <a:rPr lang="en-US" sz="2400" dirty="0"/>
              <a:t>TOUCHPOINTS REACH</a:t>
            </a:r>
          </a:p>
        </p:txBody>
      </p:sp>
      <p:sp>
        <p:nvSpPr>
          <p:cNvPr id="129" name="Oval 128"/>
          <p:cNvSpPr/>
          <p:nvPr/>
        </p:nvSpPr>
        <p:spPr>
          <a:xfrm>
            <a:off x="6022664" y="6086688"/>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Tree>
    <p:extLst>
      <p:ext uri="{BB962C8B-B14F-4D97-AF65-F5344CB8AC3E}">
        <p14:creationId xmlns:p14="http://schemas.microsoft.com/office/powerpoint/2010/main" val="2588716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6"/>
                                        </p:tgtEl>
                                        <p:attrNameLst>
                                          <p:attrName>style.visibility</p:attrName>
                                        </p:attrNameLst>
                                      </p:cBhvr>
                                      <p:to>
                                        <p:strVal val="visible"/>
                                      </p:to>
                                    </p:set>
                                    <p:animEffect transition="in" filter="fade">
                                      <p:cBhvr>
                                        <p:cTn id="7" dur="1000"/>
                                        <p:tgtEl>
                                          <p:spTgt spid="18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wipe(left)">
                                      <p:cBhvr>
                                        <p:cTn id="11" dur="10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45" name="Group 144"/>
          <p:cNvGrpSpPr/>
          <p:nvPr/>
        </p:nvGrpSpPr>
        <p:grpSpPr>
          <a:xfrm>
            <a:off x="638098" y="2280965"/>
            <a:ext cx="606826" cy="1043807"/>
            <a:chOff x="9442124" y="1164282"/>
            <a:chExt cx="915636" cy="1574994"/>
          </a:xfrm>
        </p:grpSpPr>
        <p:pic>
          <p:nvPicPr>
            <p:cNvPr id="146" name="Picture 145"/>
            <p:cNvPicPr>
              <a:picLocks noChangeAspect="1"/>
            </p:cNvPicPr>
            <p:nvPr/>
          </p:nvPicPr>
          <p:blipFill>
            <a:blip r:embed="rId2"/>
            <a:stretch>
              <a:fillRect/>
            </a:stretch>
          </p:blipFill>
          <p:spPr>
            <a:xfrm>
              <a:off x="9442124" y="1164282"/>
              <a:ext cx="915636" cy="1172320"/>
            </a:xfrm>
            <a:prstGeom prst="rect">
              <a:avLst/>
            </a:prstGeom>
          </p:spPr>
        </p:pic>
        <p:sp>
          <p:nvSpPr>
            <p:cNvPr id="147" name="Rectangle 146"/>
            <p:cNvSpPr/>
            <p:nvPr/>
          </p:nvSpPr>
          <p:spPr>
            <a:xfrm>
              <a:off x="9523583" y="2321314"/>
              <a:ext cx="752719" cy="417962"/>
            </a:xfrm>
            <a:prstGeom prst="rect">
              <a:avLst/>
            </a:prstGeom>
          </p:spPr>
          <p:txBody>
            <a:bodyPr wrap="none">
              <a:spAutoFit/>
            </a:bodyPr>
            <a:lstStyle/>
            <a:p>
              <a:pPr algn="ctr"/>
              <a:r>
                <a:rPr lang="en-US" sz="1200" dirty="0"/>
                <a:t>2015</a:t>
              </a:r>
            </a:p>
          </p:txBody>
        </p:sp>
      </p:grpSp>
      <p:cxnSp>
        <p:nvCxnSpPr>
          <p:cNvPr id="134" name="Straight Connector 133"/>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130" name="Rectangle 129"/>
          <p:cNvSpPr/>
          <p:nvPr/>
        </p:nvSpPr>
        <p:spPr>
          <a:xfrm>
            <a:off x="3489046" y="252237"/>
            <a:ext cx="4394684" cy="830997"/>
          </a:xfrm>
          <a:prstGeom prst="rect">
            <a:avLst/>
          </a:prstGeom>
          <a:solidFill>
            <a:schemeClr val="bg1"/>
          </a:solidFill>
        </p:spPr>
        <p:txBody>
          <a:bodyPr wrap="square">
            <a:spAutoFit/>
          </a:bodyPr>
          <a:lstStyle/>
          <a:p>
            <a:pPr algn="ctr"/>
            <a:r>
              <a:rPr lang="en-US" sz="2400" dirty="0"/>
              <a:t>MEANS RANDOM DUPLICATION OVER ESTIMATES REACH</a:t>
            </a:r>
          </a:p>
        </p:txBody>
      </p:sp>
      <p:sp>
        <p:nvSpPr>
          <p:cNvPr id="123" name="Oval 122"/>
          <p:cNvSpPr/>
          <p:nvPr/>
        </p:nvSpPr>
        <p:spPr>
          <a:xfrm>
            <a:off x="6022664" y="6083107"/>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Tree>
    <p:extLst>
      <p:ext uri="{BB962C8B-B14F-4D97-AF65-F5344CB8AC3E}">
        <p14:creationId xmlns:p14="http://schemas.microsoft.com/office/powerpoint/2010/main" val="1504576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14:presetBounceEnd="51000">
                                      <p:stCondLst>
                                        <p:cond delay="0"/>
                                      </p:stCondLst>
                                      <p:childTnLst>
                                        <p:animMotion origin="layout" path="M -2.91667E-6 4.07407E-6 L -2.91667E-6 -0.16227 " pathEditMode="relative" rAng="0" ptsTypes="AA" p14:bounceEnd="51000">
                                          <p:cBhvr>
                                            <p:cTn id="6" dur="2000" fill="hold"/>
                                            <p:tgtEl>
                                              <p:spTgt spid="123"/>
                                            </p:tgtEl>
                                            <p:attrNameLst>
                                              <p:attrName>ppt_x</p:attrName>
                                              <p:attrName>ppt_y</p:attrName>
                                            </p:attrNameLst>
                                          </p:cBhvr>
                                          <p:rCtr x="0" y="-8125"/>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30"/>
                                            </p:tgtEl>
                                            <p:attrNameLst>
                                              <p:attrName>style.visibility</p:attrName>
                                            </p:attrNameLst>
                                          </p:cBhvr>
                                          <p:to>
                                            <p:strVal val="visible"/>
                                          </p:to>
                                        </p:set>
                                        <p:animEffect transition="in" filter="fade">
                                          <p:cBhvr>
                                            <p:cTn id="10" dur="1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2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stCondLst>
                                        <p:cond delay="0"/>
                                      </p:stCondLst>
                                      <p:childTnLst>
                                        <p:animMotion origin="layout" path="M -2.91667E-6 4.07407E-6 L -2.91667E-6 -0.16227 " pathEditMode="relative" rAng="0" ptsTypes="AA">
                                          <p:cBhvr>
                                            <p:cTn id="6" dur="2000" fill="hold"/>
                                            <p:tgtEl>
                                              <p:spTgt spid="123"/>
                                            </p:tgtEl>
                                            <p:attrNameLst>
                                              <p:attrName>ppt_x</p:attrName>
                                              <p:attrName>ppt_y</p:attrName>
                                            </p:attrNameLst>
                                          </p:cBhvr>
                                          <p:rCtr x="0" y="-8125"/>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30"/>
                                            </p:tgtEl>
                                            <p:attrNameLst>
                                              <p:attrName>style.visibility</p:attrName>
                                            </p:attrNameLst>
                                          </p:cBhvr>
                                          <p:to>
                                            <p:strVal val="visible"/>
                                          </p:to>
                                        </p:set>
                                        <p:animEffect transition="in" filter="fade">
                                          <p:cBhvr>
                                            <p:cTn id="10" dur="1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23" grpId="0" animBg="1"/>
        </p:bldLst>
      </p:timing>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45" name="Group 144"/>
          <p:cNvGrpSpPr/>
          <p:nvPr/>
        </p:nvGrpSpPr>
        <p:grpSpPr>
          <a:xfrm>
            <a:off x="638098" y="2280965"/>
            <a:ext cx="606826" cy="1043807"/>
            <a:chOff x="9442124" y="1164282"/>
            <a:chExt cx="915636" cy="1574994"/>
          </a:xfrm>
        </p:grpSpPr>
        <p:pic>
          <p:nvPicPr>
            <p:cNvPr id="146" name="Picture 145"/>
            <p:cNvPicPr>
              <a:picLocks noChangeAspect="1"/>
            </p:cNvPicPr>
            <p:nvPr/>
          </p:nvPicPr>
          <p:blipFill>
            <a:blip r:embed="rId2"/>
            <a:stretch>
              <a:fillRect/>
            </a:stretch>
          </p:blipFill>
          <p:spPr>
            <a:xfrm>
              <a:off x="9442124" y="1164282"/>
              <a:ext cx="915636" cy="1172320"/>
            </a:xfrm>
            <a:prstGeom prst="rect">
              <a:avLst/>
            </a:prstGeom>
          </p:spPr>
        </p:pic>
        <p:sp>
          <p:nvSpPr>
            <p:cNvPr id="147" name="Rectangle 146"/>
            <p:cNvSpPr/>
            <p:nvPr/>
          </p:nvSpPr>
          <p:spPr>
            <a:xfrm>
              <a:off x="9523583" y="2321314"/>
              <a:ext cx="752719" cy="417962"/>
            </a:xfrm>
            <a:prstGeom prst="rect">
              <a:avLst/>
            </a:prstGeom>
          </p:spPr>
          <p:txBody>
            <a:bodyPr wrap="none">
              <a:spAutoFit/>
            </a:bodyPr>
            <a:lstStyle/>
            <a:p>
              <a:pPr algn="ctr"/>
              <a:r>
                <a:rPr lang="en-US" sz="1200" dirty="0"/>
                <a:t>2015</a:t>
              </a:r>
            </a:p>
          </p:txBody>
        </p:sp>
      </p:grpSp>
      <p:cxnSp>
        <p:nvCxnSpPr>
          <p:cNvPr id="134" name="Straight Connector 133"/>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139" name="Oval 138"/>
          <p:cNvSpPr/>
          <p:nvPr/>
        </p:nvSpPr>
        <p:spPr>
          <a:xfrm>
            <a:off x="6022664" y="4970587"/>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29" name="Rectangle 128"/>
          <p:cNvSpPr/>
          <p:nvPr/>
        </p:nvSpPr>
        <p:spPr>
          <a:xfrm>
            <a:off x="3489046" y="252237"/>
            <a:ext cx="4394684" cy="830997"/>
          </a:xfrm>
          <a:prstGeom prst="rect">
            <a:avLst/>
          </a:prstGeom>
          <a:solidFill>
            <a:schemeClr val="bg1"/>
          </a:solidFill>
        </p:spPr>
        <p:txBody>
          <a:bodyPr wrap="square">
            <a:spAutoFit/>
          </a:bodyPr>
          <a:lstStyle/>
          <a:p>
            <a:pPr algn="ctr"/>
            <a:r>
              <a:rPr lang="en-US" sz="2400" dirty="0"/>
              <a:t>MEANS RANDOM DUPLICATION UNDER ESTIMATES REACH</a:t>
            </a:r>
          </a:p>
        </p:txBody>
      </p:sp>
    </p:spTree>
    <p:extLst>
      <p:ext uri="{BB962C8B-B14F-4D97-AF65-F5344CB8AC3E}">
        <p14:creationId xmlns:p14="http://schemas.microsoft.com/office/powerpoint/2010/main" val="25653202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14:presetBounceEnd="51000">
                                      <p:stCondLst>
                                        <p:cond delay="0"/>
                                      </p:stCondLst>
                                      <p:childTnLst>
                                        <p:animMotion origin="layout" path="M -2.91667E-6 2.59259E-6 L -2.91667E-6 -0.54653 " pathEditMode="relative" rAng="0" ptsTypes="AA" p14:bounceEnd="51000">
                                          <p:cBhvr>
                                            <p:cTn id="6" dur="2000" fill="hold"/>
                                            <p:tgtEl>
                                              <p:spTgt spid="139"/>
                                            </p:tgtEl>
                                            <p:attrNameLst>
                                              <p:attrName>ppt_x</p:attrName>
                                              <p:attrName>ppt_y</p:attrName>
                                            </p:attrNameLst>
                                          </p:cBhvr>
                                          <p:rCtr x="0" y="-27338"/>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2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stCondLst>
                                        <p:cond delay="0"/>
                                      </p:stCondLst>
                                      <p:childTnLst>
                                        <p:animMotion origin="layout" path="M -2.91667E-6 2.59259E-6 L -2.91667E-6 -0.54653 " pathEditMode="relative" rAng="0" ptsTypes="AA">
                                          <p:cBhvr>
                                            <p:cTn id="6" dur="2000" fill="hold"/>
                                            <p:tgtEl>
                                              <p:spTgt spid="139"/>
                                            </p:tgtEl>
                                            <p:attrNameLst>
                                              <p:attrName>ppt_x</p:attrName>
                                              <p:attrName>ppt_y</p:attrName>
                                            </p:attrNameLst>
                                          </p:cBhvr>
                                          <p:rCtr x="0" y="-27338"/>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29" grpId="0" animBg="1"/>
        </p:bldLst>
      </p:timing>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cxnSp>
        <p:nvCxnSpPr>
          <p:cNvPr id="278" name="Straight Connector 277"/>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975014" y="2684795"/>
            <a:ext cx="1251112" cy="553998"/>
          </a:xfrm>
          <a:prstGeom prst="rect">
            <a:avLst/>
          </a:prstGeom>
        </p:spPr>
        <p:txBody>
          <a:bodyPr wrap="none">
            <a:spAutoFit/>
          </a:bodyPr>
          <a:lstStyle/>
          <a:p>
            <a:pPr algn="r">
              <a:lnSpc>
                <a:spcPts val="1800"/>
              </a:lnSpc>
            </a:pPr>
            <a:r>
              <a:rPr lang="en-US" sz="1400" dirty="0"/>
              <a:t>TOUCHPOINTS</a:t>
            </a:r>
          </a:p>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grpSp>
        <p:nvGrpSpPr>
          <p:cNvPr id="347" name="Group 346"/>
          <p:cNvGrpSpPr/>
          <p:nvPr/>
        </p:nvGrpSpPr>
        <p:grpSpPr>
          <a:xfrm>
            <a:off x="5712568" y="3147295"/>
            <a:ext cx="223138" cy="192505"/>
            <a:chOff x="3013263" y="1559549"/>
            <a:chExt cx="223138" cy="192505"/>
          </a:xfrm>
        </p:grpSpPr>
        <p:sp>
          <p:nvSpPr>
            <p:cNvPr id="348" name="Oval 347"/>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49" name="TextBox 348"/>
            <p:cNvSpPr txBox="1"/>
            <p:nvPr/>
          </p:nvSpPr>
          <p:spPr>
            <a:xfrm>
              <a:off x="3013263" y="1563468"/>
              <a:ext cx="223138" cy="184666"/>
            </a:xfrm>
            <a:prstGeom prst="rect">
              <a:avLst/>
            </a:prstGeom>
            <a:noFill/>
          </p:spPr>
          <p:txBody>
            <a:bodyPr wrap="none" rtlCol="0">
              <a:spAutoFit/>
            </a:bodyPr>
            <a:lstStyle/>
            <a:p>
              <a:pPr algn="ctr"/>
              <a:r>
                <a:rPr lang="en-US" sz="600" dirty="0"/>
                <a:t>1</a:t>
              </a:r>
            </a:p>
          </p:txBody>
        </p:sp>
      </p:grpSp>
      <p:grpSp>
        <p:nvGrpSpPr>
          <p:cNvPr id="354" name="Group 353"/>
          <p:cNvGrpSpPr/>
          <p:nvPr/>
        </p:nvGrpSpPr>
        <p:grpSpPr>
          <a:xfrm>
            <a:off x="7400465" y="1441246"/>
            <a:ext cx="223138" cy="192505"/>
            <a:chOff x="3013263" y="1559549"/>
            <a:chExt cx="223138" cy="192505"/>
          </a:xfrm>
        </p:grpSpPr>
        <p:sp>
          <p:nvSpPr>
            <p:cNvPr id="355" name="Oval 354"/>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56" name="TextBox 355"/>
            <p:cNvSpPr txBox="1"/>
            <p:nvPr/>
          </p:nvSpPr>
          <p:spPr>
            <a:xfrm>
              <a:off x="3013263" y="1563468"/>
              <a:ext cx="223138" cy="184666"/>
            </a:xfrm>
            <a:prstGeom prst="rect">
              <a:avLst/>
            </a:prstGeom>
            <a:noFill/>
          </p:spPr>
          <p:txBody>
            <a:bodyPr wrap="none" rtlCol="0">
              <a:spAutoFit/>
            </a:bodyPr>
            <a:lstStyle/>
            <a:p>
              <a:pPr algn="ctr"/>
              <a:r>
                <a:rPr lang="en-US" sz="600" dirty="0"/>
                <a:t>2</a:t>
              </a:r>
            </a:p>
          </p:txBody>
        </p:sp>
      </p:grpSp>
      <p:grpSp>
        <p:nvGrpSpPr>
          <p:cNvPr id="357" name="Group 356"/>
          <p:cNvGrpSpPr/>
          <p:nvPr/>
        </p:nvGrpSpPr>
        <p:grpSpPr>
          <a:xfrm>
            <a:off x="6838420" y="2177421"/>
            <a:ext cx="223139" cy="192505"/>
            <a:chOff x="3013262" y="1559549"/>
            <a:chExt cx="223139" cy="192505"/>
          </a:xfrm>
        </p:grpSpPr>
        <p:sp>
          <p:nvSpPr>
            <p:cNvPr id="358" name="Oval 357"/>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59" name="TextBox 358"/>
            <p:cNvSpPr txBox="1"/>
            <p:nvPr/>
          </p:nvSpPr>
          <p:spPr>
            <a:xfrm>
              <a:off x="3013262" y="1563468"/>
              <a:ext cx="223139" cy="184666"/>
            </a:xfrm>
            <a:prstGeom prst="rect">
              <a:avLst/>
            </a:prstGeom>
            <a:noFill/>
          </p:spPr>
          <p:txBody>
            <a:bodyPr wrap="none" rtlCol="0">
              <a:spAutoFit/>
            </a:bodyPr>
            <a:lstStyle/>
            <a:p>
              <a:pPr algn="ctr"/>
              <a:r>
                <a:rPr lang="en-US" sz="600" dirty="0"/>
                <a:t>3</a:t>
              </a:r>
            </a:p>
          </p:txBody>
        </p:sp>
      </p:grpSp>
      <p:grpSp>
        <p:nvGrpSpPr>
          <p:cNvPr id="360" name="Group 359"/>
          <p:cNvGrpSpPr/>
          <p:nvPr/>
        </p:nvGrpSpPr>
        <p:grpSpPr>
          <a:xfrm>
            <a:off x="5416299" y="3468638"/>
            <a:ext cx="223139" cy="192505"/>
            <a:chOff x="3013262" y="1559549"/>
            <a:chExt cx="223139" cy="192505"/>
          </a:xfrm>
        </p:grpSpPr>
        <p:sp>
          <p:nvSpPr>
            <p:cNvPr id="361" name="Oval 360"/>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62" name="TextBox 361"/>
            <p:cNvSpPr txBox="1"/>
            <p:nvPr/>
          </p:nvSpPr>
          <p:spPr>
            <a:xfrm>
              <a:off x="3013262" y="1563468"/>
              <a:ext cx="223139" cy="184666"/>
            </a:xfrm>
            <a:prstGeom prst="rect">
              <a:avLst/>
            </a:prstGeom>
            <a:noFill/>
          </p:spPr>
          <p:txBody>
            <a:bodyPr wrap="none" rtlCol="0">
              <a:spAutoFit/>
            </a:bodyPr>
            <a:lstStyle/>
            <a:p>
              <a:pPr algn="ctr"/>
              <a:r>
                <a:rPr lang="en-US" sz="600" dirty="0"/>
                <a:t>4</a:t>
              </a:r>
            </a:p>
          </p:txBody>
        </p:sp>
      </p:grpSp>
      <p:grpSp>
        <p:nvGrpSpPr>
          <p:cNvPr id="363" name="Group 362"/>
          <p:cNvGrpSpPr/>
          <p:nvPr/>
        </p:nvGrpSpPr>
        <p:grpSpPr>
          <a:xfrm>
            <a:off x="7070202" y="1791481"/>
            <a:ext cx="223139" cy="192505"/>
            <a:chOff x="3013262" y="1559549"/>
            <a:chExt cx="223139" cy="192505"/>
          </a:xfrm>
        </p:grpSpPr>
        <p:sp>
          <p:nvSpPr>
            <p:cNvPr id="364" name="Oval 363"/>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65" name="TextBox 364"/>
            <p:cNvSpPr txBox="1"/>
            <p:nvPr/>
          </p:nvSpPr>
          <p:spPr>
            <a:xfrm>
              <a:off x="3013262" y="1563468"/>
              <a:ext cx="223139" cy="184666"/>
            </a:xfrm>
            <a:prstGeom prst="rect">
              <a:avLst/>
            </a:prstGeom>
            <a:noFill/>
          </p:spPr>
          <p:txBody>
            <a:bodyPr wrap="none" rtlCol="0">
              <a:spAutoFit/>
            </a:bodyPr>
            <a:lstStyle/>
            <a:p>
              <a:pPr algn="ctr"/>
              <a:r>
                <a:rPr lang="en-US" sz="600" dirty="0"/>
                <a:t>5</a:t>
              </a:r>
            </a:p>
          </p:txBody>
        </p:sp>
      </p:grpSp>
      <p:grpSp>
        <p:nvGrpSpPr>
          <p:cNvPr id="366" name="Group 365"/>
          <p:cNvGrpSpPr/>
          <p:nvPr/>
        </p:nvGrpSpPr>
        <p:grpSpPr>
          <a:xfrm>
            <a:off x="6470122" y="2407146"/>
            <a:ext cx="223139" cy="192505"/>
            <a:chOff x="3013262" y="1559549"/>
            <a:chExt cx="223139" cy="192505"/>
          </a:xfrm>
        </p:grpSpPr>
        <p:sp>
          <p:nvSpPr>
            <p:cNvPr id="367" name="Oval 366"/>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68" name="TextBox 367"/>
            <p:cNvSpPr txBox="1"/>
            <p:nvPr/>
          </p:nvSpPr>
          <p:spPr>
            <a:xfrm>
              <a:off x="3013262" y="1563468"/>
              <a:ext cx="223139" cy="184666"/>
            </a:xfrm>
            <a:prstGeom prst="rect">
              <a:avLst/>
            </a:prstGeom>
            <a:noFill/>
          </p:spPr>
          <p:txBody>
            <a:bodyPr wrap="none" rtlCol="0">
              <a:spAutoFit/>
            </a:bodyPr>
            <a:lstStyle/>
            <a:p>
              <a:pPr algn="ctr"/>
              <a:r>
                <a:rPr lang="en-US" sz="600" dirty="0"/>
                <a:t>6</a:t>
              </a:r>
            </a:p>
          </p:txBody>
        </p:sp>
      </p:grpSp>
      <p:grpSp>
        <p:nvGrpSpPr>
          <p:cNvPr id="369" name="Group 368"/>
          <p:cNvGrpSpPr/>
          <p:nvPr/>
        </p:nvGrpSpPr>
        <p:grpSpPr>
          <a:xfrm>
            <a:off x="4351755" y="4624214"/>
            <a:ext cx="223139" cy="192505"/>
            <a:chOff x="3013262" y="1559549"/>
            <a:chExt cx="223139" cy="192505"/>
          </a:xfrm>
        </p:grpSpPr>
        <p:sp>
          <p:nvSpPr>
            <p:cNvPr id="370" name="Oval 369"/>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71" name="TextBox 370"/>
            <p:cNvSpPr txBox="1"/>
            <p:nvPr/>
          </p:nvSpPr>
          <p:spPr>
            <a:xfrm>
              <a:off x="3013262" y="1563468"/>
              <a:ext cx="223139" cy="184666"/>
            </a:xfrm>
            <a:prstGeom prst="rect">
              <a:avLst/>
            </a:prstGeom>
            <a:noFill/>
          </p:spPr>
          <p:txBody>
            <a:bodyPr wrap="none" rtlCol="0">
              <a:spAutoFit/>
            </a:bodyPr>
            <a:lstStyle/>
            <a:p>
              <a:pPr algn="ctr"/>
              <a:r>
                <a:rPr lang="en-US" sz="600" dirty="0"/>
                <a:t>7</a:t>
              </a:r>
            </a:p>
          </p:txBody>
        </p:sp>
      </p:grpSp>
      <p:grpSp>
        <p:nvGrpSpPr>
          <p:cNvPr id="372" name="Group 371"/>
          <p:cNvGrpSpPr/>
          <p:nvPr/>
        </p:nvGrpSpPr>
        <p:grpSpPr>
          <a:xfrm>
            <a:off x="7714155" y="1156349"/>
            <a:ext cx="223139" cy="192505"/>
            <a:chOff x="3013262" y="1559549"/>
            <a:chExt cx="223139" cy="192505"/>
          </a:xfrm>
        </p:grpSpPr>
        <p:sp>
          <p:nvSpPr>
            <p:cNvPr id="373" name="Oval 372"/>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74" name="TextBox 373"/>
            <p:cNvSpPr txBox="1"/>
            <p:nvPr/>
          </p:nvSpPr>
          <p:spPr>
            <a:xfrm>
              <a:off x="3013262" y="1563468"/>
              <a:ext cx="223139" cy="184666"/>
            </a:xfrm>
            <a:prstGeom prst="rect">
              <a:avLst/>
            </a:prstGeom>
            <a:noFill/>
          </p:spPr>
          <p:txBody>
            <a:bodyPr wrap="none" rtlCol="0">
              <a:spAutoFit/>
            </a:bodyPr>
            <a:lstStyle/>
            <a:p>
              <a:pPr algn="ctr"/>
              <a:r>
                <a:rPr lang="en-US" sz="600" dirty="0"/>
                <a:t>8</a:t>
              </a:r>
            </a:p>
          </p:txBody>
        </p:sp>
      </p:grpSp>
      <p:grpSp>
        <p:nvGrpSpPr>
          <p:cNvPr id="378" name="Group 377"/>
          <p:cNvGrpSpPr/>
          <p:nvPr/>
        </p:nvGrpSpPr>
        <p:grpSpPr>
          <a:xfrm>
            <a:off x="6113499" y="2649571"/>
            <a:ext cx="261611" cy="192505"/>
            <a:chOff x="2994026" y="1559549"/>
            <a:chExt cx="261611" cy="192505"/>
          </a:xfrm>
        </p:grpSpPr>
        <p:sp>
          <p:nvSpPr>
            <p:cNvPr id="379" name="Oval 378"/>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0" name="TextBox 379"/>
            <p:cNvSpPr txBox="1"/>
            <p:nvPr/>
          </p:nvSpPr>
          <p:spPr>
            <a:xfrm>
              <a:off x="2994026" y="1563468"/>
              <a:ext cx="261611" cy="184666"/>
            </a:xfrm>
            <a:prstGeom prst="rect">
              <a:avLst/>
            </a:prstGeom>
            <a:noFill/>
          </p:spPr>
          <p:txBody>
            <a:bodyPr wrap="none" rtlCol="0">
              <a:spAutoFit/>
            </a:bodyPr>
            <a:lstStyle/>
            <a:p>
              <a:pPr algn="ctr"/>
              <a:r>
                <a:rPr lang="en-US" sz="600" dirty="0"/>
                <a:t>10</a:t>
              </a:r>
            </a:p>
          </p:txBody>
        </p:sp>
      </p:grpSp>
      <p:grpSp>
        <p:nvGrpSpPr>
          <p:cNvPr id="384" name="Group 383"/>
          <p:cNvGrpSpPr/>
          <p:nvPr/>
        </p:nvGrpSpPr>
        <p:grpSpPr>
          <a:xfrm>
            <a:off x="8046627" y="814424"/>
            <a:ext cx="261611" cy="192505"/>
            <a:chOff x="2994026" y="1559549"/>
            <a:chExt cx="261611" cy="192505"/>
          </a:xfrm>
        </p:grpSpPr>
        <p:sp>
          <p:nvSpPr>
            <p:cNvPr id="385" name="Oval 384"/>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6" name="TextBox 385"/>
            <p:cNvSpPr txBox="1"/>
            <p:nvPr/>
          </p:nvSpPr>
          <p:spPr>
            <a:xfrm>
              <a:off x="2994026" y="1563468"/>
              <a:ext cx="261611" cy="184666"/>
            </a:xfrm>
            <a:prstGeom prst="rect">
              <a:avLst/>
            </a:prstGeom>
            <a:noFill/>
          </p:spPr>
          <p:txBody>
            <a:bodyPr wrap="none" rtlCol="0">
              <a:spAutoFit/>
            </a:bodyPr>
            <a:lstStyle/>
            <a:p>
              <a:pPr algn="ctr"/>
              <a:r>
                <a:rPr lang="en-US" sz="600" dirty="0"/>
                <a:t>12</a:t>
              </a:r>
            </a:p>
          </p:txBody>
        </p:sp>
      </p:grpSp>
      <p:grpSp>
        <p:nvGrpSpPr>
          <p:cNvPr id="387" name="Group 386"/>
          <p:cNvGrpSpPr/>
          <p:nvPr/>
        </p:nvGrpSpPr>
        <p:grpSpPr>
          <a:xfrm>
            <a:off x="7099591" y="1748762"/>
            <a:ext cx="261611" cy="192505"/>
            <a:chOff x="2994026" y="1559549"/>
            <a:chExt cx="261611" cy="192505"/>
          </a:xfrm>
        </p:grpSpPr>
        <p:sp>
          <p:nvSpPr>
            <p:cNvPr id="388" name="Oval 387"/>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9" name="TextBox 388"/>
            <p:cNvSpPr txBox="1"/>
            <p:nvPr/>
          </p:nvSpPr>
          <p:spPr>
            <a:xfrm>
              <a:off x="2994026" y="1563468"/>
              <a:ext cx="261611" cy="184666"/>
            </a:xfrm>
            <a:prstGeom prst="rect">
              <a:avLst/>
            </a:prstGeom>
            <a:noFill/>
          </p:spPr>
          <p:txBody>
            <a:bodyPr wrap="none" rtlCol="0">
              <a:spAutoFit/>
            </a:bodyPr>
            <a:lstStyle/>
            <a:p>
              <a:pPr algn="ctr"/>
              <a:r>
                <a:rPr lang="en-US" sz="600" dirty="0"/>
                <a:t>13</a:t>
              </a:r>
            </a:p>
          </p:txBody>
        </p:sp>
      </p:grpSp>
      <p:grpSp>
        <p:nvGrpSpPr>
          <p:cNvPr id="390" name="Group 389"/>
          <p:cNvGrpSpPr/>
          <p:nvPr/>
        </p:nvGrpSpPr>
        <p:grpSpPr>
          <a:xfrm>
            <a:off x="7964089" y="886667"/>
            <a:ext cx="261611" cy="192505"/>
            <a:chOff x="2994026" y="1559549"/>
            <a:chExt cx="261611" cy="192505"/>
          </a:xfrm>
        </p:grpSpPr>
        <p:sp>
          <p:nvSpPr>
            <p:cNvPr id="391" name="Oval 390"/>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2" name="TextBox 391"/>
            <p:cNvSpPr txBox="1"/>
            <p:nvPr/>
          </p:nvSpPr>
          <p:spPr>
            <a:xfrm>
              <a:off x="2994026" y="1563468"/>
              <a:ext cx="261611" cy="184666"/>
            </a:xfrm>
            <a:prstGeom prst="rect">
              <a:avLst/>
            </a:prstGeom>
            <a:noFill/>
          </p:spPr>
          <p:txBody>
            <a:bodyPr wrap="none" rtlCol="0">
              <a:spAutoFit/>
            </a:bodyPr>
            <a:lstStyle/>
            <a:p>
              <a:pPr algn="ctr"/>
              <a:r>
                <a:rPr lang="en-US" sz="600" dirty="0"/>
                <a:t>14</a:t>
              </a:r>
            </a:p>
          </p:txBody>
        </p:sp>
      </p:grpSp>
      <p:grpSp>
        <p:nvGrpSpPr>
          <p:cNvPr id="393" name="Group 392"/>
          <p:cNvGrpSpPr/>
          <p:nvPr/>
        </p:nvGrpSpPr>
        <p:grpSpPr>
          <a:xfrm>
            <a:off x="7208693" y="1659280"/>
            <a:ext cx="261611" cy="192505"/>
            <a:chOff x="2994026" y="1559549"/>
            <a:chExt cx="261611" cy="192505"/>
          </a:xfrm>
        </p:grpSpPr>
        <p:sp>
          <p:nvSpPr>
            <p:cNvPr id="394" name="Oval 393"/>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5" name="TextBox 394"/>
            <p:cNvSpPr txBox="1"/>
            <p:nvPr/>
          </p:nvSpPr>
          <p:spPr>
            <a:xfrm>
              <a:off x="2994026" y="1563468"/>
              <a:ext cx="261611" cy="184666"/>
            </a:xfrm>
            <a:prstGeom prst="rect">
              <a:avLst/>
            </a:prstGeom>
            <a:noFill/>
          </p:spPr>
          <p:txBody>
            <a:bodyPr wrap="none" rtlCol="0">
              <a:spAutoFit/>
            </a:bodyPr>
            <a:lstStyle/>
            <a:p>
              <a:pPr algn="ctr"/>
              <a:r>
                <a:rPr lang="en-US" sz="600" dirty="0"/>
                <a:t>15</a:t>
              </a:r>
            </a:p>
          </p:txBody>
        </p:sp>
      </p:grpSp>
      <p:grpSp>
        <p:nvGrpSpPr>
          <p:cNvPr id="396" name="Group 395"/>
          <p:cNvGrpSpPr/>
          <p:nvPr/>
        </p:nvGrpSpPr>
        <p:grpSpPr>
          <a:xfrm>
            <a:off x="6597365" y="2262879"/>
            <a:ext cx="261611" cy="192505"/>
            <a:chOff x="2994026" y="1559549"/>
            <a:chExt cx="261611" cy="192505"/>
          </a:xfrm>
        </p:grpSpPr>
        <p:sp>
          <p:nvSpPr>
            <p:cNvPr id="397" name="Oval 396"/>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8" name="TextBox 397"/>
            <p:cNvSpPr txBox="1"/>
            <p:nvPr/>
          </p:nvSpPr>
          <p:spPr>
            <a:xfrm>
              <a:off x="2994026" y="1563468"/>
              <a:ext cx="261611" cy="184666"/>
            </a:xfrm>
            <a:prstGeom prst="rect">
              <a:avLst/>
            </a:prstGeom>
            <a:noFill/>
          </p:spPr>
          <p:txBody>
            <a:bodyPr wrap="none" rtlCol="0">
              <a:spAutoFit/>
            </a:bodyPr>
            <a:lstStyle/>
            <a:p>
              <a:pPr algn="ctr"/>
              <a:r>
                <a:rPr lang="en-US" sz="600" dirty="0"/>
                <a:t>16</a:t>
              </a:r>
            </a:p>
          </p:txBody>
        </p:sp>
      </p:grpSp>
      <p:grpSp>
        <p:nvGrpSpPr>
          <p:cNvPr id="399" name="Group 398"/>
          <p:cNvGrpSpPr/>
          <p:nvPr/>
        </p:nvGrpSpPr>
        <p:grpSpPr>
          <a:xfrm>
            <a:off x="7553266" y="1331707"/>
            <a:ext cx="261611" cy="192505"/>
            <a:chOff x="2994026" y="1559549"/>
            <a:chExt cx="261611" cy="192505"/>
          </a:xfrm>
        </p:grpSpPr>
        <p:sp>
          <p:nvSpPr>
            <p:cNvPr id="400" name="Oval 399"/>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01" name="TextBox 400"/>
            <p:cNvSpPr txBox="1"/>
            <p:nvPr/>
          </p:nvSpPr>
          <p:spPr>
            <a:xfrm>
              <a:off x="2994026" y="1563468"/>
              <a:ext cx="261611" cy="184666"/>
            </a:xfrm>
            <a:prstGeom prst="rect">
              <a:avLst/>
            </a:prstGeom>
            <a:noFill/>
          </p:spPr>
          <p:txBody>
            <a:bodyPr wrap="none" rtlCol="0">
              <a:spAutoFit/>
            </a:bodyPr>
            <a:lstStyle/>
            <a:p>
              <a:pPr algn="ctr"/>
              <a:r>
                <a:rPr lang="en-US" sz="600" dirty="0"/>
                <a:t>17</a:t>
              </a:r>
            </a:p>
          </p:txBody>
        </p:sp>
      </p:grpSp>
      <p:grpSp>
        <p:nvGrpSpPr>
          <p:cNvPr id="402" name="Group 401"/>
          <p:cNvGrpSpPr/>
          <p:nvPr/>
        </p:nvGrpSpPr>
        <p:grpSpPr>
          <a:xfrm>
            <a:off x="7792900" y="1046770"/>
            <a:ext cx="261611" cy="192505"/>
            <a:chOff x="2994026" y="1559549"/>
            <a:chExt cx="261611" cy="192505"/>
          </a:xfrm>
        </p:grpSpPr>
        <p:sp>
          <p:nvSpPr>
            <p:cNvPr id="403" name="Oval 402"/>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04" name="TextBox 403"/>
            <p:cNvSpPr txBox="1"/>
            <p:nvPr/>
          </p:nvSpPr>
          <p:spPr>
            <a:xfrm>
              <a:off x="2994026" y="1563468"/>
              <a:ext cx="261611" cy="184666"/>
            </a:xfrm>
            <a:prstGeom prst="rect">
              <a:avLst/>
            </a:prstGeom>
            <a:noFill/>
          </p:spPr>
          <p:txBody>
            <a:bodyPr wrap="none" rtlCol="0">
              <a:spAutoFit/>
            </a:bodyPr>
            <a:lstStyle/>
            <a:p>
              <a:pPr algn="ctr"/>
              <a:r>
                <a:rPr lang="en-US" sz="600" dirty="0"/>
                <a:t>18</a:t>
              </a:r>
            </a:p>
          </p:txBody>
        </p:sp>
      </p:grpSp>
      <p:grpSp>
        <p:nvGrpSpPr>
          <p:cNvPr id="405" name="Group 404"/>
          <p:cNvGrpSpPr/>
          <p:nvPr/>
        </p:nvGrpSpPr>
        <p:grpSpPr>
          <a:xfrm>
            <a:off x="8204401" y="773720"/>
            <a:ext cx="261611" cy="192505"/>
            <a:chOff x="2994026" y="1559549"/>
            <a:chExt cx="261611" cy="192505"/>
          </a:xfrm>
        </p:grpSpPr>
        <p:sp>
          <p:nvSpPr>
            <p:cNvPr id="406" name="Oval 405"/>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07" name="TextBox 406"/>
            <p:cNvSpPr txBox="1"/>
            <p:nvPr/>
          </p:nvSpPr>
          <p:spPr>
            <a:xfrm>
              <a:off x="2994026" y="1563468"/>
              <a:ext cx="261611" cy="184666"/>
            </a:xfrm>
            <a:prstGeom prst="rect">
              <a:avLst/>
            </a:prstGeom>
            <a:noFill/>
          </p:spPr>
          <p:txBody>
            <a:bodyPr wrap="none" rtlCol="0">
              <a:spAutoFit/>
            </a:bodyPr>
            <a:lstStyle/>
            <a:p>
              <a:pPr algn="ctr"/>
              <a:r>
                <a:rPr lang="en-US" sz="600" dirty="0"/>
                <a:t>19</a:t>
              </a:r>
            </a:p>
          </p:txBody>
        </p:sp>
      </p:grpSp>
      <p:grpSp>
        <p:nvGrpSpPr>
          <p:cNvPr id="408" name="Group 407"/>
          <p:cNvGrpSpPr/>
          <p:nvPr/>
        </p:nvGrpSpPr>
        <p:grpSpPr>
          <a:xfrm>
            <a:off x="8088758" y="776657"/>
            <a:ext cx="261611" cy="192505"/>
            <a:chOff x="2994026" y="1559549"/>
            <a:chExt cx="261611" cy="192505"/>
          </a:xfrm>
        </p:grpSpPr>
        <p:sp>
          <p:nvSpPr>
            <p:cNvPr id="409" name="Oval 408"/>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10" name="TextBox 409"/>
            <p:cNvSpPr txBox="1"/>
            <p:nvPr/>
          </p:nvSpPr>
          <p:spPr>
            <a:xfrm>
              <a:off x="2994026" y="1563468"/>
              <a:ext cx="261611" cy="184666"/>
            </a:xfrm>
            <a:prstGeom prst="rect">
              <a:avLst/>
            </a:prstGeom>
            <a:noFill/>
          </p:spPr>
          <p:txBody>
            <a:bodyPr wrap="none" rtlCol="0">
              <a:spAutoFit/>
            </a:bodyPr>
            <a:lstStyle/>
            <a:p>
              <a:pPr algn="ctr"/>
              <a:r>
                <a:rPr lang="en-US" sz="600" dirty="0"/>
                <a:t>20</a:t>
              </a:r>
            </a:p>
          </p:txBody>
        </p:sp>
      </p:grpSp>
      <p:grpSp>
        <p:nvGrpSpPr>
          <p:cNvPr id="411" name="Group 410"/>
          <p:cNvGrpSpPr/>
          <p:nvPr/>
        </p:nvGrpSpPr>
        <p:grpSpPr>
          <a:xfrm>
            <a:off x="7943271" y="925344"/>
            <a:ext cx="261611" cy="192505"/>
            <a:chOff x="2994026" y="1559549"/>
            <a:chExt cx="261611" cy="192505"/>
          </a:xfrm>
        </p:grpSpPr>
        <p:sp>
          <p:nvSpPr>
            <p:cNvPr id="412" name="Oval 411"/>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13" name="TextBox 412"/>
            <p:cNvSpPr txBox="1"/>
            <p:nvPr/>
          </p:nvSpPr>
          <p:spPr>
            <a:xfrm>
              <a:off x="2994026" y="1563468"/>
              <a:ext cx="261611" cy="184666"/>
            </a:xfrm>
            <a:prstGeom prst="rect">
              <a:avLst/>
            </a:prstGeom>
            <a:noFill/>
          </p:spPr>
          <p:txBody>
            <a:bodyPr wrap="none" rtlCol="0">
              <a:spAutoFit/>
            </a:bodyPr>
            <a:lstStyle/>
            <a:p>
              <a:pPr algn="ctr"/>
              <a:r>
                <a:rPr lang="en-US" sz="600" dirty="0"/>
                <a:t>21</a:t>
              </a:r>
            </a:p>
          </p:txBody>
        </p:sp>
      </p:grpSp>
      <p:grpSp>
        <p:nvGrpSpPr>
          <p:cNvPr id="414" name="Group 413"/>
          <p:cNvGrpSpPr/>
          <p:nvPr/>
        </p:nvGrpSpPr>
        <p:grpSpPr>
          <a:xfrm>
            <a:off x="8156964" y="696565"/>
            <a:ext cx="261611" cy="192505"/>
            <a:chOff x="2994026" y="1559549"/>
            <a:chExt cx="261611" cy="192505"/>
          </a:xfrm>
        </p:grpSpPr>
        <p:sp>
          <p:nvSpPr>
            <p:cNvPr id="415" name="Oval 414"/>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16" name="TextBox 415"/>
            <p:cNvSpPr txBox="1"/>
            <p:nvPr/>
          </p:nvSpPr>
          <p:spPr>
            <a:xfrm>
              <a:off x="2994026" y="1563468"/>
              <a:ext cx="261611" cy="184666"/>
            </a:xfrm>
            <a:prstGeom prst="rect">
              <a:avLst/>
            </a:prstGeom>
            <a:noFill/>
          </p:spPr>
          <p:txBody>
            <a:bodyPr wrap="none" rtlCol="0">
              <a:spAutoFit/>
            </a:bodyPr>
            <a:lstStyle/>
            <a:p>
              <a:pPr algn="ctr"/>
              <a:r>
                <a:rPr lang="en-US" sz="600" dirty="0"/>
                <a:t>22</a:t>
              </a:r>
            </a:p>
          </p:txBody>
        </p:sp>
      </p:grpSp>
      <p:sp>
        <p:nvSpPr>
          <p:cNvPr id="19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75" name="Group 374"/>
          <p:cNvGrpSpPr/>
          <p:nvPr/>
        </p:nvGrpSpPr>
        <p:grpSpPr>
          <a:xfrm>
            <a:off x="6565597" y="2259307"/>
            <a:ext cx="223139" cy="192505"/>
            <a:chOff x="3013262" y="1559549"/>
            <a:chExt cx="223139" cy="192505"/>
          </a:xfrm>
        </p:grpSpPr>
        <p:sp>
          <p:nvSpPr>
            <p:cNvPr id="376" name="Oval 375"/>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77" name="TextBox 376"/>
            <p:cNvSpPr txBox="1"/>
            <p:nvPr/>
          </p:nvSpPr>
          <p:spPr>
            <a:xfrm>
              <a:off x="3013262" y="1563468"/>
              <a:ext cx="223139" cy="184666"/>
            </a:xfrm>
            <a:prstGeom prst="rect">
              <a:avLst/>
            </a:prstGeom>
            <a:noFill/>
          </p:spPr>
          <p:txBody>
            <a:bodyPr wrap="none" rtlCol="0">
              <a:spAutoFit/>
            </a:bodyPr>
            <a:lstStyle/>
            <a:p>
              <a:pPr algn="ctr"/>
              <a:r>
                <a:rPr lang="en-US" sz="600" dirty="0"/>
                <a:t>9</a:t>
              </a:r>
            </a:p>
          </p:txBody>
        </p:sp>
      </p:grpSp>
      <p:grpSp>
        <p:nvGrpSpPr>
          <p:cNvPr id="191" name="Group 190"/>
          <p:cNvGrpSpPr/>
          <p:nvPr/>
        </p:nvGrpSpPr>
        <p:grpSpPr>
          <a:xfrm>
            <a:off x="9873542" y="654836"/>
            <a:ext cx="1962412" cy="5696043"/>
            <a:chOff x="9322000" y="654836"/>
            <a:chExt cx="1962412" cy="5696043"/>
          </a:xfrm>
        </p:grpSpPr>
        <p:sp>
          <p:nvSpPr>
            <p:cNvPr id="192" name="TextBox 191"/>
            <p:cNvSpPr txBox="1"/>
            <p:nvPr/>
          </p:nvSpPr>
          <p:spPr>
            <a:xfrm>
              <a:off x="9322000" y="1180233"/>
              <a:ext cx="341760" cy="5170646"/>
            </a:xfrm>
            <a:prstGeom prst="rect">
              <a:avLst/>
            </a:prstGeom>
            <a:noFill/>
          </p:spPr>
          <p:txBody>
            <a:bodyPr wrap="none" rtlCol="0">
              <a:spAutoFit/>
            </a:bodyPr>
            <a:lstStyle/>
            <a:p>
              <a:pPr algn="ctr">
                <a:lnSpc>
                  <a:spcPts val="1800"/>
                </a:lnSpc>
              </a:pPr>
              <a:r>
                <a:rPr lang="en-US" sz="1200" dirty="0"/>
                <a:t>1</a:t>
              </a:r>
            </a:p>
            <a:p>
              <a:pPr algn="ctr">
                <a:lnSpc>
                  <a:spcPts val="1800"/>
                </a:lnSpc>
              </a:pPr>
              <a:r>
                <a:rPr lang="en-US" sz="1200" dirty="0"/>
                <a:t>2</a:t>
              </a:r>
            </a:p>
            <a:p>
              <a:pPr algn="ctr">
                <a:lnSpc>
                  <a:spcPts val="1800"/>
                </a:lnSpc>
              </a:pPr>
              <a:r>
                <a:rPr lang="en-US" sz="1200" dirty="0"/>
                <a:t>3</a:t>
              </a:r>
            </a:p>
            <a:p>
              <a:pPr algn="ctr">
                <a:lnSpc>
                  <a:spcPts val="1800"/>
                </a:lnSpc>
              </a:pPr>
              <a:r>
                <a:rPr lang="en-US" sz="1200" dirty="0"/>
                <a:t>4</a:t>
              </a:r>
            </a:p>
            <a:p>
              <a:pPr algn="ctr">
                <a:lnSpc>
                  <a:spcPts val="1800"/>
                </a:lnSpc>
              </a:pPr>
              <a:r>
                <a:rPr lang="en-US" sz="1200" dirty="0"/>
                <a:t>5</a:t>
              </a:r>
            </a:p>
            <a:p>
              <a:pPr algn="ctr">
                <a:lnSpc>
                  <a:spcPts val="1800"/>
                </a:lnSpc>
              </a:pPr>
              <a:r>
                <a:rPr lang="en-US" sz="1200" dirty="0"/>
                <a:t>6</a:t>
              </a:r>
            </a:p>
            <a:p>
              <a:pPr algn="ctr">
                <a:lnSpc>
                  <a:spcPts val="1800"/>
                </a:lnSpc>
              </a:pPr>
              <a:r>
                <a:rPr lang="en-US" sz="1200" dirty="0"/>
                <a:t>7</a:t>
              </a:r>
            </a:p>
            <a:p>
              <a:pPr algn="ctr">
                <a:lnSpc>
                  <a:spcPts val="1800"/>
                </a:lnSpc>
              </a:pPr>
              <a:r>
                <a:rPr lang="en-US" sz="1200" dirty="0"/>
                <a:t>8</a:t>
              </a:r>
            </a:p>
            <a:p>
              <a:pPr algn="ctr">
                <a:lnSpc>
                  <a:spcPts val="1800"/>
                </a:lnSpc>
              </a:pPr>
              <a:r>
                <a:rPr lang="en-US" sz="1200" dirty="0"/>
                <a:t>9</a:t>
              </a:r>
            </a:p>
            <a:p>
              <a:pPr algn="ctr">
                <a:lnSpc>
                  <a:spcPts val="1800"/>
                </a:lnSpc>
              </a:pPr>
              <a:r>
                <a:rPr lang="en-US" sz="1200" dirty="0"/>
                <a:t>10</a:t>
              </a:r>
            </a:p>
            <a:p>
              <a:pPr algn="ctr">
                <a:lnSpc>
                  <a:spcPts val="1800"/>
                </a:lnSpc>
              </a:pPr>
              <a:r>
                <a:rPr lang="en-US" sz="1200" dirty="0"/>
                <a:t>11</a:t>
              </a:r>
            </a:p>
            <a:p>
              <a:pPr algn="ctr">
                <a:lnSpc>
                  <a:spcPts val="1800"/>
                </a:lnSpc>
              </a:pPr>
              <a:r>
                <a:rPr lang="en-US" sz="1200" dirty="0"/>
                <a:t>12</a:t>
              </a:r>
            </a:p>
            <a:p>
              <a:pPr algn="ctr">
                <a:lnSpc>
                  <a:spcPts val="1800"/>
                </a:lnSpc>
              </a:pPr>
              <a:r>
                <a:rPr lang="en-US" sz="1200" dirty="0"/>
                <a:t>13</a:t>
              </a:r>
            </a:p>
            <a:p>
              <a:pPr algn="ctr">
                <a:lnSpc>
                  <a:spcPts val="1800"/>
                </a:lnSpc>
              </a:pPr>
              <a:r>
                <a:rPr lang="en-US" sz="1200" dirty="0"/>
                <a:t>14</a:t>
              </a:r>
            </a:p>
            <a:p>
              <a:pPr algn="ctr">
                <a:lnSpc>
                  <a:spcPts val="1800"/>
                </a:lnSpc>
              </a:pPr>
              <a:r>
                <a:rPr lang="en-US" sz="1200" dirty="0"/>
                <a:t>15</a:t>
              </a:r>
            </a:p>
            <a:p>
              <a:pPr algn="ctr">
                <a:lnSpc>
                  <a:spcPts val="1800"/>
                </a:lnSpc>
              </a:pPr>
              <a:r>
                <a:rPr lang="en-US" sz="1200" dirty="0"/>
                <a:t>16</a:t>
              </a:r>
            </a:p>
            <a:p>
              <a:pPr algn="ctr">
                <a:lnSpc>
                  <a:spcPts val="1800"/>
                </a:lnSpc>
              </a:pPr>
              <a:r>
                <a:rPr lang="en-US" sz="1200" dirty="0"/>
                <a:t>17</a:t>
              </a:r>
            </a:p>
            <a:p>
              <a:pPr algn="ctr">
                <a:lnSpc>
                  <a:spcPts val="1800"/>
                </a:lnSpc>
              </a:pPr>
              <a:r>
                <a:rPr lang="en-US" sz="1200" dirty="0"/>
                <a:t>18</a:t>
              </a:r>
            </a:p>
            <a:p>
              <a:pPr algn="ctr">
                <a:lnSpc>
                  <a:spcPts val="1800"/>
                </a:lnSpc>
              </a:pPr>
              <a:r>
                <a:rPr lang="en-US" sz="1200" dirty="0"/>
                <a:t>19</a:t>
              </a:r>
            </a:p>
            <a:p>
              <a:pPr algn="ctr">
                <a:lnSpc>
                  <a:spcPts val="1800"/>
                </a:lnSpc>
              </a:pPr>
              <a:r>
                <a:rPr lang="en-US" sz="1200" dirty="0"/>
                <a:t>20</a:t>
              </a:r>
            </a:p>
            <a:p>
              <a:pPr algn="ctr">
                <a:lnSpc>
                  <a:spcPts val="1800"/>
                </a:lnSpc>
              </a:pPr>
              <a:r>
                <a:rPr lang="en-US" sz="1200" dirty="0"/>
                <a:t>21</a:t>
              </a:r>
            </a:p>
            <a:p>
              <a:pPr algn="ctr">
                <a:lnSpc>
                  <a:spcPts val="1800"/>
                </a:lnSpc>
              </a:pPr>
              <a:r>
                <a:rPr lang="en-US" sz="1200" dirty="0"/>
                <a:t>22</a:t>
              </a:r>
            </a:p>
          </p:txBody>
        </p:sp>
        <p:sp>
          <p:nvSpPr>
            <p:cNvPr id="193" name="TextBox 192"/>
            <p:cNvSpPr txBox="1"/>
            <p:nvPr/>
          </p:nvSpPr>
          <p:spPr>
            <a:xfrm>
              <a:off x="9623253" y="1171705"/>
              <a:ext cx="1661159" cy="5170646"/>
            </a:xfrm>
            <a:prstGeom prst="rect">
              <a:avLst/>
            </a:prstGeom>
            <a:noFill/>
          </p:spPr>
          <p:txBody>
            <a:bodyPr wrap="square" rtlCol="0">
              <a:spAutoFit/>
            </a:bodyPr>
            <a:lstStyle/>
            <a:p>
              <a:pPr>
                <a:lnSpc>
                  <a:spcPts val="1800"/>
                </a:lnSpc>
              </a:pPr>
              <a:r>
                <a:rPr lang="en-US" sz="1200" dirty="0"/>
                <a:t>R/Tab</a:t>
              </a:r>
            </a:p>
            <a:p>
              <a:pPr>
                <a:lnSpc>
                  <a:spcPts val="1800"/>
                </a:lnSpc>
              </a:pPr>
              <a:r>
                <a:rPr lang="en-US" sz="1200" dirty="0"/>
                <a:t>R/SP</a:t>
              </a:r>
            </a:p>
            <a:p>
              <a:pPr>
                <a:lnSpc>
                  <a:spcPts val="1800"/>
                </a:lnSpc>
              </a:pPr>
              <a:r>
                <a:rPr lang="en-US" sz="1200" dirty="0"/>
                <a:t>N/M/R</a:t>
              </a:r>
            </a:p>
            <a:p>
              <a:pPr>
                <a:lnSpc>
                  <a:spcPts val="1800"/>
                </a:lnSpc>
              </a:pPr>
              <a:r>
                <a:rPr lang="en-US" sz="1200" dirty="0"/>
                <a:t>R/OTT</a:t>
              </a:r>
            </a:p>
            <a:p>
              <a:pPr>
                <a:lnSpc>
                  <a:spcPts val="1800"/>
                </a:lnSpc>
              </a:pPr>
              <a:r>
                <a:rPr lang="en-US" sz="1200" dirty="0"/>
                <a:t>Tab/SP</a:t>
              </a:r>
            </a:p>
            <a:p>
              <a:pPr>
                <a:lnSpc>
                  <a:spcPts val="1800"/>
                </a:lnSpc>
              </a:pPr>
              <a:r>
                <a:rPr lang="en-US" sz="1200" dirty="0"/>
                <a:t>Tab/</a:t>
              </a:r>
              <a:r>
                <a:rPr lang="en-US" sz="1200" dirty="0" err="1"/>
                <a:t>LiveTV</a:t>
              </a:r>
              <a:endParaRPr lang="en-US" sz="1200" dirty="0"/>
            </a:p>
            <a:p>
              <a:pPr>
                <a:lnSpc>
                  <a:spcPts val="1800"/>
                </a:lnSpc>
              </a:pPr>
              <a:r>
                <a:rPr lang="en-US" sz="1200" dirty="0"/>
                <a:t>N/M</a:t>
              </a:r>
            </a:p>
            <a:p>
              <a:pPr>
                <a:lnSpc>
                  <a:spcPts val="1800"/>
                </a:lnSpc>
              </a:pPr>
              <a:r>
                <a:rPr lang="en-US" sz="1200" dirty="0"/>
                <a:t>SP/</a:t>
              </a:r>
              <a:r>
                <a:rPr lang="en-US" sz="1200" dirty="0" err="1"/>
                <a:t>LiveTV</a:t>
              </a:r>
              <a:endParaRPr lang="en-US" sz="1200" dirty="0"/>
            </a:p>
            <a:p>
              <a:pPr>
                <a:lnSpc>
                  <a:spcPts val="1800"/>
                </a:lnSpc>
              </a:pPr>
              <a:r>
                <a:rPr lang="en-US" sz="1200" dirty="0"/>
                <a:t>M/R</a:t>
              </a:r>
            </a:p>
            <a:p>
              <a:pPr>
                <a:lnSpc>
                  <a:spcPts val="1800"/>
                </a:lnSpc>
              </a:pPr>
              <a:r>
                <a:rPr lang="en-US" sz="1200" dirty="0" err="1"/>
                <a:t>LiveTV</a:t>
              </a:r>
              <a:r>
                <a:rPr lang="en-US" sz="1200" dirty="0"/>
                <a:t>/OTT</a:t>
              </a:r>
            </a:p>
            <a:p>
              <a:pPr>
                <a:lnSpc>
                  <a:spcPts val="1800"/>
                </a:lnSpc>
              </a:pPr>
              <a:r>
                <a:rPr lang="en-US" sz="1200" dirty="0"/>
                <a:t>M/TV</a:t>
              </a:r>
            </a:p>
            <a:p>
              <a:pPr>
                <a:lnSpc>
                  <a:spcPts val="1800"/>
                </a:lnSpc>
              </a:pPr>
              <a:r>
                <a:rPr lang="en-US" sz="1200" dirty="0"/>
                <a:t>R/SP/</a:t>
              </a:r>
              <a:r>
                <a:rPr lang="en-US" sz="1200" dirty="0" err="1"/>
                <a:t>LiveTV</a:t>
              </a:r>
              <a:endParaRPr lang="en-US" sz="1200" dirty="0"/>
            </a:p>
            <a:p>
              <a:pPr>
                <a:lnSpc>
                  <a:spcPts val="1800"/>
                </a:lnSpc>
              </a:pPr>
              <a:r>
                <a:rPr lang="en-US" sz="1200" dirty="0"/>
                <a:t>R/</a:t>
              </a:r>
              <a:r>
                <a:rPr lang="en-US" sz="1200" dirty="0" err="1"/>
                <a:t>LiveTV</a:t>
              </a:r>
              <a:r>
                <a:rPr lang="en-US" sz="1200" dirty="0"/>
                <a:t>/OTT</a:t>
              </a:r>
            </a:p>
            <a:p>
              <a:pPr>
                <a:lnSpc>
                  <a:spcPts val="1800"/>
                </a:lnSpc>
              </a:pPr>
              <a:r>
                <a:rPr lang="en-US" sz="1200" dirty="0"/>
                <a:t>Tab/SP/</a:t>
              </a:r>
              <a:r>
                <a:rPr lang="en-US" sz="1200" dirty="0" err="1"/>
                <a:t>LiveTV</a:t>
              </a:r>
              <a:endParaRPr lang="en-US" sz="1200" dirty="0"/>
            </a:p>
            <a:p>
              <a:pPr>
                <a:lnSpc>
                  <a:spcPts val="1800"/>
                </a:lnSpc>
              </a:pPr>
              <a:r>
                <a:rPr lang="en-US" sz="1200" dirty="0"/>
                <a:t>Tab/SP/OTT</a:t>
              </a:r>
            </a:p>
            <a:p>
              <a:pPr>
                <a:lnSpc>
                  <a:spcPts val="1800"/>
                </a:lnSpc>
              </a:pPr>
              <a:r>
                <a:rPr lang="en-US" sz="1200" dirty="0"/>
                <a:t>Tab/</a:t>
              </a:r>
              <a:r>
                <a:rPr lang="en-US" sz="1200" dirty="0" err="1"/>
                <a:t>LiveTV</a:t>
              </a:r>
              <a:r>
                <a:rPr lang="en-US" sz="1200" dirty="0"/>
                <a:t>/OTT</a:t>
              </a:r>
            </a:p>
            <a:p>
              <a:pPr>
                <a:lnSpc>
                  <a:spcPts val="1800"/>
                </a:lnSpc>
              </a:pPr>
              <a:r>
                <a:rPr lang="en-US" sz="1200" dirty="0"/>
                <a:t>N/TV</a:t>
              </a:r>
            </a:p>
            <a:p>
              <a:pPr>
                <a:lnSpc>
                  <a:spcPts val="1800"/>
                </a:lnSpc>
              </a:pPr>
              <a:r>
                <a:rPr lang="en-US" sz="1200" dirty="0"/>
                <a:t>SP/</a:t>
              </a:r>
              <a:r>
                <a:rPr lang="en-US" sz="1200" dirty="0" err="1"/>
                <a:t>LiveTV</a:t>
              </a:r>
              <a:r>
                <a:rPr lang="en-US" sz="1200" dirty="0"/>
                <a:t>/OTT</a:t>
              </a:r>
            </a:p>
            <a:p>
              <a:pPr>
                <a:lnSpc>
                  <a:spcPts val="1800"/>
                </a:lnSpc>
              </a:pPr>
              <a:r>
                <a:rPr lang="en-US" sz="1200" dirty="0"/>
                <a:t>Rad/Tab/SP/</a:t>
              </a:r>
              <a:r>
                <a:rPr lang="en-US" sz="1200" dirty="0" err="1"/>
                <a:t>LiveTV</a:t>
              </a:r>
              <a:endParaRPr lang="en-US" sz="1200" dirty="0"/>
            </a:p>
            <a:p>
              <a:pPr>
                <a:lnSpc>
                  <a:spcPts val="1800"/>
                </a:lnSpc>
              </a:pPr>
              <a:r>
                <a:rPr lang="en-US" sz="1200" dirty="0"/>
                <a:t>R/Tab/</a:t>
              </a:r>
              <a:r>
                <a:rPr lang="en-US" sz="1200" dirty="0" err="1"/>
                <a:t>TVLive</a:t>
              </a:r>
              <a:r>
                <a:rPr lang="en-US" sz="1200" dirty="0"/>
                <a:t>/OTT</a:t>
              </a:r>
            </a:p>
            <a:p>
              <a:pPr>
                <a:lnSpc>
                  <a:spcPts val="1800"/>
                </a:lnSpc>
              </a:pPr>
              <a:r>
                <a:rPr lang="en-US" sz="1200" dirty="0"/>
                <a:t>Tab/SP/</a:t>
              </a:r>
              <a:r>
                <a:rPr lang="en-US" sz="1200" dirty="0" err="1"/>
                <a:t>LiveTV</a:t>
              </a:r>
              <a:r>
                <a:rPr lang="en-US" sz="1200" dirty="0"/>
                <a:t>/OTT</a:t>
              </a:r>
            </a:p>
            <a:p>
              <a:pPr>
                <a:lnSpc>
                  <a:spcPts val="1800"/>
                </a:lnSpc>
              </a:pPr>
              <a:r>
                <a:rPr lang="en-US" sz="1200" dirty="0"/>
                <a:t>R/Tab/SP/</a:t>
              </a:r>
              <a:r>
                <a:rPr lang="en-US" sz="1200" dirty="0" err="1"/>
                <a:t>LiveTV</a:t>
              </a:r>
              <a:r>
                <a:rPr lang="en-US" sz="1200" dirty="0"/>
                <a:t>/OTT</a:t>
              </a:r>
            </a:p>
          </p:txBody>
        </p:sp>
        <p:sp>
          <p:nvSpPr>
            <p:cNvPr id="194" name="TextBox 193"/>
            <p:cNvSpPr txBox="1"/>
            <p:nvPr/>
          </p:nvSpPr>
          <p:spPr>
            <a:xfrm>
              <a:off x="9607937" y="654836"/>
              <a:ext cx="764953" cy="276999"/>
            </a:xfrm>
            <a:prstGeom prst="rect">
              <a:avLst/>
            </a:prstGeom>
            <a:noFill/>
          </p:spPr>
          <p:txBody>
            <a:bodyPr wrap="none" rtlCol="0">
              <a:spAutoFit/>
            </a:bodyPr>
            <a:lstStyle/>
            <a:p>
              <a:r>
                <a:rPr lang="en-US" sz="1200" dirty="0"/>
                <a:t>AD 25-54</a:t>
              </a:r>
            </a:p>
          </p:txBody>
        </p:sp>
        <p:grpSp>
          <p:nvGrpSpPr>
            <p:cNvPr id="195" name="Group 194"/>
            <p:cNvGrpSpPr/>
            <p:nvPr/>
          </p:nvGrpSpPr>
          <p:grpSpPr>
            <a:xfrm>
              <a:off x="9383224" y="697082"/>
              <a:ext cx="192505" cy="192505"/>
              <a:chOff x="3028580" y="1559549"/>
              <a:chExt cx="192505" cy="192505"/>
            </a:xfrm>
          </p:grpSpPr>
          <p:sp>
            <p:nvSpPr>
              <p:cNvPr id="196" name="Oval 195"/>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97" name="TextBox 196"/>
              <p:cNvSpPr txBox="1"/>
              <p:nvPr/>
            </p:nvSpPr>
            <p:spPr>
              <a:xfrm>
                <a:off x="3032466" y="1563468"/>
                <a:ext cx="184731" cy="184666"/>
              </a:xfrm>
              <a:prstGeom prst="rect">
                <a:avLst/>
              </a:prstGeom>
              <a:noFill/>
            </p:spPr>
            <p:txBody>
              <a:bodyPr wrap="none" rtlCol="0">
                <a:spAutoFit/>
              </a:bodyPr>
              <a:lstStyle/>
              <a:p>
                <a:pPr algn="ctr"/>
                <a:endParaRPr lang="en-US" sz="600" dirty="0"/>
              </a:p>
            </p:txBody>
          </p:sp>
        </p:grpSp>
      </p:grpSp>
      <p:sp>
        <p:nvSpPr>
          <p:cNvPr id="198" name="Rectangle 197"/>
          <p:cNvSpPr/>
          <p:nvPr/>
        </p:nvSpPr>
        <p:spPr>
          <a:xfrm>
            <a:off x="3489046" y="252237"/>
            <a:ext cx="4394684" cy="830997"/>
          </a:xfrm>
          <a:prstGeom prst="rect">
            <a:avLst/>
          </a:prstGeom>
          <a:solidFill>
            <a:schemeClr val="bg1"/>
          </a:solidFill>
        </p:spPr>
        <p:txBody>
          <a:bodyPr wrap="square">
            <a:spAutoFit/>
          </a:bodyPr>
          <a:lstStyle/>
          <a:p>
            <a:pPr algn="ctr"/>
            <a:r>
              <a:rPr lang="en-US" sz="2400" dirty="0"/>
              <a:t>RANDOM DUPLICATION </a:t>
            </a:r>
          </a:p>
          <a:p>
            <a:pPr algn="ctr"/>
            <a:r>
              <a:rPr lang="en-US" sz="2400" dirty="0"/>
              <a:t>IS LEGITIMATE</a:t>
            </a:r>
          </a:p>
        </p:txBody>
      </p:sp>
      <p:grpSp>
        <p:nvGrpSpPr>
          <p:cNvPr id="381" name="Group 380"/>
          <p:cNvGrpSpPr/>
          <p:nvPr/>
        </p:nvGrpSpPr>
        <p:grpSpPr>
          <a:xfrm>
            <a:off x="7514948" y="1354828"/>
            <a:ext cx="261611" cy="192505"/>
            <a:chOff x="2994026" y="1559549"/>
            <a:chExt cx="261611" cy="192505"/>
          </a:xfrm>
        </p:grpSpPr>
        <p:sp>
          <p:nvSpPr>
            <p:cNvPr id="382" name="Oval 381"/>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3" name="TextBox 382"/>
            <p:cNvSpPr txBox="1"/>
            <p:nvPr/>
          </p:nvSpPr>
          <p:spPr>
            <a:xfrm>
              <a:off x="2994026" y="1563468"/>
              <a:ext cx="261611" cy="184666"/>
            </a:xfrm>
            <a:prstGeom prst="rect">
              <a:avLst/>
            </a:prstGeom>
            <a:noFill/>
          </p:spPr>
          <p:txBody>
            <a:bodyPr wrap="none" rtlCol="0">
              <a:spAutoFit/>
            </a:bodyPr>
            <a:lstStyle/>
            <a:p>
              <a:pPr algn="ctr"/>
              <a:r>
                <a:rPr lang="en-US" sz="600" dirty="0"/>
                <a:t>11</a:t>
              </a:r>
            </a:p>
          </p:txBody>
        </p:sp>
      </p:grpSp>
    </p:spTree>
    <p:extLst>
      <p:ext uri="{BB962C8B-B14F-4D97-AF65-F5344CB8AC3E}">
        <p14:creationId xmlns:p14="http://schemas.microsoft.com/office/powerpoint/2010/main" val="4285754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wipe(up)">
                                          <p:cBhvr>
                                            <p:cTn id="7" dur="1000"/>
                                            <p:tgtEl>
                                              <p:spTgt spid="191"/>
                                            </p:tgtEl>
                                          </p:cBhvr>
                                        </p:animEffect>
                                      </p:childTnLst>
                                    </p:cTn>
                                  </p:par>
                                  <p:par>
                                    <p:cTn id="8" presetID="2" presetClass="entr" presetSubtype="2" fill="hold" nodeType="withEffect">
                                      <p:stCondLst>
                                        <p:cond delay="0"/>
                                      </p:stCondLst>
                                      <p:childTnLst>
                                        <p:set>
                                          <p:cBhvr>
                                            <p:cTn id="9" dur="1" fill="hold">
                                              <p:stCondLst>
                                                <p:cond delay="0"/>
                                              </p:stCondLst>
                                            </p:cTn>
                                            <p:tgtEl>
                                              <p:spTgt spid="347"/>
                                            </p:tgtEl>
                                            <p:attrNameLst>
                                              <p:attrName>style.visibility</p:attrName>
                                            </p:attrNameLst>
                                          </p:cBhvr>
                                          <p:to>
                                            <p:strVal val="visible"/>
                                          </p:to>
                                        </p:set>
                                        <p:anim calcmode="lin" valueType="num">
                                          <p:cBhvr additive="base">
                                            <p:cTn id="10" dur="1000" fill="hold"/>
                                            <p:tgtEl>
                                              <p:spTgt spid="347"/>
                                            </p:tgtEl>
                                            <p:attrNameLst>
                                              <p:attrName>ppt_x</p:attrName>
                                            </p:attrNameLst>
                                          </p:cBhvr>
                                          <p:tavLst>
                                            <p:tav tm="0">
                                              <p:val>
                                                <p:strVal val="1+#ppt_w/2"/>
                                              </p:val>
                                            </p:tav>
                                            <p:tav tm="100000">
                                              <p:val>
                                                <p:strVal val="#ppt_x"/>
                                              </p:val>
                                            </p:tav>
                                          </p:tavLst>
                                        </p:anim>
                                        <p:anim calcmode="lin" valueType="num">
                                          <p:cBhvr additive="base">
                                            <p:cTn id="11" dur="1000" fill="hold"/>
                                            <p:tgtEl>
                                              <p:spTgt spid="347"/>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14:presetBounceEnd="52000">
                                      <p:stCondLst>
                                        <p:cond delay="100"/>
                                      </p:stCondLst>
                                      <p:childTnLst>
                                        <p:set>
                                          <p:cBhvr>
                                            <p:cTn id="13" dur="1" fill="hold">
                                              <p:stCondLst>
                                                <p:cond delay="0"/>
                                              </p:stCondLst>
                                            </p:cTn>
                                            <p:tgtEl>
                                              <p:spTgt spid="354"/>
                                            </p:tgtEl>
                                            <p:attrNameLst>
                                              <p:attrName>style.visibility</p:attrName>
                                            </p:attrNameLst>
                                          </p:cBhvr>
                                          <p:to>
                                            <p:strVal val="visible"/>
                                          </p:to>
                                        </p:set>
                                        <p:anim calcmode="lin" valueType="num" p14:bounceEnd="52000">
                                          <p:cBhvr additive="base">
                                            <p:cTn id="14" dur="1000" fill="hold"/>
                                            <p:tgtEl>
                                              <p:spTgt spid="354"/>
                                            </p:tgtEl>
                                            <p:attrNameLst>
                                              <p:attrName>ppt_x</p:attrName>
                                            </p:attrNameLst>
                                          </p:cBhvr>
                                          <p:tavLst>
                                            <p:tav tm="0">
                                              <p:val>
                                                <p:strVal val="1+#ppt_w/2"/>
                                              </p:val>
                                            </p:tav>
                                            <p:tav tm="100000">
                                              <p:val>
                                                <p:strVal val="#ppt_x"/>
                                              </p:val>
                                            </p:tav>
                                          </p:tavLst>
                                        </p:anim>
                                        <p:anim calcmode="lin" valueType="num" p14:bounceEnd="52000">
                                          <p:cBhvr additive="base">
                                            <p:cTn id="15" dur="1000" fill="hold"/>
                                            <p:tgtEl>
                                              <p:spTgt spid="354"/>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14:presetBounceEnd="52000">
                                      <p:stCondLst>
                                        <p:cond delay="150"/>
                                      </p:stCondLst>
                                      <p:childTnLst>
                                        <p:set>
                                          <p:cBhvr>
                                            <p:cTn id="17" dur="1" fill="hold">
                                              <p:stCondLst>
                                                <p:cond delay="0"/>
                                              </p:stCondLst>
                                            </p:cTn>
                                            <p:tgtEl>
                                              <p:spTgt spid="357"/>
                                            </p:tgtEl>
                                            <p:attrNameLst>
                                              <p:attrName>style.visibility</p:attrName>
                                            </p:attrNameLst>
                                          </p:cBhvr>
                                          <p:to>
                                            <p:strVal val="visible"/>
                                          </p:to>
                                        </p:set>
                                        <p:anim calcmode="lin" valueType="num" p14:bounceEnd="52000">
                                          <p:cBhvr additive="base">
                                            <p:cTn id="18" dur="1000" fill="hold"/>
                                            <p:tgtEl>
                                              <p:spTgt spid="357"/>
                                            </p:tgtEl>
                                            <p:attrNameLst>
                                              <p:attrName>ppt_x</p:attrName>
                                            </p:attrNameLst>
                                          </p:cBhvr>
                                          <p:tavLst>
                                            <p:tav tm="0">
                                              <p:val>
                                                <p:strVal val="1+#ppt_w/2"/>
                                              </p:val>
                                            </p:tav>
                                            <p:tav tm="100000">
                                              <p:val>
                                                <p:strVal val="#ppt_x"/>
                                              </p:val>
                                            </p:tav>
                                          </p:tavLst>
                                        </p:anim>
                                        <p:anim calcmode="lin" valueType="num" p14:bounceEnd="52000">
                                          <p:cBhvr additive="base">
                                            <p:cTn id="19" dur="1000" fill="hold"/>
                                            <p:tgtEl>
                                              <p:spTgt spid="357"/>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14:presetBounceEnd="52000">
                                      <p:stCondLst>
                                        <p:cond delay="180"/>
                                      </p:stCondLst>
                                      <p:childTnLst>
                                        <p:set>
                                          <p:cBhvr>
                                            <p:cTn id="21" dur="1" fill="hold">
                                              <p:stCondLst>
                                                <p:cond delay="0"/>
                                              </p:stCondLst>
                                            </p:cTn>
                                            <p:tgtEl>
                                              <p:spTgt spid="360"/>
                                            </p:tgtEl>
                                            <p:attrNameLst>
                                              <p:attrName>style.visibility</p:attrName>
                                            </p:attrNameLst>
                                          </p:cBhvr>
                                          <p:to>
                                            <p:strVal val="visible"/>
                                          </p:to>
                                        </p:set>
                                        <p:anim calcmode="lin" valueType="num" p14:bounceEnd="52000">
                                          <p:cBhvr additive="base">
                                            <p:cTn id="22" dur="1000" fill="hold"/>
                                            <p:tgtEl>
                                              <p:spTgt spid="360"/>
                                            </p:tgtEl>
                                            <p:attrNameLst>
                                              <p:attrName>ppt_x</p:attrName>
                                            </p:attrNameLst>
                                          </p:cBhvr>
                                          <p:tavLst>
                                            <p:tav tm="0">
                                              <p:val>
                                                <p:strVal val="1+#ppt_w/2"/>
                                              </p:val>
                                            </p:tav>
                                            <p:tav tm="100000">
                                              <p:val>
                                                <p:strVal val="#ppt_x"/>
                                              </p:val>
                                            </p:tav>
                                          </p:tavLst>
                                        </p:anim>
                                        <p:anim calcmode="lin" valueType="num" p14:bounceEnd="52000">
                                          <p:cBhvr additive="base">
                                            <p:cTn id="23" dur="1000" fill="hold"/>
                                            <p:tgtEl>
                                              <p:spTgt spid="360"/>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14:presetBounceEnd="52000">
                                      <p:stCondLst>
                                        <p:cond delay="200"/>
                                      </p:stCondLst>
                                      <p:childTnLst>
                                        <p:set>
                                          <p:cBhvr>
                                            <p:cTn id="25" dur="1" fill="hold">
                                              <p:stCondLst>
                                                <p:cond delay="0"/>
                                              </p:stCondLst>
                                            </p:cTn>
                                            <p:tgtEl>
                                              <p:spTgt spid="363"/>
                                            </p:tgtEl>
                                            <p:attrNameLst>
                                              <p:attrName>style.visibility</p:attrName>
                                            </p:attrNameLst>
                                          </p:cBhvr>
                                          <p:to>
                                            <p:strVal val="visible"/>
                                          </p:to>
                                        </p:set>
                                        <p:anim calcmode="lin" valueType="num" p14:bounceEnd="52000">
                                          <p:cBhvr additive="base">
                                            <p:cTn id="26" dur="1000" fill="hold"/>
                                            <p:tgtEl>
                                              <p:spTgt spid="363"/>
                                            </p:tgtEl>
                                            <p:attrNameLst>
                                              <p:attrName>ppt_x</p:attrName>
                                            </p:attrNameLst>
                                          </p:cBhvr>
                                          <p:tavLst>
                                            <p:tav tm="0">
                                              <p:val>
                                                <p:strVal val="1+#ppt_w/2"/>
                                              </p:val>
                                            </p:tav>
                                            <p:tav tm="100000">
                                              <p:val>
                                                <p:strVal val="#ppt_x"/>
                                              </p:val>
                                            </p:tav>
                                          </p:tavLst>
                                        </p:anim>
                                        <p:anim calcmode="lin" valueType="num" p14:bounceEnd="52000">
                                          <p:cBhvr additive="base">
                                            <p:cTn id="27" dur="1000" fill="hold"/>
                                            <p:tgtEl>
                                              <p:spTgt spid="363"/>
                                            </p:tgtEl>
                                            <p:attrNameLst>
                                              <p:attrName>ppt_y</p:attrName>
                                            </p:attrNameLst>
                                          </p:cBhvr>
                                          <p:tavLst>
                                            <p:tav tm="0">
                                              <p:val>
                                                <p:strVal val="#ppt_y"/>
                                              </p:val>
                                            </p:tav>
                                            <p:tav tm="100000">
                                              <p:val>
                                                <p:strVal val="#ppt_y"/>
                                              </p:val>
                                            </p:tav>
                                          </p:tavLst>
                                        </p:anim>
                                      </p:childTnLst>
                                    </p:cTn>
                                  </p:par>
                                  <p:par>
                                    <p:cTn id="28" presetID="2" presetClass="entr" presetSubtype="2" fill="hold" nodeType="withEffect" p14:presetBounceEnd="52000">
                                      <p:stCondLst>
                                        <p:cond delay="210"/>
                                      </p:stCondLst>
                                      <p:childTnLst>
                                        <p:set>
                                          <p:cBhvr>
                                            <p:cTn id="29" dur="1" fill="hold">
                                              <p:stCondLst>
                                                <p:cond delay="0"/>
                                              </p:stCondLst>
                                            </p:cTn>
                                            <p:tgtEl>
                                              <p:spTgt spid="366"/>
                                            </p:tgtEl>
                                            <p:attrNameLst>
                                              <p:attrName>style.visibility</p:attrName>
                                            </p:attrNameLst>
                                          </p:cBhvr>
                                          <p:to>
                                            <p:strVal val="visible"/>
                                          </p:to>
                                        </p:set>
                                        <p:anim calcmode="lin" valueType="num" p14:bounceEnd="52000">
                                          <p:cBhvr additive="base">
                                            <p:cTn id="30" dur="1000" fill="hold"/>
                                            <p:tgtEl>
                                              <p:spTgt spid="366"/>
                                            </p:tgtEl>
                                            <p:attrNameLst>
                                              <p:attrName>ppt_x</p:attrName>
                                            </p:attrNameLst>
                                          </p:cBhvr>
                                          <p:tavLst>
                                            <p:tav tm="0">
                                              <p:val>
                                                <p:strVal val="1+#ppt_w/2"/>
                                              </p:val>
                                            </p:tav>
                                            <p:tav tm="100000">
                                              <p:val>
                                                <p:strVal val="#ppt_x"/>
                                              </p:val>
                                            </p:tav>
                                          </p:tavLst>
                                        </p:anim>
                                        <p:anim calcmode="lin" valueType="num" p14:bounceEnd="52000">
                                          <p:cBhvr additive="base">
                                            <p:cTn id="31" dur="1000" fill="hold"/>
                                            <p:tgtEl>
                                              <p:spTgt spid="366"/>
                                            </p:tgtEl>
                                            <p:attrNameLst>
                                              <p:attrName>ppt_y</p:attrName>
                                            </p:attrNameLst>
                                          </p:cBhvr>
                                          <p:tavLst>
                                            <p:tav tm="0">
                                              <p:val>
                                                <p:strVal val="#ppt_y"/>
                                              </p:val>
                                            </p:tav>
                                            <p:tav tm="100000">
                                              <p:val>
                                                <p:strVal val="#ppt_y"/>
                                              </p:val>
                                            </p:tav>
                                          </p:tavLst>
                                        </p:anim>
                                      </p:childTnLst>
                                    </p:cTn>
                                  </p:par>
                                  <p:par>
                                    <p:cTn id="32" presetID="2" presetClass="entr" presetSubtype="2" fill="hold" nodeType="withEffect" p14:presetBounceEnd="52000">
                                      <p:stCondLst>
                                        <p:cond delay="200"/>
                                      </p:stCondLst>
                                      <p:childTnLst>
                                        <p:set>
                                          <p:cBhvr>
                                            <p:cTn id="33" dur="1" fill="hold">
                                              <p:stCondLst>
                                                <p:cond delay="0"/>
                                              </p:stCondLst>
                                            </p:cTn>
                                            <p:tgtEl>
                                              <p:spTgt spid="369"/>
                                            </p:tgtEl>
                                            <p:attrNameLst>
                                              <p:attrName>style.visibility</p:attrName>
                                            </p:attrNameLst>
                                          </p:cBhvr>
                                          <p:to>
                                            <p:strVal val="visible"/>
                                          </p:to>
                                        </p:set>
                                        <p:anim calcmode="lin" valueType="num" p14:bounceEnd="52000">
                                          <p:cBhvr additive="base">
                                            <p:cTn id="34" dur="1000" fill="hold"/>
                                            <p:tgtEl>
                                              <p:spTgt spid="369"/>
                                            </p:tgtEl>
                                            <p:attrNameLst>
                                              <p:attrName>ppt_x</p:attrName>
                                            </p:attrNameLst>
                                          </p:cBhvr>
                                          <p:tavLst>
                                            <p:tav tm="0">
                                              <p:val>
                                                <p:strVal val="1+#ppt_w/2"/>
                                              </p:val>
                                            </p:tav>
                                            <p:tav tm="100000">
                                              <p:val>
                                                <p:strVal val="#ppt_x"/>
                                              </p:val>
                                            </p:tav>
                                          </p:tavLst>
                                        </p:anim>
                                        <p:anim calcmode="lin" valueType="num" p14:bounceEnd="52000">
                                          <p:cBhvr additive="base">
                                            <p:cTn id="35" dur="1000" fill="hold"/>
                                            <p:tgtEl>
                                              <p:spTgt spid="369"/>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14:presetBounceEnd="52000">
                                      <p:stCondLst>
                                        <p:cond delay="0"/>
                                      </p:stCondLst>
                                      <p:childTnLst>
                                        <p:set>
                                          <p:cBhvr>
                                            <p:cTn id="37" dur="1" fill="hold">
                                              <p:stCondLst>
                                                <p:cond delay="0"/>
                                              </p:stCondLst>
                                            </p:cTn>
                                            <p:tgtEl>
                                              <p:spTgt spid="372"/>
                                            </p:tgtEl>
                                            <p:attrNameLst>
                                              <p:attrName>style.visibility</p:attrName>
                                            </p:attrNameLst>
                                          </p:cBhvr>
                                          <p:to>
                                            <p:strVal val="visible"/>
                                          </p:to>
                                        </p:set>
                                        <p:anim calcmode="lin" valueType="num" p14:bounceEnd="52000">
                                          <p:cBhvr additive="base">
                                            <p:cTn id="38" dur="1000" fill="hold"/>
                                            <p:tgtEl>
                                              <p:spTgt spid="372"/>
                                            </p:tgtEl>
                                            <p:attrNameLst>
                                              <p:attrName>ppt_x</p:attrName>
                                            </p:attrNameLst>
                                          </p:cBhvr>
                                          <p:tavLst>
                                            <p:tav tm="0">
                                              <p:val>
                                                <p:strVal val="1+#ppt_w/2"/>
                                              </p:val>
                                            </p:tav>
                                            <p:tav tm="100000">
                                              <p:val>
                                                <p:strVal val="#ppt_x"/>
                                              </p:val>
                                            </p:tav>
                                          </p:tavLst>
                                        </p:anim>
                                        <p:anim calcmode="lin" valueType="num" p14:bounceEnd="52000">
                                          <p:cBhvr additive="base">
                                            <p:cTn id="39" dur="1000" fill="hold"/>
                                            <p:tgtEl>
                                              <p:spTgt spid="372"/>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14:presetBounceEnd="52000">
                                      <p:stCondLst>
                                        <p:cond delay="0"/>
                                      </p:stCondLst>
                                      <p:childTnLst>
                                        <p:set>
                                          <p:cBhvr>
                                            <p:cTn id="41" dur="1" fill="hold">
                                              <p:stCondLst>
                                                <p:cond delay="0"/>
                                              </p:stCondLst>
                                            </p:cTn>
                                            <p:tgtEl>
                                              <p:spTgt spid="375"/>
                                            </p:tgtEl>
                                            <p:attrNameLst>
                                              <p:attrName>style.visibility</p:attrName>
                                            </p:attrNameLst>
                                          </p:cBhvr>
                                          <p:to>
                                            <p:strVal val="visible"/>
                                          </p:to>
                                        </p:set>
                                        <p:anim calcmode="lin" valueType="num" p14:bounceEnd="52000">
                                          <p:cBhvr additive="base">
                                            <p:cTn id="42" dur="1000" fill="hold"/>
                                            <p:tgtEl>
                                              <p:spTgt spid="375"/>
                                            </p:tgtEl>
                                            <p:attrNameLst>
                                              <p:attrName>ppt_x</p:attrName>
                                            </p:attrNameLst>
                                          </p:cBhvr>
                                          <p:tavLst>
                                            <p:tav tm="0">
                                              <p:val>
                                                <p:strVal val="1+#ppt_w/2"/>
                                              </p:val>
                                            </p:tav>
                                            <p:tav tm="100000">
                                              <p:val>
                                                <p:strVal val="#ppt_x"/>
                                              </p:val>
                                            </p:tav>
                                          </p:tavLst>
                                        </p:anim>
                                        <p:anim calcmode="lin" valueType="num" p14:bounceEnd="52000">
                                          <p:cBhvr additive="base">
                                            <p:cTn id="43" dur="1000" fill="hold"/>
                                            <p:tgtEl>
                                              <p:spTgt spid="375"/>
                                            </p:tgtEl>
                                            <p:attrNameLst>
                                              <p:attrName>ppt_y</p:attrName>
                                            </p:attrNameLst>
                                          </p:cBhvr>
                                          <p:tavLst>
                                            <p:tav tm="0">
                                              <p:val>
                                                <p:strVal val="#ppt_y"/>
                                              </p:val>
                                            </p:tav>
                                            <p:tav tm="100000">
                                              <p:val>
                                                <p:strVal val="#ppt_y"/>
                                              </p:val>
                                            </p:tav>
                                          </p:tavLst>
                                        </p:anim>
                                      </p:childTnLst>
                                    </p:cTn>
                                  </p:par>
                                  <p:par>
                                    <p:cTn id="44" presetID="2" presetClass="entr" presetSubtype="2" fill="hold" nodeType="withEffect" p14:presetBounceEnd="52000">
                                      <p:stCondLst>
                                        <p:cond delay="0"/>
                                      </p:stCondLst>
                                      <p:childTnLst>
                                        <p:set>
                                          <p:cBhvr>
                                            <p:cTn id="45" dur="1" fill="hold">
                                              <p:stCondLst>
                                                <p:cond delay="0"/>
                                              </p:stCondLst>
                                            </p:cTn>
                                            <p:tgtEl>
                                              <p:spTgt spid="378"/>
                                            </p:tgtEl>
                                            <p:attrNameLst>
                                              <p:attrName>style.visibility</p:attrName>
                                            </p:attrNameLst>
                                          </p:cBhvr>
                                          <p:to>
                                            <p:strVal val="visible"/>
                                          </p:to>
                                        </p:set>
                                        <p:anim calcmode="lin" valueType="num" p14:bounceEnd="52000">
                                          <p:cBhvr additive="base">
                                            <p:cTn id="46" dur="1000" fill="hold"/>
                                            <p:tgtEl>
                                              <p:spTgt spid="378"/>
                                            </p:tgtEl>
                                            <p:attrNameLst>
                                              <p:attrName>ppt_x</p:attrName>
                                            </p:attrNameLst>
                                          </p:cBhvr>
                                          <p:tavLst>
                                            <p:tav tm="0">
                                              <p:val>
                                                <p:strVal val="1+#ppt_w/2"/>
                                              </p:val>
                                            </p:tav>
                                            <p:tav tm="100000">
                                              <p:val>
                                                <p:strVal val="#ppt_x"/>
                                              </p:val>
                                            </p:tav>
                                          </p:tavLst>
                                        </p:anim>
                                        <p:anim calcmode="lin" valueType="num" p14:bounceEnd="52000">
                                          <p:cBhvr additive="base">
                                            <p:cTn id="47" dur="1000" fill="hold"/>
                                            <p:tgtEl>
                                              <p:spTgt spid="378"/>
                                            </p:tgtEl>
                                            <p:attrNameLst>
                                              <p:attrName>ppt_y</p:attrName>
                                            </p:attrNameLst>
                                          </p:cBhvr>
                                          <p:tavLst>
                                            <p:tav tm="0">
                                              <p:val>
                                                <p:strVal val="#ppt_y"/>
                                              </p:val>
                                            </p:tav>
                                            <p:tav tm="100000">
                                              <p:val>
                                                <p:strVal val="#ppt_y"/>
                                              </p:val>
                                            </p:tav>
                                          </p:tavLst>
                                        </p:anim>
                                      </p:childTnLst>
                                    </p:cTn>
                                  </p:par>
                                  <p:par>
                                    <p:cTn id="48" presetID="2" presetClass="entr" presetSubtype="2" fill="hold" nodeType="withEffect" p14:presetBounceEnd="52000">
                                      <p:stCondLst>
                                        <p:cond delay="0"/>
                                      </p:stCondLst>
                                      <p:childTnLst>
                                        <p:set>
                                          <p:cBhvr>
                                            <p:cTn id="49" dur="1" fill="hold">
                                              <p:stCondLst>
                                                <p:cond delay="0"/>
                                              </p:stCondLst>
                                            </p:cTn>
                                            <p:tgtEl>
                                              <p:spTgt spid="381"/>
                                            </p:tgtEl>
                                            <p:attrNameLst>
                                              <p:attrName>style.visibility</p:attrName>
                                            </p:attrNameLst>
                                          </p:cBhvr>
                                          <p:to>
                                            <p:strVal val="visible"/>
                                          </p:to>
                                        </p:set>
                                        <p:anim calcmode="lin" valueType="num" p14:bounceEnd="52000">
                                          <p:cBhvr additive="base">
                                            <p:cTn id="50" dur="1000" fill="hold"/>
                                            <p:tgtEl>
                                              <p:spTgt spid="381"/>
                                            </p:tgtEl>
                                            <p:attrNameLst>
                                              <p:attrName>ppt_x</p:attrName>
                                            </p:attrNameLst>
                                          </p:cBhvr>
                                          <p:tavLst>
                                            <p:tav tm="0">
                                              <p:val>
                                                <p:strVal val="1+#ppt_w/2"/>
                                              </p:val>
                                            </p:tav>
                                            <p:tav tm="100000">
                                              <p:val>
                                                <p:strVal val="#ppt_x"/>
                                              </p:val>
                                            </p:tav>
                                          </p:tavLst>
                                        </p:anim>
                                        <p:anim calcmode="lin" valueType="num" p14:bounceEnd="52000">
                                          <p:cBhvr additive="base">
                                            <p:cTn id="51" dur="1000" fill="hold"/>
                                            <p:tgtEl>
                                              <p:spTgt spid="381"/>
                                            </p:tgtEl>
                                            <p:attrNameLst>
                                              <p:attrName>ppt_y</p:attrName>
                                            </p:attrNameLst>
                                          </p:cBhvr>
                                          <p:tavLst>
                                            <p:tav tm="0">
                                              <p:val>
                                                <p:strVal val="#ppt_y"/>
                                              </p:val>
                                            </p:tav>
                                            <p:tav tm="100000">
                                              <p:val>
                                                <p:strVal val="#ppt_y"/>
                                              </p:val>
                                            </p:tav>
                                          </p:tavLst>
                                        </p:anim>
                                      </p:childTnLst>
                                    </p:cTn>
                                  </p:par>
                                  <p:par>
                                    <p:cTn id="52" presetID="2" presetClass="entr" presetSubtype="2" fill="hold" nodeType="withEffect" p14:presetBounceEnd="52000">
                                      <p:stCondLst>
                                        <p:cond delay="0"/>
                                      </p:stCondLst>
                                      <p:childTnLst>
                                        <p:set>
                                          <p:cBhvr>
                                            <p:cTn id="53" dur="1" fill="hold">
                                              <p:stCondLst>
                                                <p:cond delay="0"/>
                                              </p:stCondLst>
                                            </p:cTn>
                                            <p:tgtEl>
                                              <p:spTgt spid="384"/>
                                            </p:tgtEl>
                                            <p:attrNameLst>
                                              <p:attrName>style.visibility</p:attrName>
                                            </p:attrNameLst>
                                          </p:cBhvr>
                                          <p:to>
                                            <p:strVal val="visible"/>
                                          </p:to>
                                        </p:set>
                                        <p:anim calcmode="lin" valueType="num" p14:bounceEnd="52000">
                                          <p:cBhvr additive="base">
                                            <p:cTn id="54" dur="1000" fill="hold"/>
                                            <p:tgtEl>
                                              <p:spTgt spid="384"/>
                                            </p:tgtEl>
                                            <p:attrNameLst>
                                              <p:attrName>ppt_x</p:attrName>
                                            </p:attrNameLst>
                                          </p:cBhvr>
                                          <p:tavLst>
                                            <p:tav tm="0">
                                              <p:val>
                                                <p:strVal val="1+#ppt_w/2"/>
                                              </p:val>
                                            </p:tav>
                                            <p:tav tm="100000">
                                              <p:val>
                                                <p:strVal val="#ppt_x"/>
                                              </p:val>
                                            </p:tav>
                                          </p:tavLst>
                                        </p:anim>
                                        <p:anim calcmode="lin" valueType="num" p14:bounceEnd="52000">
                                          <p:cBhvr additive="base">
                                            <p:cTn id="55" dur="1000" fill="hold"/>
                                            <p:tgtEl>
                                              <p:spTgt spid="384"/>
                                            </p:tgtEl>
                                            <p:attrNameLst>
                                              <p:attrName>ppt_y</p:attrName>
                                            </p:attrNameLst>
                                          </p:cBhvr>
                                          <p:tavLst>
                                            <p:tav tm="0">
                                              <p:val>
                                                <p:strVal val="#ppt_y"/>
                                              </p:val>
                                            </p:tav>
                                            <p:tav tm="100000">
                                              <p:val>
                                                <p:strVal val="#ppt_y"/>
                                              </p:val>
                                            </p:tav>
                                          </p:tavLst>
                                        </p:anim>
                                      </p:childTnLst>
                                    </p:cTn>
                                  </p:par>
                                  <p:par>
                                    <p:cTn id="56" presetID="2" presetClass="entr" presetSubtype="2" fill="hold" nodeType="withEffect" p14:presetBounceEnd="52000">
                                      <p:stCondLst>
                                        <p:cond delay="300"/>
                                      </p:stCondLst>
                                      <p:childTnLst>
                                        <p:set>
                                          <p:cBhvr>
                                            <p:cTn id="57" dur="1" fill="hold">
                                              <p:stCondLst>
                                                <p:cond delay="0"/>
                                              </p:stCondLst>
                                            </p:cTn>
                                            <p:tgtEl>
                                              <p:spTgt spid="387"/>
                                            </p:tgtEl>
                                            <p:attrNameLst>
                                              <p:attrName>style.visibility</p:attrName>
                                            </p:attrNameLst>
                                          </p:cBhvr>
                                          <p:to>
                                            <p:strVal val="visible"/>
                                          </p:to>
                                        </p:set>
                                        <p:anim calcmode="lin" valueType="num" p14:bounceEnd="52000">
                                          <p:cBhvr additive="base">
                                            <p:cTn id="58" dur="1000" fill="hold"/>
                                            <p:tgtEl>
                                              <p:spTgt spid="387"/>
                                            </p:tgtEl>
                                            <p:attrNameLst>
                                              <p:attrName>ppt_x</p:attrName>
                                            </p:attrNameLst>
                                          </p:cBhvr>
                                          <p:tavLst>
                                            <p:tav tm="0">
                                              <p:val>
                                                <p:strVal val="1+#ppt_w/2"/>
                                              </p:val>
                                            </p:tav>
                                            <p:tav tm="100000">
                                              <p:val>
                                                <p:strVal val="#ppt_x"/>
                                              </p:val>
                                            </p:tav>
                                          </p:tavLst>
                                        </p:anim>
                                        <p:anim calcmode="lin" valueType="num" p14:bounceEnd="52000">
                                          <p:cBhvr additive="base">
                                            <p:cTn id="59" dur="1000" fill="hold"/>
                                            <p:tgtEl>
                                              <p:spTgt spid="387"/>
                                            </p:tgtEl>
                                            <p:attrNameLst>
                                              <p:attrName>ppt_y</p:attrName>
                                            </p:attrNameLst>
                                          </p:cBhvr>
                                          <p:tavLst>
                                            <p:tav tm="0">
                                              <p:val>
                                                <p:strVal val="#ppt_y"/>
                                              </p:val>
                                            </p:tav>
                                            <p:tav tm="100000">
                                              <p:val>
                                                <p:strVal val="#ppt_y"/>
                                              </p:val>
                                            </p:tav>
                                          </p:tavLst>
                                        </p:anim>
                                      </p:childTnLst>
                                    </p:cTn>
                                  </p:par>
                                  <p:par>
                                    <p:cTn id="60" presetID="2" presetClass="entr" presetSubtype="2" fill="hold" nodeType="withEffect" p14:presetBounceEnd="52000">
                                      <p:stCondLst>
                                        <p:cond delay="0"/>
                                      </p:stCondLst>
                                      <p:childTnLst>
                                        <p:set>
                                          <p:cBhvr>
                                            <p:cTn id="61" dur="1" fill="hold">
                                              <p:stCondLst>
                                                <p:cond delay="0"/>
                                              </p:stCondLst>
                                            </p:cTn>
                                            <p:tgtEl>
                                              <p:spTgt spid="390"/>
                                            </p:tgtEl>
                                            <p:attrNameLst>
                                              <p:attrName>style.visibility</p:attrName>
                                            </p:attrNameLst>
                                          </p:cBhvr>
                                          <p:to>
                                            <p:strVal val="visible"/>
                                          </p:to>
                                        </p:set>
                                        <p:anim calcmode="lin" valueType="num" p14:bounceEnd="52000">
                                          <p:cBhvr additive="base">
                                            <p:cTn id="62" dur="1000" fill="hold"/>
                                            <p:tgtEl>
                                              <p:spTgt spid="390"/>
                                            </p:tgtEl>
                                            <p:attrNameLst>
                                              <p:attrName>ppt_x</p:attrName>
                                            </p:attrNameLst>
                                          </p:cBhvr>
                                          <p:tavLst>
                                            <p:tav tm="0">
                                              <p:val>
                                                <p:strVal val="1+#ppt_w/2"/>
                                              </p:val>
                                            </p:tav>
                                            <p:tav tm="100000">
                                              <p:val>
                                                <p:strVal val="#ppt_x"/>
                                              </p:val>
                                            </p:tav>
                                          </p:tavLst>
                                        </p:anim>
                                        <p:anim calcmode="lin" valueType="num" p14:bounceEnd="52000">
                                          <p:cBhvr additive="base">
                                            <p:cTn id="63" dur="1000" fill="hold"/>
                                            <p:tgtEl>
                                              <p:spTgt spid="390"/>
                                            </p:tgtEl>
                                            <p:attrNameLst>
                                              <p:attrName>ppt_y</p:attrName>
                                            </p:attrNameLst>
                                          </p:cBhvr>
                                          <p:tavLst>
                                            <p:tav tm="0">
                                              <p:val>
                                                <p:strVal val="#ppt_y"/>
                                              </p:val>
                                            </p:tav>
                                            <p:tav tm="100000">
                                              <p:val>
                                                <p:strVal val="#ppt_y"/>
                                              </p:val>
                                            </p:tav>
                                          </p:tavLst>
                                        </p:anim>
                                      </p:childTnLst>
                                    </p:cTn>
                                  </p:par>
                                  <p:par>
                                    <p:cTn id="64" presetID="2" presetClass="entr" presetSubtype="2" fill="hold" nodeType="withEffect" p14:presetBounceEnd="52000">
                                      <p:stCondLst>
                                        <p:cond delay="0"/>
                                      </p:stCondLst>
                                      <p:childTnLst>
                                        <p:set>
                                          <p:cBhvr>
                                            <p:cTn id="65" dur="1" fill="hold">
                                              <p:stCondLst>
                                                <p:cond delay="0"/>
                                              </p:stCondLst>
                                            </p:cTn>
                                            <p:tgtEl>
                                              <p:spTgt spid="393"/>
                                            </p:tgtEl>
                                            <p:attrNameLst>
                                              <p:attrName>style.visibility</p:attrName>
                                            </p:attrNameLst>
                                          </p:cBhvr>
                                          <p:to>
                                            <p:strVal val="visible"/>
                                          </p:to>
                                        </p:set>
                                        <p:anim calcmode="lin" valueType="num" p14:bounceEnd="52000">
                                          <p:cBhvr additive="base">
                                            <p:cTn id="66" dur="1000" fill="hold"/>
                                            <p:tgtEl>
                                              <p:spTgt spid="393"/>
                                            </p:tgtEl>
                                            <p:attrNameLst>
                                              <p:attrName>ppt_x</p:attrName>
                                            </p:attrNameLst>
                                          </p:cBhvr>
                                          <p:tavLst>
                                            <p:tav tm="0">
                                              <p:val>
                                                <p:strVal val="1+#ppt_w/2"/>
                                              </p:val>
                                            </p:tav>
                                            <p:tav tm="100000">
                                              <p:val>
                                                <p:strVal val="#ppt_x"/>
                                              </p:val>
                                            </p:tav>
                                          </p:tavLst>
                                        </p:anim>
                                        <p:anim calcmode="lin" valueType="num" p14:bounceEnd="52000">
                                          <p:cBhvr additive="base">
                                            <p:cTn id="67" dur="1000" fill="hold"/>
                                            <p:tgtEl>
                                              <p:spTgt spid="393"/>
                                            </p:tgtEl>
                                            <p:attrNameLst>
                                              <p:attrName>ppt_y</p:attrName>
                                            </p:attrNameLst>
                                          </p:cBhvr>
                                          <p:tavLst>
                                            <p:tav tm="0">
                                              <p:val>
                                                <p:strVal val="#ppt_y"/>
                                              </p:val>
                                            </p:tav>
                                            <p:tav tm="100000">
                                              <p:val>
                                                <p:strVal val="#ppt_y"/>
                                              </p:val>
                                            </p:tav>
                                          </p:tavLst>
                                        </p:anim>
                                      </p:childTnLst>
                                    </p:cTn>
                                  </p:par>
                                  <p:par>
                                    <p:cTn id="68" presetID="2" presetClass="entr" presetSubtype="2" fill="hold" nodeType="withEffect" p14:presetBounceEnd="52000">
                                      <p:stCondLst>
                                        <p:cond delay="0"/>
                                      </p:stCondLst>
                                      <p:childTnLst>
                                        <p:set>
                                          <p:cBhvr>
                                            <p:cTn id="69" dur="1" fill="hold">
                                              <p:stCondLst>
                                                <p:cond delay="0"/>
                                              </p:stCondLst>
                                            </p:cTn>
                                            <p:tgtEl>
                                              <p:spTgt spid="396"/>
                                            </p:tgtEl>
                                            <p:attrNameLst>
                                              <p:attrName>style.visibility</p:attrName>
                                            </p:attrNameLst>
                                          </p:cBhvr>
                                          <p:to>
                                            <p:strVal val="visible"/>
                                          </p:to>
                                        </p:set>
                                        <p:anim calcmode="lin" valueType="num" p14:bounceEnd="52000">
                                          <p:cBhvr additive="base">
                                            <p:cTn id="70" dur="1000" fill="hold"/>
                                            <p:tgtEl>
                                              <p:spTgt spid="396"/>
                                            </p:tgtEl>
                                            <p:attrNameLst>
                                              <p:attrName>ppt_x</p:attrName>
                                            </p:attrNameLst>
                                          </p:cBhvr>
                                          <p:tavLst>
                                            <p:tav tm="0">
                                              <p:val>
                                                <p:strVal val="1+#ppt_w/2"/>
                                              </p:val>
                                            </p:tav>
                                            <p:tav tm="100000">
                                              <p:val>
                                                <p:strVal val="#ppt_x"/>
                                              </p:val>
                                            </p:tav>
                                          </p:tavLst>
                                        </p:anim>
                                        <p:anim calcmode="lin" valueType="num" p14:bounceEnd="52000">
                                          <p:cBhvr additive="base">
                                            <p:cTn id="71" dur="1000" fill="hold"/>
                                            <p:tgtEl>
                                              <p:spTgt spid="396"/>
                                            </p:tgtEl>
                                            <p:attrNameLst>
                                              <p:attrName>ppt_y</p:attrName>
                                            </p:attrNameLst>
                                          </p:cBhvr>
                                          <p:tavLst>
                                            <p:tav tm="0">
                                              <p:val>
                                                <p:strVal val="#ppt_y"/>
                                              </p:val>
                                            </p:tav>
                                            <p:tav tm="100000">
                                              <p:val>
                                                <p:strVal val="#ppt_y"/>
                                              </p:val>
                                            </p:tav>
                                          </p:tavLst>
                                        </p:anim>
                                      </p:childTnLst>
                                    </p:cTn>
                                  </p:par>
                                  <p:par>
                                    <p:cTn id="72" presetID="2" presetClass="entr" presetSubtype="2" fill="hold" nodeType="withEffect" p14:presetBounceEnd="52000">
                                      <p:stCondLst>
                                        <p:cond delay="0"/>
                                      </p:stCondLst>
                                      <p:childTnLst>
                                        <p:set>
                                          <p:cBhvr>
                                            <p:cTn id="73" dur="1" fill="hold">
                                              <p:stCondLst>
                                                <p:cond delay="0"/>
                                              </p:stCondLst>
                                            </p:cTn>
                                            <p:tgtEl>
                                              <p:spTgt spid="399"/>
                                            </p:tgtEl>
                                            <p:attrNameLst>
                                              <p:attrName>style.visibility</p:attrName>
                                            </p:attrNameLst>
                                          </p:cBhvr>
                                          <p:to>
                                            <p:strVal val="visible"/>
                                          </p:to>
                                        </p:set>
                                        <p:anim calcmode="lin" valueType="num" p14:bounceEnd="52000">
                                          <p:cBhvr additive="base">
                                            <p:cTn id="74" dur="1000" fill="hold"/>
                                            <p:tgtEl>
                                              <p:spTgt spid="399"/>
                                            </p:tgtEl>
                                            <p:attrNameLst>
                                              <p:attrName>ppt_x</p:attrName>
                                            </p:attrNameLst>
                                          </p:cBhvr>
                                          <p:tavLst>
                                            <p:tav tm="0">
                                              <p:val>
                                                <p:strVal val="1+#ppt_w/2"/>
                                              </p:val>
                                            </p:tav>
                                            <p:tav tm="100000">
                                              <p:val>
                                                <p:strVal val="#ppt_x"/>
                                              </p:val>
                                            </p:tav>
                                          </p:tavLst>
                                        </p:anim>
                                        <p:anim calcmode="lin" valueType="num" p14:bounceEnd="52000">
                                          <p:cBhvr additive="base">
                                            <p:cTn id="75" dur="1000" fill="hold"/>
                                            <p:tgtEl>
                                              <p:spTgt spid="399"/>
                                            </p:tgtEl>
                                            <p:attrNameLst>
                                              <p:attrName>ppt_y</p:attrName>
                                            </p:attrNameLst>
                                          </p:cBhvr>
                                          <p:tavLst>
                                            <p:tav tm="0">
                                              <p:val>
                                                <p:strVal val="#ppt_y"/>
                                              </p:val>
                                            </p:tav>
                                            <p:tav tm="100000">
                                              <p:val>
                                                <p:strVal val="#ppt_y"/>
                                              </p:val>
                                            </p:tav>
                                          </p:tavLst>
                                        </p:anim>
                                      </p:childTnLst>
                                    </p:cTn>
                                  </p:par>
                                  <p:par>
                                    <p:cTn id="76" presetID="2" presetClass="entr" presetSubtype="2" fill="hold" nodeType="withEffect" p14:presetBounceEnd="58000">
                                      <p:stCondLst>
                                        <p:cond delay="0"/>
                                      </p:stCondLst>
                                      <p:childTnLst>
                                        <p:set>
                                          <p:cBhvr>
                                            <p:cTn id="77" dur="1" fill="hold">
                                              <p:stCondLst>
                                                <p:cond delay="0"/>
                                              </p:stCondLst>
                                            </p:cTn>
                                            <p:tgtEl>
                                              <p:spTgt spid="402"/>
                                            </p:tgtEl>
                                            <p:attrNameLst>
                                              <p:attrName>style.visibility</p:attrName>
                                            </p:attrNameLst>
                                          </p:cBhvr>
                                          <p:to>
                                            <p:strVal val="visible"/>
                                          </p:to>
                                        </p:set>
                                        <p:anim calcmode="lin" valueType="num" p14:bounceEnd="58000">
                                          <p:cBhvr additive="base">
                                            <p:cTn id="78" dur="1000" fill="hold"/>
                                            <p:tgtEl>
                                              <p:spTgt spid="402"/>
                                            </p:tgtEl>
                                            <p:attrNameLst>
                                              <p:attrName>ppt_x</p:attrName>
                                            </p:attrNameLst>
                                          </p:cBhvr>
                                          <p:tavLst>
                                            <p:tav tm="0">
                                              <p:val>
                                                <p:strVal val="1+#ppt_w/2"/>
                                              </p:val>
                                            </p:tav>
                                            <p:tav tm="100000">
                                              <p:val>
                                                <p:strVal val="#ppt_x"/>
                                              </p:val>
                                            </p:tav>
                                          </p:tavLst>
                                        </p:anim>
                                        <p:anim calcmode="lin" valueType="num" p14:bounceEnd="58000">
                                          <p:cBhvr additive="base">
                                            <p:cTn id="79" dur="1000" fill="hold"/>
                                            <p:tgtEl>
                                              <p:spTgt spid="402"/>
                                            </p:tgtEl>
                                            <p:attrNameLst>
                                              <p:attrName>ppt_y</p:attrName>
                                            </p:attrNameLst>
                                          </p:cBhvr>
                                          <p:tavLst>
                                            <p:tav tm="0">
                                              <p:val>
                                                <p:strVal val="#ppt_y"/>
                                              </p:val>
                                            </p:tav>
                                            <p:tav tm="100000">
                                              <p:val>
                                                <p:strVal val="#ppt_y"/>
                                              </p:val>
                                            </p:tav>
                                          </p:tavLst>
                                        </p:anim>
                                      </p:childTnLst>
                                    </p:cTn>
                                  </p:par>
                                  <p:par>
                                    <p:cTn id="80" presetID="2" presetClass="entr" presetSubtype="2" fill="hold" nodeType="withEffect" p14:presetBounceEnd="58000">
                                      <p:stCondLst>
                                        <p:cond delay="0"/>
                                      </p:stCondLst>
                                      <p:childTnLst>
                                        <p:set>
                                          <p:cBhvr>
                                            <p:cTn id="81" dur="1" fill="hold">
                                              <p:stCondLst>
                                                <p:cond delay="0"/>
                                              </p:stCondLst>
                                            </p:cTn>
                                            <p:tgtEl>
                                              <p:spTgt spid="405"/>
                                            </p:tgtEl>
                                            <p:attrNameLst>
                                              <p:attrName>style.visibility</p:attrName>
                                            </p:attrNameLst>
                                          </p:cBhvr>
                                          <p:to>
                                            <p:strVal val="visible"/>
                                          </p:to>
                                        </p:set>
                                        <p:anim calcmode="lin" valueType="num" p14:bounceEnd="58000">
                                          <p:cBhvr additive="base">
                                            <p:cTn id="82" dur="1000" fill="hold"/>
                                            <p:tgtEl>
                                              <p:spTgt spid="405"/>
                                            </p:tgtEl>
                                            <p:attrNameLst>
                                              <p:attrName>ppt_x</p:attrName>
                                            </p:attrNameLst>
                                          </p:cBhvr>
                                          <p:tavLst>
                                            <p:tav tm="0">
                                              <p:val>
                                                <p:strVal val="1+#ppt_w/2"/>
                                              </p:val>
                                            </p:tav>
                                            <p:tav tm="100000">
                                              <p:val>
                                                <p:strVal val="#ppt_x"/>
                                              </p:val>
                                            </p:tav>
                                          </p:tavLst>
                                        </p:anim>
                                        <p:anim calcmode="lin" valueType="num" p14:bounceEnd="58000">
                                          <p:cBhvr additive="base">
                                            <p:cTn id="83" dur="1000" fill="hold"/>
                                            <p:tgtEl>
                                              <p:spTgt spid="405"/>
                                            </p:tgtEl>
                                            <p:attrNameLst>
                                              <p:attrName>ppt_y</p:attrName>
                                            </p:attrNameLst>
                                          </p:cBhvr>
                                          <p:tavLst>
                                            <p:tav tm="0">
                                              <p:val>
                                                <p:strVal val="#ppt_y"/>
                                              </p:val>
                                            </p:tav>
                                            <p:tav tm="100000">
                                              <p:val>
                                                <p:strVal val="#ppt_y"/>
                                              </p:val>
                                            </p:tav>
                                          </p:tavLst>
                                        </p:anim>
                                      </p:childTnLst>
                                    </p:cTn>
                                  </p:par>
                                  <p:par>
                                    <p:cTn id="84" presetID="2" presetClass="entr" presetSubtype="2" fill="hold" nodeType="withEffect" p14:presetBounceEnd="58000">
                                      <p:stCondLst>
                                        <p:cond delay="0"/>
                                      </p:stCondLst>
                                      <p:childTnLst>
                                        <p:set>
                                          <p:cBhvr>
                                            <p:cTn id="85" dur="1" fill="hold">
                                              <p:stCondLst>
                                                <p:cond delay="0"/>
                                              </p:stCondLst>
                                            </p:cTn>
                                            <p:tgtEl>
                                              <p:spTgt spid="408"/>
                                            </p:tgtEl>
                                            <p:attrNameLst>
                                              <p:attrName>style.visibility</p:attrName>
                                            </p:attrNameLst>
                                          </p:cBhvr>
                                          <p:to>
                                            <p:strVal val="visible"/>
                                          </p:to>
                                        </p:set>
                                        <p:anim calcmode="lin" valueType="num" p14:bounceEnd="58000">
                                          <p:cBhvr additive="base">
                                            <p:cTn id="86" dur="1000" fill="hold"/>
                                            <p:tgtEl>
                                              <p:spTgt spid="408"/>
                                            </p:tgtEl>
                                            <p:attrNameLst>
                                              <p:attrName>ppt_x</p:attrName>
                                            </p:attrNameLst>
                                          </p:cBhvr>
                                          <p:tavLst>
                                            <p:tav tm="0">
                                              <p:val>
                                                <p:strVal val="1+#ppt_w/2"/>
                                              </p:val>
                                            </p:tav>
                                            <p:tav tm="100000">
                                              <p:val>
                                                <p:strVal val="#ppt_x"/>
                                              </p:val>
                                            </p:tav>
                                          </p:tavLst>
                                        </p:anim>
                                        <p:anim calcmode="lin" valueType="num" p14:bounceEnd="58000">
                                          <p:cBhvr additive="base">
                                            <p:cTn id="87" dur="1000" fill="hold"/>
                                            <p:tgtEl>
                                              <p:spTgt spid="408"/>
                                            </p:tgtEl>
                                            <p:attrNameLst>
                                              <p:attrName>ppt_y</p:attrName>
                                            </p:attrNameLst>
                                          </p:cBhvr>
                                          <p:tavLst>
                                            <p:tav tm="0">
                                              <p:val>
                                                <p:strVal val="#ppt_y"/>
                                              </p:val>
                                            </p:tav>
                                            <p:tav tm="100000">
                                              <p:val>
                                                <p:strVal val="#ppt_y"/>
                                              </p:val>
                                            </p:tav>
                                          </p:tavLst>
                                        </p:anim>
                                      </p:childTnLst>
                                    </p:cTn>
                                  </p:par>
                                  <p:par>
                                    <p:cTn id="88" presetID="2" presetClass="entr" presetSubtype="2" fill="hold" nodeType="withEffect" p14:presetBounceEnd="58000">
                                      <p:stCondLst>
                                        <p:cond delay="0"/>
                                      </p:stCondLst>
                                      <p:childTnLst>
                                        <p:set>
                                          <p:cBhvr>
                                            <p:cTn id="89" dur="1" fill="hold">
                                              <p:stCondLst>
                                                <p:cond delay="0"/>
                                              </p:stCondLst>
                                            </p:cTn>
                                            <p:tgtEl>
                                              <p:spTgt spid="411"/>
                                            </p:tgtEl>
                                            <p:attrNameLst>
                                              <p:attrName>style.visibility</p:attrName>
                                            </p:attrNameLst>
                                          </p:cBhvr>
                                          <p:to>
                                            <p:strVal val="visible"/>
                                          </p:to>
                                        </p:set>
                                        <p:anim calcmode="lin" valueType="num" p14:bounceEnd="58000">
                                          <p:cBhvr additive="base">
                                            <p:cTn id="90" dur="1000" fill="hold"/>
                                            <p:tgtEl>
                                              <p:spTgt spid="411"/>
                                            </p:tgtEl>
                                            <p:attrNameLst>
                                              <p:attrName>ppt_x</p:attrName>
                                            </p:attrNameLst>
                                          </p:cBhvr>
                                          <p:tavLst>
                                            <p:tav tm="0">
                                              <p:val>
                                                <p:strVal val="1+#ppt_w/2"/>
                                              </p:val>
                                            </p:tav>
                                            <p:tav tm="100000">
                                              <p:val>
                                                <p:strVal val="#ppt_x"/>
                                              </p:val>
                                            </p:tav>
                                          </p:tavLst>
                                        </p:anim>
                                        <p:anim calcmode="lin" valueType="num" p14:bounceEnd="58000">
                                          <p:cBhvr additive="base">
                                            <p:cTn id="91" dur="1000" fill="hold"/>
                                            <p:tgtEl>
                                              <p:spTgt spid="411"/>
                                            </p:tgtEl>
                                            <p:attrNameLst>
                                              <p:attrName>ppt_y</p:attrName>
                                            </p:attrNameLst>
                                          </p:cBhvr>
                                          <p:tavLst>
                                            <p:tav tm="0">
                                              <p:val>
                                                <p:strVal val="#ppt_y"/>
                                              </p:val>
                                            </p:tav>
                                            <p:tav tm="100000">
                                              <p:val>
                                                <p:strVal val="#ppt_y"/>
                                              </p:val>
                                            </p:tav>
                                          </p:tavLst>
                                        </p:anim>
                                      </p:childTnLst>
                                    </p:cTn>
                                  </p:par>
                                  <p:par>
                                    <p:cTn id="92" presetID="2" presetClass="entr" presetSubtype="2" fill="hold" nodeType="withEffect" p14:presetBounceEnd="58000">
                                      <p:stCondLst>
                                        <p:cond delay="0"/>
                                      </p:stCondLst>
                                      <p:childTnLst>
                                        <p:set>
                                          <p:cBhvr>
                                            <p:cTn id="93" dur="1" fill="hold">
                                              <p:stCondLst>
                                                <p:cond delay="0"/>
                                              </p:stCondLst>
                                            </p:cTn>
                                            <p:tgtEl>
                                              <p:spTgt spid="414"/>
                                            </p:tgtEl>
                                            <p:attrNameLst>
                                              <p:attrName>style.visibility</p:attrName>
                                            </p:attrNameLst>
                                          </p:cBhvr>
                                          <p:to>
                                            <p:strVal val="visible"/>
                                          </p:to>
                                        </p:set>
                                        <p:anim calcmode="lin" valueType="num" p14:bounceEnd="58000">
                                          <p:cBhvr additive="base">
                                            <p:cTn id="94" dur="1000" fill="hold"/>
                                            <p:tgtEl>
                                              <p:spTgt spid="414"/>
                                            </p:tgtEl>
                                            <p:attrNameLst>
                                              <p:attrName>ppt_x</p:attrName>
                                            </p:attrNameLst>
                                          </p:cBhvr>
                                          <p:tavLst>
                                            <p:tav tm="0">
                                              <p:val>
                                                <p:strVal val="1+#ppt_w/2"/>
                                              </p:val>
                                            </p:tav>
                                            <p:tav tm="100000">
                                              <p:val>
                                                <p:strVal val="#ppt_x"/>
                                              </p:val>
                                            </p:tav>
                                          </p:tavLst>
                                        </p:anim>
                                        <p:anim calcmode="lin" valueType="num" p14:bounceEnd="58000">
                                          <p:cBhvr additive="base">
                                            <p:cTn id="95" dur="1000" fill="hold"/>
                                            <p:tgtEl>
                                              <p:spTgt spid="414"/>
                                            </p:tgtEl>
                                            <p:attrNameLst>
                                              <p:attrName>ppt_y</p:attrName>
                                            </p:attrNameLst>
                                          </p:cBhvr>
                                          <p:tavLst>
                                            <p:tav tm="0">
                                              <p:val>
                                                <p:strVal val="#ppt_y"/>
                                              </p:val>
                                            </p:tav>
                                            <p:tav tm="100000">
                                              <p:val>
                                                <p:strVal val="#ppt_y"/>
                                              </p:val>
                                            </p:tav>
                                          </p:tavLst>
                                        </p:anim>
                                      </p:childTnLst>
                                    </p:cTn>
                                  </p:par>
                                </p:childTnLst>
                              </p:cTn>
                            </p:par>
                            <p:par>
                              <p:cTn id="96" fill="hold">
                                <p:stCondLst>
                                  <p:cond delay="1300"/>
                                </p:stCondLst>
                                <p:childTnLst>
                                  <p:par>
                                    <p:cTn id="97" presetID="10" presetClass="entr" presetSubtype="0" fill="hold" grpId="0" nodeType="after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fade">
                                          <p:cBhvr>
                                            <p:cTn id="99" dur="10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wipe(up)">
                                          <p:cBhvr>
                                            <p:cTn id="7" dur="1000"/>
                                            <p:tgtEl>
                                              <p:spTgt spid="191"/>
                                            </p:tgtEl>
                                          </p:cBhvr>
                                        </p:animEffect>
                                      </p:childTnLst>
                                    </p:cTn>
                                  </p:par>
                                  <p:par>
                                    <p:cTn id="8" presetID="2" presetClass="entr" presetSubtype="2" fill="hold" nodeType="withEffect">
                                      <p:stCondLst>
                                        <p:cond delay="0"/>
                                      </p:stCondLst>
                                      <p:childTnLst>
                                        <p:set>
                                          <p:cBhvr>
                                            <p:cTn id="9" dur="1" fill="hold">
                                              <p:stCondLst>
                                                <p:cond delay="0"/>
                                              </p:stCondLst>
                                            </p:cTn>
                                            <p:tgtEl>
                                              <p:spTgt spid="347"/>
                                            </p:tgtEl>
                                            <p:attrNameLst>
                                              <p:attrName>style.visibility</p:attrName>
                                            </p:attrNameLst>
                                          </p:cBhvr>
                                          <p:to>
                                            <p:strVal val="visible"/>
                                          </p:to>
                                        </p:set>
                                        <p:anim calcmode="lin" valueType="num">
                                          <p:cBhvr additive="base">
                                            <p:cTn id="10" dur="1000" fill="hold"/>
                                            <p:tgtEl>
                                              <p:spTgt spid="347"/>
                                            </p:tgtEl>
                                            <p:attrNameLst>
                                              <p:attrName>ppt_x</p:attrName>
                                            </p:attrNameLst>
                                          </p:cBhvr>
                                          <p:tavLst>
                                            <p:tav tm="0">
                                              <p:val>
                                                <p:strVal val="1+#ppt_w/2"/>
                                              </p:val>
                                            </p:tav>
                                            <p:tav tm="100000">
                                              <p:val>
                                                <p:strVal val="#ppt_x"/>
                                              </p:val>
                                            </p:tav>
                                          </p:tavLst>
                                        </p:anim>
                                        <p:anim calcmode="lin" valueType="num">
                                          <p:cBhvr additive="base">
                                            <p:cTn id="11" dur="1000" fill="hold"/>
                                            <p:tgtEl>
                                              <p:spTgt spid="347"/>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stCondLst>
                                        <p:cond delay="100"/>
                                      </p:stCondLst>
                                      <p:childTnLst>
                                        <p:set>
                                          <p:cBhvr>
                                            <p:cTn id="13" dur="1" fill="hold">
                                              <p:stCondLst>
                                                <p:cond delay="0"/>
                                              </p:stCondLst>
                                            </p:cTn>
                                            <p:tgtEl>
                                              <p:spTgt spid="354"/>
                                            </p:tgtEl>
                                            <p:attrNameLst>
                                              <p:attrName>style.visibility</p:attrName>
                                            </p:attrNameLst>
                                          </p:cBhvr>
                                          <p:to>
                                            <p:strVal val="visible"/>
                                          </p:to>
                                        </p:set>
                                        <p:anim calcmode="lin" valueType="num">
                                          <p:cBhvr additive="base">
                                            <p:cTn id="14" dur="1000" fill="hold"/>
                                            <p:tgtEl>
                                              <p:spTgt spid="354"/>
                                            </p:tgtEl>
                                            <p:attrNameLst>
                                              <p:attrName>ppt_x</p:attrName>
                                            </p:attrNameLst>
                                          </p:cBhvr>
                                          <p:tavLst>
                                            <p:tav tm="0">
                                              <p:val>
                                                <p:strVal val="1+#ppt_w/2"/>
                                              </p:val>
                                            </p:tav>
                                            <p:tav tm="100000">
                                              <p:val>
                                                <p:strVal val="#ppt_x"/>
                                              </p:val>
                                            </p:tav>
                                          </p:tavLst>
                                        </p:anim>
                                        <p:anim calcmode="lin" valueType="num">
                                          <p:cBhvr additive="base">
                                            <p:cTn id="15" dur="1000" fill="hold"/>
                                            <p:tgtEl>
                                              <p:spTgt spid="354"/>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stCondLst>
                                        <p:cond delay="150"/>
                                      </p:stCondLst>
                                      <p:childTnLst>
                                        <p:set>
                                          <p:cBhvr>
                                            <p:cTn id="17" dur="1" fill="hold">
                                              <p:stCondLst>
                                                <p:cond delay="0"/>
                                              </p:stCondLst>
                                            </p:cTn>
                                            <p:tgtEl>
                                              <p:spTgt spid="357"/>
                                            </p:tgtEl>
                                            <p:attrNameLst>
                                              <p:attrName>style.visibility</p:attrName>
                                            </p:attrNameLst>
                                          </p:cBhvr>
                                          <p:to>
                                            <p:strVal val="visible"/>
                                          </p:to>
                                        </p:set>
                                        <p:anim calcmode="lin" valueType="num">
                                          <p:cBhvr additive="base">
                                            <p:cTn id="18" dur="1000" fill="hold"/>
                                            <p:tgtEl>
                                              <p:spTgt spid="357"/>
                                            </p:tgtEl>
                                            <p:attrNameLst>
                                              <p:attrName>ppt_x</p:attrName>
                                            </p:attrNameLst>
                                          </p:cBhvr>
                                          <p:tavLst>
                                            <p:tav tm="0">
                                              <p:val>
                                                <p:strVal val="1+#ppt_w/2"/>
                                              </p:val>
                                            </p:tav>
                                            <p:tav tm="100000">
                                              <p:val>
                                                <p:strVal val="#ppt_x"/>
                                              </p:val>
                                            </p:tav>
                                          </p:tavLst>
                                        </p:anim>
                                        <p:anim calcmode="lin" valueType="num">
                                          <p:cBhvr additive="base">
                                            <p:cTn id="19" dur="1000" fill="hold"/>
                                            <p:tgtEl>
                                              <p:spTgt spid="357"/>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180"/>
                                      </p:stCondLst>
                                      <p:childTnLst>
                                        <p:set>
                                          <p:cBhvr>
                                            <p:cTn id="21" dur="1" fill="hold">
                                              <p:stCondLst>
                                                <p:cond delay="0"/>
                                              </p:stCondLst>
                                            </p:cTn>
                                            <p:tgtEl>
                                              <p:spTgt spid="360"/>
                                            </p:tgtEl>
                                            <p:attrNameLst>
                                              <p:attrName>style.visibility</p:attrName>
                                            </p:attrNameLst>
                                          </p:cBhvr>
                                          <p:to>
                                            <p:strVal val="visible"/>
                                          </p:to>
                                        </p:set>
                                        <p:anim calcmode="lin" valueType="num">
                                          <p:cBhvr additive="base">
                                            <p:cTn id="22" dur="1000" fill="hold"/>
                                            <p:tgtEl>
                                              <p:spTgt spid="360"/>
                                            </p:tgtEl>
                                            <p:attrNameLst>
                                              <p:attrName>ppt_x</p:attrName>
                                            </p:attrNameLst>
                                          </p:cBhvr>
                                          <p:tavLst>
                                            <p:tav tm="0">
                                              <p:val>
                                                <p:strVal val="1+#ppt_w/2"/>
                                              </p:val>
                                            </p:tav>
                                            <p:tav tm="100000">
                                              <p:val>
                                                <p:strVal val="#ppt_x"/>
                                              </p:val>
                                            </p:tav>
                                          </p:tavLst>
                                        </p:anim>
                                        <p:anim calcmode="lin" valueType="num">
                                          <p:cBhvr additive="base">
                                            <p:cTn id="23" dur="1000" fill="hold"/>
                                            <p:tgtEl>
                                              <p:spTgt spid="360"/>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200"/>
                                      </p:stCondLst>
                                      <p:childTnLst>
                                        <p:set>
                                          <p:cBhvr>
                                            <p:cTn id="25" dur="1" fill="hold">
                                              <p:stCondLst>
                                                <p:cond delay="0"/>
                                              </p:stCondLst>
                                            </p:cTn>
                                            <p:tgtEl>
                                              <p:spTgt spid="363"/>
                                            </p:tgtEl>
                                            <p:attrNameLst>
                                              <p:attrName>style.visibility</p:attrName>
                                            </p:attrNameLst>
                                          </p:cBhvr>
                                          <p:to>
                                            <p:strVal val="visible"/>
                                          </p:to>
                                        </p:set>
                                        <p:anim calcmode="lin" valueType="num">
                                          <p:cBhvr additive="base">
                                            <p:cTn id="26" dur="1000" fill="hold"/>
                                            <p:tgtEl>
                                              <p:spTgt spid="363"/>
                                            </p:tgtEl>
                                            <p:attrNameLst>
                                              <p:attrName>ppt_x</p:attrName>
                                            </p:attrNameLst>
                                          </p:cBhvr>
                                          <p:tavLst>
                                            <p:tav tm="0">
                                              <p:val>
                                                <p:strVal val="1+#ppt_w/2"/>
                                              </p:val>
                                            </p:tav>
                                            <p:tav tm="100000">
                                              <p:val>
                                                <p:strVal val="#ppt_x"/>
                                              </p:val>
                                            </p:tav>
                                          </p:tavLst>
                                        </p:anim>
                                        <p:anim calcmode="lin" valueType="num">
                                          <p:cBhvr additive="base">
                                            <p:cTn id="27" dur="1000" fill="hold"/>
                                            <p:tgtEl>
                                              <p:spTgt spid="363"/>
                                            </p:tgtEl>
                                            <p:attrNameLst>
                                              <p:attrName>ppt_y</p:attrName>
                                            </p:attrNameLst>
                                          </p:cBhvr>
                                          <p:tavLst>
                                            <p:tav tm="0">
                                              <p:val>
                                                <p:strVal val="#ppt_y"/>
                                              </p:val>
                                            </p:tav>
                                            <p:tav tm="100000">
                                              <p:val>
                                                <p:strVal val="#ppt_y"/>
                                              </p:val>
                                            </p:tav>
                                          </p:tavLst>
                                        </p:anim>
                                      </p:childTnLst>
                                    </p:cTn>
                                  </p:par>
                                  <p:par>
                                    <p:cTn id="28" presetID="2" presetClass="entr" presetSubtype="2" fill="hold" nodeType="withEffect">
                                      <p:stCondLst>
                                        <p:cond delay="210"/>
                                      </p:stCondLst>
                                      <p:childTnLst>
                                        <p:set>
                                          <p:cBhvr>
                                            <p:cTn id="29" dur="1" fill="hold">
                                              <p:stCondLst>
                                                <p:cond delay="0"/>
                                              </p:stCondLst>
                                            </p:cTn>
                                            <p:tgtEl>
                                              <p:spTgt spid="366"/>
                                            </p:tgtEl>
                                            <p:attrNameLst>
                                              <p:attrName>style.visibility</p:attrName>
                                            </p:attrNameLst>
                                          </p:cBhvr>
                                          <p:to>
                                            <p:strVal val="visible"/>
                                          </p:to>
                                        </p:set>
                                        <p:anim calcmode="lin" valueType="num">
                                          <p:cBhvr additive="base">
                                            <p:cTn id="30" dur="1000" fill="hold"/>
                                            <p:tgtEl>
                                              <p:spTgt spid="366"/>
                                            </p:tgtEl>
                                            <p:attrNameLst>
                                              <p:attrName>ppt_x</p:attrName>
                                            </p:attrNameLst>
                                          </p:cBhvr>
                                          <p:tavLst>
                                            <p:tav tm="0">
                                              <p:val>
                                                <p:strVal val="1+#ppt_w/2"/>
                                              </p:val>
                                            </p:tav>
                                            <p:tav tm="100000">
                                              <p:val>
                                                <p:strVal val="#ppt_x"/>
                                              </p:val>
                                            </p:tav>
                                          </p:tavLst>
                                        </p:anim>
                                        <p:anim calcmode="lin" valueType="num">
                                          <p:cBhvr additive="base">
                                            <p:cTn id="31" dur="1000" fill="hold"/>
                                            <p:tgtEl>
                                              <p:spTgt spid="366"/>
                                            </p:tgtEl>
                                            <p:attrNameLst>
                                              <p:attrName>ppt_y</p:attrName>
                                            </p:attrNameLst>
                                          </p:cBhvr>
                                          <p:tavLst>
                                            <p:tav tm="0">
                                              <p:val>
                                                <p:strVal val="#ppt_y"/>
                                              </p:val>
                                            </p:tav>
                                            <p:tav tm="100000">
                                              <p:val>
                                                <p:strVal val="#ppt_y"/>
                                              </p:val>
                                            </p:tav>
                                          </p:tavLst>
                                        </p:anim>
                                      </p:childTnLst>
                                    </p:cTn>
                                  </p:par>
                                  <p:par>
                                    <p:cTn id="32" presetID="2" presetClass="entr" presetSubtype="2" fill="hold" nodeType="withEffect">
                                      <p:stCondLst>
                                        <p:cond delay="200"/>
                                      </p:stCondLst>
                                      <p:childTnLst>
                                        <p:set>
                                          <p:cBhvr>
                                            <p:cTn id="33" dur="1" fill="hold">
                                              <p:stCondLst>
                                                <p:cond delay="0"/>
                                              </p:stCondLst>
                                            </p:cTn>
                                            <p:tgtEl>
                                              <p:spTgt spid="369"/>
                                            </p:tgtEl>
                                            <p:attrNameLst>
                                              <p:attrName>style.visibility</p:attrName>
                                            </p:attrNameLst>
                                          </p:cBhvr>
                                          <p:to>
                                            <p:strVal val="visible"/>
                                          </p:to>
                                        </p:set>
                                        <p:anim calcmode="lin" valueType="num">
                                          <p:cBhvr additive="base">
                                            <p:cTn id="34" dur="1000" fill="hold"/>
                                            <p:tgtEl>
                                              <p:spTgt spid="369"/>
                                            </p:tgtEl>
                                            <p:attrNameLst>
                                              <p:attrName>ppt_x</p:attrName>
                                            </p:attrNameLst>
                                          </p:cBhvr>
                                          <p:tavLst>
                                            <p:tav tm="0">
                                              <p:val>
                                                <p:strVal val="1+#ppt_w/2"/>
                                              </p:val>
                                            </p:tav>
                                            <p:tav tm="100000">
                                              <p:val>
                                                <p:strVal val="#ppt_x"/>
                                              </p:val>
                                            </p:tav>
                                          </p:tavLst>
                                        </p:anim>
                                        <p:anim calcmode="lin" valueType="num">
                                          <p:cBhvr additive="base">
                                            <p:cTn id="35" dur="1000" fill="hold"/>
                                            <p:tgtEl>
                                              <p:spTgt spid="369"/>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 calcmode="lin" valueType="num">
                                          <p:cBhvr additive="base">
                                            <p:cTn id="38" dur="1000" fill="hold"/>
                                            <p:tgtEl>
                                              <p:spTgt spid="372"/>
                                            </p:tgtEl>
                                            <p:attrNameLst>
                                              <p:attrName>ppt_x</p:attrName>
                                            </p:attrNameLst>
                                          </p:cBhvr>
                                          <p:tavLst>
                                            <p:tav tm="0">
                                              <p:val>
                                                <p:strVal val="1+#ppt_w/2"/>
                                              </p:val>
                                            </p:tav>
                                            <p:tav tm="100000">
                                              <p:val>
                                                <p:strVal val="#ppt_x"/>
                                              </p:val>
                                            </p:tav>
                                          </p:tavLst>
                                        </p:anim>
                                        <p:anim calcmode="lin" valueType="num">
                                          <p:cBhvr additive="base">
                                            <p:cTn id="39" dur="1000" fill="hold"/>
                                            <p:tgtEl>
                                              <p:spTgt spid="372"/>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stCondLst>
                                        <p:cond delay="0"/>
                                      </p:stCondLst>
                                      <p:childTnLst>
                                        <p:set>
                                          <p:cBhvr>
                                            <p:cTn id="41" dur="1" fill="hold">
                                              <p:stCondLst>
                                                <p:cond delay="0"/>
                                              </p:stCondLst>
                                            </p:cTn>
                                            <p:tgtEl>
                                              <p:spTgt spid="375"/>
                                            </p:tgtEl>
                                            <p:attrNameLst>
                                              <p:attrName>style.visibility</p:attrName>
                                            </p:attrNameLst>
                                          </p:cBhvr>
                                          <p:to>
                                            <p:strVal val="visible"/>
                                          </p:to>
                                        </p:set>
                                        <p:anim calcmode="lin" valueType="num">
                                          <p:cBhvr additive="base">
                                            <p:cTn id="42" dur="1000" fill="hold"/>
                                            <p:tgtEl>
                                              <p:spTgt spid="375"/>
                                            </p:tgtEl>
                                            <p:attrNameLst>
                                              <p:attrName>ppt_x</p:attrName>
                                            </p:attrNameLst>
                                          </p:cBhvr>
                                          <p:tavLst>
                                            <p:tav tm="0">
                                              <p:val>
                                                <p:strVal val="1+#ppt_w/2"/>
                                              </p:val>
                                            </p:tav>
                                            <p:tav tm="100000">
                                              <p:val>
                                                <p:strVal val="#ppt_x"/>
                                              </p:val>
                                            </p:tav>
                                          </p:tavLst>
                                        </p:anim>
                                        <p:anim calcmode="lin" valueType="num">
                                          <p:cBhvr additive="base">
                                            <p:cTn id="43" dur="1000" fill="hold"/>
                                            <p:tgtEl>
                                              <p:spTgt spid="375"/>
                                            </p:tgtEl>
                                            <p:attrNameLst>
                                              <p:attrName>ppt_y</p:attrName>
                                            </p:attrNameLst>
                                          </p:cBhvr>
                                          <p:tavLst>
                                            <p:tav tm="0">
                                              <p:val>
                                                <p:strVal val="#ppt_y"/>
                                              </p:val>
                                            </p:tav>
                                            <p:tav tm="100000">
                                              <p:val>
                                                <p:strVal val="#ppt_y"/>
                                              </p:val>
                                            </p:tav>
                                          </p:tavLst>
                                        </p:anim>
                                      </p:childTnLst>
                                    </p:cTn>
                                  </p:par>
                                  <p:par>
                                    <p:cTn id="44" presetID="2" presetClass="entr" presetSubtype="2" fill="hold" nodeType="withEffect">
                                      <p:stCondLst>
                                        <p:cond delay="0"/>
                                      </p:stCondLst>
                                      <p:childTnLst>
                                        <p:set>
                                          <p:cBhvr>
                                            <p:cTn id="45" dur="1" fill="hold">
                                              <p:stCondLst>
                                                <p:cond delay="0"/>
                                              </p:stCondLst>
                                            </p:cTn>
                                            <p:tgtEl>
                                              <p:spTgt spid="378"/>
                                            </p:tgtEl>
                                            <p:attrNameLst>
                                              <p:attrName>style.visibility</p:attrName>
                                            </p:attrNameLst>
                                          </p:cBhvr>
                                          <p:to>
                                            <p:strVal val="visible"/>
                                          </p:to>
                                        </p:set>
                                        <p:anim calcmode="lin" valueType="num">
                                          <p:cBhvr additive="base">
                                            <p:cTn id="46" dur="1000" fill="hold"/>
                                            <p:tgtEl>
                                              <p:spTgt spid="378"/>
                                            </p:tgtEl>
                                            <p:attrNameLst>
                                              <p:attrName>ppt_x</p:attrName>
                                            </p:attrNameLst>
                                          </p:cBhvr>
                                          <p:tavLst>
                                            <p:tav tm="0">
                                              <p:val>
                                                <p:strVal val="1+#ppt_w/2"/>
                                              </p:val>
                                            </p:tav>
                                            <p:tav tm="100000">
                                              <p:val>
                                                <p:strVal val="#ppt_x"/>
                                              </p:val>
                                            </p:tav>
                                          </p:tavLst>
                                        </p:anim>
                                        <p:anim calcmode="lin" valueType="num">
                                          <p:cBhvr additive="base">
                                            <p:cTn id="47" dur="1000" fill="hold"/>
                                            <p:tgtEl>
                                              <p:spTgt spid="378"/>
                                            </p:tgtEl>
                                            <p:attrNameLst>
                                              <p:attrName>ppt_y</p:attrName>
                                            </p:attrNameLst>
                                          </p:cBhvr>
                                          <p:tavLst>
                                            <p:tav tm="0">
                                              <p:val>
                                                <p:strVal val="#ppt_y"/>
                                              </p:val>
                                            </p:tav>
                                            <p:tav tm="100000">
                                              <p:val>
                                                <p:strVal val="#ppt_y"/>
                                              </p:val>
                                            </p:tav>
                                          </p:tavLst>
                                        </p:anim>
                                      </p:childTnLst>
                                    </p:cTn>
                                  </p:par>
                                  <p:par>
                                    <p:cTn id="48" presetID="2" presetClass="entr" presetSubtype="2" fill="hold" nodeType="withEffect">
                                      <p:stCondLst>
                                        <p:cond delay="0"/>
                                      </p:stCondLst>
                                      <p:childTnLst>
                                        <p:set>
                                          <p:cBhvr>
                                            <p:cTn id="49" dur="1" fill="hold">
                                              <p:stCondLst>
                                                <p:cond delay="0"/>
                                              </p:stCondLst>
                                            </p:cTn>
                                            <p:tgtEl>
                                              <p:spTgt spid="381"/>
                                            </p:tgtEl>
                                            <p:attrNameLst>
                                              <p:attrName>style.visibility</p:attrName>
                                            </p:attrNameLst>
                                          </p:cBhvr>
                                          <p:to>
                                            <p:strVal val="visible"/>
                                          </p:to>
                                        </p:set>
                                        <p:anim calcmode="lin" valueType="num">
                                          <p:cBhvr additive="base">
                                            <p:cTn id="50" dur="1000" fill="hold"/>
                                            <p:tgtEl>
                                              <p:spTgt spid="381"/>
                                            </p:tgtEl>
                                            <p:attrNameLst>
                                              <p:attrName>ppt_x</p:attrName>
                                            </p:attrNameLst>
                                          </p:cBhvr>
                                          <p:tavLst>
                                            <p:tav tm="0">
                                              <p:val>
                                                <p:strVal val="1+#ppt_w/2"/>
                                              </p:val>
                                            </p:tav>
                                            <p:tav tm="100000">
                                              <p:val>
                                                <p:strVal val="#ppt_x"/>
                                              </p:val>
                                            </p:tav>
                                          </p:tavLst>
                                        </p:anim>
                                        <p:anim calcmode="lin" valueType="num">
                                          <p:cBhvr additive="base">
                                            <p:cTn id="51" dur="1000" fill="hold"/>
                                            <p:tgtEl>
                                              <p:spTgt spid="381"/>
                                            </p:tgtEl>
                                            <p:attrNameLst>
                                              <p:attrName>ppt_y</p:attrName>
                                            </p:attrNameLst>
                                          </p:cBhvr>
                                          <p:tavLst>
                                            <p:tav tm="0">
                                              <p:val>
                                                <p:strVal val="#ppt_y"/>
                                              </p:val>
                                            </p:tav>
                                            <p:tav tm="100000">
                                              <p:val>
                                                <p:strVal val="#ppt_y"/>
                                              </p:val>
                                            </p:tav>
                                          </p:tavLst>
                                        </p:anim>
                                      </p:childTnLst>
                                    </p:cTn>
                                  </p:par>
                                  <p:par>
                                    <p:cTn id="52" presetID="2" presetClass="entr" presetSubtype="2" fill="hold" nodeType="withEffect">
                                      <p:stCondLst>
                                        <p:cond delay="0"/>
                                      </p:stCondLst>
                                      <p:childTnLst>
                                        <p:set>
                                          <p:cBhvr>
                                            <p:cTn id="53" dur="1" fill="hold">
                                              <p:stCondLst>
                                                <p:cond delay="0"/>
                                              </p:stCondLst>
                                            </p:cTn>
                                            <p:tgtEl>
                                              <p:spTgt spid="384"/>
                                            </p:tgtEl>
                                            <p:attrNameLst>
                                              <p:attrName>style.visibility</p:attrName>
                                            </p:attrNameLst>
                                          </p:cBhvr>
                                          <p:to>
                                            <p:strVal val="visible"/>
                                          </p:to>
                                        </p:set>
                                        <p:anim calcmode="lin" valueType="num">
                                          <p:cBhvr additive="base">
                                            <p:cTn id="54" dur="1000" fill="hold"/>
                                            <p:tgtEl>
                                              <p:spTgt spid="384"/>
                                            </p:tgtEl>
                                            <p:attrNameLst>
                                              <p:attrName>ppt_x</p:attrName>
                                            </p:attrNameLst>
                                          </p:cBhvr>
                                          <p:tavLst>
                                            <p:tav tm="0">
                                              <p:val>
                                                <p:strVal val="1+#ppt_w/2"/>
                                              </p:val>
                                            </p:tav>
                                            <p:tav tm="100000">
                                              <p:val>
                                                <p:strVal val="#ppt_x"/>
                                              </p:val>
                                            </p:tav>
                                          </p:tavLst>
                                        </p:anim>
                                        <p:anim calcmode="lin" valueType="num">
                                          <p:cBhvr additive="base">
                                            <p:cTn id="55" dur="1000" fill="hold"/>
                                            <p:tgtEl>
                                              <p:spTgt spid="384"/>
                                            </p:tgtEl>
                                            <p:attrNameLst>
                                              <p:attrName>ppt_y</p:attrName>
                                            </p:attrNameLst>
                                          </p:cBhvr>
                                          <p:tavLst>
                                            <p:tav tm="0">
                                              <p:val>
                                                <p:strVal val="#ppt_y"/>
                                              </p:val>
                                            </p:tav>
                                            <p:tav tm="100000">
                                              <p:val>
                                                <p:strVal val="#ppt_y"/>
                                              </p:val>
                                            </p:tav>
                                          </p:tavLst>
                                        </p:anim>
                                      </p:childTnLst>
                                    </p:cTn>
                                  </p:par>
                                  <p:par>
                                    <p:cTn id="56" presetID="2" presetClass="entr" presetSubtype="2" fill="hold" nodeType="withEffect">
                                      <p:stCondLst>
                                        <p:cond delay="300"/>
                                      </p:stCondLst>
                                      <p:childTnLst>
                                        <p:set>
                                          <p:cBhvr>
                                            <p:cTn id="57" dur="1" fill="hold">
                                              <p:stCondLst>
                                                <p:cond delay="0"/>
                                              </p:stCondLst>
                                            </p:cTn>
                                            <p:tgtEl>
                                              <p:spTgt spid="387"/>
                                            </p:tgtEl>
                                            <p:attrNameLst>
                                              <p:attrName>style.visibility</p:attrName>
                                            </p:attrNameLst>
                                          </p:cBhvr>
                                          <p:to>
                                            <p:strVal val="visible"/>
                                          </p:to>
                                        </p:set>
                                        <p:anim calcmode="lin" valueType="num">
                                          <p:cBhvr additive="base">
                                            <p:cTn id="58" dur="1000" fill="hold"/>
                                            <p:tgtEl>
                                              <p:spTgt spid="387"/>
                                            </p:tgtEl>
                                            <p:attrNameLst>
                                              <p:attrName>ppt_x</p:attrName>
                                            </p:attrNameLst>
                                          </p:cBhvr>
                                          <p:tavLst>
                                            <p:tav tm="0">
                                              <p:val>
                                                <p:strVal val="1+#ppt_w/2"/>
                                              </p:val>
                                            </p:tav>
                                            <p:tav tm="100000">
                                              <p:val>
                                                <p:strVal val="#ppt_x"/>
                                              </p:val>
                                            </p:tav>
                                          </p:tavLst>
                                        </p:anim>
                                        <p:anim calcmode="lin" valueType="num">
                                          <p:cBhvr additive="base">
                                            <p:cTn id="59" dur="1000" fill="hold"/>
                                            <p:tgtEl>
                                              <p:spTgt spid="387"/>
                                            </p:tgtEl>
                                            <p:attrNameLst>
                                              <p:attrName>ppt_y</p:attrName>
                                            </p:attrNameLst>
                                          </p:cBhvr>
                                          <p:tavLst>
                                            <p:tav tm="0">
                                              <p:val>
                                                <p:strVal val="#ppt_y"/>
                                              </p:val>
                                            </p:tav>
                                            <p:tav tm="100000">
                                              <p:val>
                                                <p:strVal val="#ppt_y"/>
                                              </p:val>
                                            </p:tav>
                                          </p:tavLst>
                                        </p:anim>
                                      </p:childTnLst>
                                    </p:cTn>
                                  </p:par>
                                  <p:par>
                                    <p:cTn id="60" presetID="2" presetClass="entr" presetSubtype="2" fill="hold" nodeType="withEffect">
                                      <p:stCondLst>
                                        <p:cond delay="0"/>
                                      </p:stCondLst>
                                      <p:childTnLst>
                                        <p:set>
                                          <p:cBhvr>
                                            <p:cTn id="61" dur="1" fill="hold">
                                              <p:stCondLst>
                                                <p:cond delay="0"/>
                                              </p:stCondLst>
                                            </p:cTn>
                                            <p:tgtEl>
                                              <p:spTgt spid="390"/>
                                            </p:tgtEl>
                                            <p:attrNameLst>
                                              <p:attrName>style.visibility</p:attrName>
                                            </p:attrNameLst>
                                          </p:cBhvr>
                                          <p:to>
                                            <p:strVal val="visible"/>
                                          </p:to>
                                        </p:set>
                                        <p:anim calcmode="lin" valueType="num">
                                          <p:cBhvr additive="base">
                                            <p:cTn id="62" dur="1000" fill="hold"/>
                                            <p:tgtEl>
                                              <p:spTgt spid="390"/>
                                            </p:tgtEl>
                                            <p:attrNameLst>
                                              <p:attrName>ppt_x</p:attrName>
                                            </p:attrNameLst>
                                          </p:cBhvr>
                                          <p:tavLst>
                                            <p:tav tm="0">
                                              <p:val>
                                                <p:strVal val="1+#ppt_w/2"/>
                                              </p:val>
                                            </p:tav>
                                            <p:tav tm="100000">
                                              <p:val>
                                                <p:strVal val="#ppt_x"/>
                                              </p:val>
                                            </p:tav>
                                          </p:tavLst>
                                        </p:anim>
                                        <p:anim calcmode="lin" valueType="num">
                                          <p:cBhvr additive="base">
                                            <p:cTn id="63" dur="1000" fill="hold"/>
                                            <p:tgtEl>
                                              <p:spTgt spid="390"/>
                                            </p:tgtEl>
                                            <p:attrNameLst>
                                              <p:attrName>ppt_y</p:attrName>
                                            </p:attrNameLst>
                                          </p:cBhvr>
                                          <p:tavLst>
                                            <p:tav tm="0">
                                              <p:val>
                                                <p:strVal val="#ppt_y"/>
                                              </p:val>
                                            </p:tav>
                                            <p:tav tm="100000">
                                              <p:val>
                                                <p:strVal val="#ppt_y"/>
                                              </p:val>
                                            </p:tav>
                                          </p:tavLst>
                                        </p:anim>
                                      </p:childTnLst>
                                    </p:cTn>
                                  </p:par>
                                  <p:par>
                                    <p:cTn id="64" presetID="2" presetClass="entr" presetSubtype="2" fill="hold" nodeType="withEffect">
                                      <p:stCondLst>
                                        <p:cond delay="0"/>
                                      </p:stCondLst>
                                      <p:childTnLst>
                                        <p:set>
                                          <p:cBhvr>
                                            <p:cTn id="65" dur="1" fill="hold">
                                              <p:stCondLst>
                                                <p:cond delay="0"/>
                                              </p:stCondLst>
                                            </p:cTn>
                                            <p:tgtEl>
                                              <p:spTgt spid="393"/>
                                            </p:tgtEl>
                                            <p:attrNameLst>
                                              <p:attrName>style.visibility</p:attrName>
                                            </p:attrNameLst>
                                          </p:cBhvr>
                                          <p:to>
                                            <p:strVal val="visible"/>
                                          </p:to>
                                        </p:set>
                                        <p:anim calcmode="lin" valueType="num">
                                          <p:cBhvr additive="base">
                                            <p:cTn id="66" dur="1000" fill="hold"/>
                                            <p:tgtEl>
                                              <p:spTgt spid="393"/>
                                            </p:tgtEl>
                                            <p:attrNameLst>
                                              <p:attrName>ppt_x</p:attrName>
                                            </p:attrNameLst>
                                          </p:cBhvr>
                                          <p:tavLst>
                                            <p:tav tm="0">
                                              <p:val>
                                                <p:strVal val="1+#ppt_w/2"/>
                                              </p:val>
                                            </p:tav>
                                            <p:tav tm="100000">
                                              <p:val>
                                                <p:strVal val="#ppt_x"/>
                                              </p:val>
                                            </p:tav>
                                          </p:tavLst>
                                        </p:anim>
                                        <p:anim calcmode="lin" valueType="num">
                                          <p:cBhvr additive="base">
                                            <p:cTn id="67" dur="1000" fill="hold"/>
                                            <p:tgtEl>
                                              <p:spTgt spid="393"/>
                                            </p:tgtEl>
                                            <p:attrNameLst>
                                              <p:attrName>ppt_y</p:attrName>
                                            </p:attrNameLst>
                                          </p:cBhvr>
                                          <p:tavLst>
                                            <p:tav tm="0">
                                              <p:val>
                                                <p:strVal val="#ppt_y"/>
                                              </p:val>
                                            </p:tav>
                                            <p:tav tm="100000">
                                              <p:val>
                                                <p:strVal val="#ppt_y"/>
                                              </p:val>
                                            </p:tav>
                                          </p:tavLst>
                                        </p:anim>
                                      </p:childTnLst>
                                    </p:cTn>
                                  </p:par>
                                  <p:par>
                                    <p:cTn id="68" presetID="2" presetClass="entr" presetSubtype="2" fill="hold" nodeType="withEffect">
                                      <p:stCondLst>
                                        <p:cond delay="0"/>
                                      </p:stCondLst>
                                      <p:childTnLst>
                                        <p:set>
                                          <p:cBhvr>
                                            <p:cTn id="69" dur="1" fill="hold">
                                              <p:stCondLst>
                                                <p:cond delay="0"/>
                                              </p:stCondLst>
                                            </p:cTn>
                                            <p:tgtEl>
                                              <p:spTgt spid="396"/>
                                            </p:tgtEl>
                                            <p:attrNameLst>
                                              <p:attrName>style.visibility</p:attrName>
                                            </p:attrNameLst>
                                          </p:cBhvr>
                                          <p:to>
                                            <p:strVal val="visible"/>
                                          </p:to>
                                        </p:set>
                                        <p:anim calcmode="lin" valueType="num">
                                          <p:cBhvr additive="base">
                                            <p:cTn id="70" dur="1000" fill="hold"/>
                                            <p:tgtEl>
                                              <p:spTgt spid="396"/>
                                            </p:tgtEl>
                                            <p:attrNameLst>
                                              <p:attrName>ppt_x</p:attrName>
                                            </p:attrNameLst>
                                          </p:cBhvr>
                                          <p:tavLst>
                                            <p:tav tm="0">
                                              <p:val>
                                                <p:strVal val="1+#ppt_w/2"/>
                                              </p:val>
                                            </p:tav>
                                            <p:tav tm="100000">
                                              <p:val>
                                                <p:strVal val="#ppt_x"/>
                                              </p:val>
                                            </p:tav>
                                          </p:tavLst>
                                        </p:anim>
                                        <p:anim calcmode="lin" valueType="num">
                                          <p:cBhvr additive="base">
                                            <p:cTn id="71" dur="1000" fill="hold"/>
                                            <p:tgtEl>
                                              <p:spTgt spid="396"/>
                                            </p:tgtEl>
                                            <p:attrNameLst>
                                              <p:attrName>ppt_y</p:attrName>
                                            </p:attrNameLst>
                                          </p:cBhvr>
                                          <p:tavLst>
                                            <p:tav tm="0">
                                              <p:val>
                                                <p:strVal val="#ppt_y"/>
                                              </p:val>
                                            </p:tav>
                                            <p:tav tm="100000">
                                              <p:val>
                                                <p:strVal val="#ppt_y"/>
                                              </p:val>
                                            </p:tav>
                                          </p:tavLst>
                                        </p:anim>
                                      </p:childTnLst>
                                    </p:cTn>
                                  </p:par>
                                  <p:par>
                                    <p:cTn id="72" presetID="2" presetClass="entr" presetSubtype="2" fill="hold" nodeType="withEffect">
                                      <p:stCondLst>
                                        <p:cond delay="0"/>
                                      </p:stCondLst>
                                      <p:childTnLst>
                                        <p:set>
                                          <p:cBhvr>
                                            <p:cTn id="73" dur="1" fill="hold">
                                              <p:stCondLst>
                                                <p:cond delay="0"/>
                                              </p:stCondLst>
                                            </p:cTn>
                                            <p:tgtEl>
                                              <p:spTgt spid="399"/>
                                            </p:tgtEl>
                                            <p:attrNameLst>
                                              <p:attrName>style.visibility</p:attrName>
                                            </p:attrNameLst>
                                          </p:cBhvr>
                                          <p:to>
                                            <p:strVal val="visible"/>
                                          </p:to>
                                        </p:set>
                                        <p:anim calcmode="lin" valueType="num">
                                          <p:cBhvr additive="base">
                                            <p:cTn id="74" dur="1000" fill="hold"/>
                                            <p:tgtEl>
                                              <p:spTgt spid="399"/>
                                            </p:tgtEl>
                                            <p:attrNameLst>
                                              <p:attrName>ppt_x</p:attrName>
                                            </p:attrNameLst>
                                          </p:cBhvr>
                                          <p:tavLst>
                                            <p:tav tm="0">
                                              <p:val>
                                                <p:strVal val="1+#ppt_w/2"/>
                                              </p:val>
                                            </p:tav>
                                            <p:tav tm="100000">
                                              <p:val>
                                                <p:strVal val="#ppt_x"/>
                                              </p:val>
                                            </p:tav>
                                          </p:tavLst>
                                        </p:anim>
                                        <p:anim calcmode="lin" valueType="num">
                                          <p:cBhvr additive="base">
                                            <p:cTn id="75" dur="1000" fill="hold"/>
                                            <p:tgtEl>
                                              <p:spTgt spid="399"/>
                                            </p:tgtEl>
                                            <p:attrNameLst>
                                              <p:attrName>ppt_y</p:attrName>
                                            </p:attrNameLst>
                                          </p:cBhvr>
                                          <p:tavLst>
                                            <p:tav tm="0">
                                              <p:val>
                                                <p:strVal val="#ppt_y"/>
                                              </p:val>
                                            </p:tav>
                                            <p:tav tm="100000">
                                              <p:val>
                                                <p:strVal val="#ppt_y"/>
                                              </p:val>
                                            </p:tav>
                                          </p:tavLst>
                                        </p:anim>
                                      </p:childTnLst>
                                    </p:cTn>
                                  </p:par>
                                  <p:par>
                                    <p:cTn id="76" presetID="2" presetClass="entr" presetSubtype="2" fill="hold" nodeType="withEffect">
                                      <p:stCondLst>
                                        <p:cond delay="0"/>
                                      </p:stCondLst>
                                      <p:childTnLst>
                                        <p:set>
                                          <p:cBhvr>
                                            <p:cTn id="77" dur="1" fill="hold">
                                              <p:stCondLst>
                                                <p:cond delay="0"/>
                                              </p:stCondLst>
                                            </p:cTn>
                                            <p:tgtEl>
                                              <p:spTgt spid="402"/>
                                            </p:tgtEl>
                                            <p:attrNameLst>
                                              <p:attrName>style.visibility</p:attrName>
                                            </p:attrNameLst>
                                          </p:cBhvr>
                                          <p:to>
                                            <p:strVal val="visible"/>
                                          </p:to>
                                        </p:set>
                                        <p:anim calcmode="lin" valueType="num">
                                          <p:cBhvr additive="base">
                                            <p:cTn id="78" dur="1000" fill="hold"/>
                                            <p:tgtEl>
                                              <p:spTgt spid="402"/>
                                            </p:tgtEl>
                                            <p:attrNameLst>
                                              <p:attrName>ppt_x</p:attrName>
                                            </p:attrNameLst>
                                          </p:cBhvr>
                                          <p:tavLst>
                                            <p:tav tm="0">
                                              <p:val>
                                                <p:strVal val="1+#ppt_w/2"/>
                                              </p:val>
                                            </p:tav>
                                            <p:tav tm="100000">
                                              <p:val>
                                                <p:strVal val="#ppt_x"/>
                                              </p:val>
                                            </p:tav>
                                          </p:tavLst>
                                        </p:anim>
                                        <p:anim calcmode="lin" valueType="num">
                                          <p:cBhvr additive="base">
                                            <p:cTn id="79" dur="1000" fill="hold"/>
                                            <p:tgtEl>
                                              <p:spTgt spid="402"/>
                                            </p:tgtEl>
                                            <p:attrNameLst>
                                              <p:attrName>ppt_y</p:attrName>
                                            </p:attrNameLst>
                                          </p:cBhvr>
                                          <p:tavLst>
                                            <p:tav tm="0">
                                              <p:val>
                                                <p:strVal val="#ppt_y"/>
                                              </p:val>
                                            </p:tav>
                                            <p:tav tm="100000">
                                              <p:val>
                                                <p:strVal val="#ppt_y"/>
                                              </p:val>
                                            </p:tav>
                                          </p:tavLst>
                                        </p:anim>
                                      </p:childTnLst>
                                    </p:cTn>
                                  </p:par>
                                  <p:par>
                                    <p:cTn id="80" presetID="2" presetClass="entr" presetSubtype="2" fill="hold" nodeType="withEffect">
                                      <p:stCondLst>
                                        <p:cond delay="0"/>
                                      </p:stCondLst>
                                      <p:childTnLst>
                                        <p:set>
                                          <p:cBhvr>
                                            <p:cTn id="81" dur="1" fill="hold">
                                              <p:stCondLst>
                                                <p:cond delay="0"/>
                                              </p:stCondLst>
                                            </p:cTn>
                                            <p:tgtEl>
                                              <p:spTgt spid="405"/>
                                            </p:tgtEl>
                                            <p:attrNameLst>
                                              <p:attrName>style.visibility</p:attrName>
                                            </p:attrNameLst>
                                          </p:cBhvr>
                                          <p:to>
                                            <p:strVal val="visible"/>
                                          </p:to>
                                        </p:set>
                                        <p:anim calcmode="lin" valueType="num">
                                          <p:cBhvr additive="base">
                                            <p:cTn id="82" dur="1000" fill="hold"/>
                                            <p:tgtEl>
                                              <p:spTgt spid="405"/>
                                            </p:tgtEl>
                                            <p:attrNameLst>
                                              <p:attrName>ppt_x</p:attrName>
                                            </p:attrNameLst>
                                          </p:cBhvr>
                                          <p:tavLst>
                                            <p:tav tm="0">
                                              <p:val>
                                                <p:strVal val="1+#ppt_w/2"/>
                                              </p:val>
                                            </p:tav>
                                            <p:tav tm="100000">
                                              <p:val>
                                                <p:strVal val="#ppt_x"/>
                                              </p:val>
                                            </p:tav>
                                          </p:tavLst>
                                        </p:anim>
                                        <p:anim calcmode="lin" valueType="num">
                                          <p:cBhvr additive="base">
                                            <p:cTn id="83" dur="1000" fill="hold"/>
                                            <p:tgtEl>
                                              <p:spTgt spid="405"/>
                                            </p:tgtEl>
                                            <p:attrNameLst>
                                              <p:attrName>ppt_y</p:attrName>
                                            </p:attrNameLst>
                                          </p:cBhvr>
                                          <p:tavLst>
                                            <p:tav tm="0">
                                              <p:val>
                                                <p:strVal val="#ppt_y"/>
                                              </p:val>
                                            </p:tav>
                                            <p:tav tm="100000">
                                              <p:val>
                                                <p:strVal val="#ppt_y"/>
                                              </p:val>
                                            </p:tav>
                                          </p:tavLst>
                                        </p:anim>
                                      </p:childTnLst>
                                    </p:cTn>
                                  </p:par>
                                  <p:par>
                                    <p:cTn id="84" presetID="2" presetClass="entr" presetSubtype="2" fill="hold" nodeType="withEffect">
                                      <p:stCondLst>
                                        <p:cond delay="0"/>
                                      </p:stCondLst>
                                      <p:childTnLst>
                                        <p:set>
                                          <p:cBhvr>
                                            <p:cTn id="85" dur="1" fill="hold">
                                              <p:stCondLst>
                                                <p:cond delay="0"/>
                                              </p:stCondLst>
                                            </p:cTn>
                                            <p:tgtEl>
                                              <p:spTgt spid="408"/>
                                            </p:tgtEl>
                                            <p:attrNameLst>
                                              <p:attrName>style.visibility</p:attrName>
                                            </p:attrNameLst>
                                          </p:cBhvr>
                                          <p:to>
                                            <p:strVal val="visible"/>
                                          </p:to>
                                        </p:set>
                                        <p:anim calcmode="lin" valueType="num">
                                          <p:cBhvr additive="base">
                                            <p:cTn id="86" dur="1000" fill="hold"/>
                                            <p:tgtEl>
                                              <p:spTgt spid="408"/>
                                            </p:tgtEl>
                                            <p:attrNameLst>
                                              <p:attrName>ppt_x</p:attrName>
                                            </p:attrNameLst>
                                          </p:cBhvr>
                                          <p:tavLst>
                                            <p:tav tm="0">
                                              <p:val>
                                                <p:strVal val="1+#ppt_w/2"/>
                                              </p:val>
                                            </p:tav>
                                            <p:tav tm="100000">
                                              <p:val>
                                                <p:strVal val="#ppt_x"/>
                                              </p:val>
                                            </p:tav>
                                          </p:tavLst>
                                        </p:anim>
                                        <p:anim calcmode="lin" valueType="num">
                                          <p:cBhvr additive="base">
                                            <p:cTn id="87" dur="1000" fill="hold"/>
                                            <p:tgtEl>
                                              <p:spTgt spid="408"/>
                                            </p:tgtEl>
                                            <p:attrNameLst>
                                              <p:attrName>ppt_y</p:attrName>
                                            </p:attrNameLst>
                                          </p:cBhvr>
                                          <p:tavLst>
                                            <p:tav tm="0">
                                              <p:val>
                                                <p:strVal val="#ppt_y"/>
                                              </p:val>
                                            </p:tav>
                                            <p:tav tm="100000">
                                              <p:val>
                                                <p:strVal val="#ppt_y"/>
                                              </p:val>
                                            </p:tav>
                                          </p:tavLst>
                                        </p:anim>
                                      </p:childTnLst>
                                    </p:cTn>
                                  </p:par>
                                  <p:par>
                                    <p:cTn id="88" presetID="2" presetClass="entr" presetSubtype="2" fill="hold" nodeType="withEffect">
                                      <p:stCondLst>
                                        <p:cond delay="0"/>
                                      </p:stCondLst>
                                      <p:childTnLst>
                                        <p:set>
                                          <p:cBhvr>
                                            <p:cTn id="89" dur="1" fill="hold">
                                              <p:stCondLst>
                                                <p:cond delay="0"/>
                                              </p:stCondLst>
                                            </p:cTn>
                                            <p:tgtEl>
                                              <p:spTgt spid="411"/>
                                            </p:tgtEl>
                                            <p:attrNameLst>
                                              <p:attrName>style.visibility</p:attrName>
                                            </p:attrNameLst>
                                          </p:cBhvr>
                                          <p:to>
                                            <p:strVal val="visible"/>
                                          </p:to>
                                        </p:set>
                                        <p:anim calcmode="lin" valueType="num">
                                          <p:cBhvr additive="base">
                                            <p:cTn id="90" dur="1000" fill="hold"/>
                                            <p:tgtEl>
                                              <p:spTgt spid="411"/>
                                            </p:tgtEl>
                                            <p:attrNameLst>
                                              <p:attrName>ppt_x</p:attrName>
                                            </p:attrNameLst>
                                          </p:cBhvr>
                                          <p:tavLst>
                                            <p:tav tm="0">
                                              <p:val>
                                                <p:strVal val="1+#ppt_w/2"/>
                                              </p:val>
                                            </p:tav>
                                            <p:tav tm="100000">
                                              <p:val>
                                                <p:strVal val="#ppt_x"/>
                                              </p:val>
                                            </p:tav>
                                          </p:tavLst>
                                        </p:anim>
                                        <p:anim calcmode="lin" valueType="num">
                                          <p:cBhvr additive="base">
                                            <p:cTn id="91" dur="1000" fill="hold"/>
                                            <p:tgtEl>
                                              <p:spTgt spid="411"/>
                                            </p:tgtEl>
                                            <p:attrNameLst>
                                              <p:attrName>ppt_y</p:attrName>
                                            </p:attrNameLst>
                                          </p:cBhvr>
                                          <p:tavLst>
                                            <p:tav tm="0">
                                              <p:val>
                                                <p:strVal val="#ppt_y"/>
                                              </p:val>
                                            </p:tav>
                                            <p:tav tm="100000">
                                              <p:val>
                                                <p:strVal val="#ppt_y"/>
                                              </p:val>
                                            </p:tav>
                                          </p:tavLst>
                                        </p:anim>
                                      </p:childTnLst>
                                    </p:cTn>
                                  </p:par>
                                  <p:par>
                                    <p:cTn id="92" presetID="2" presetClass="entr" presetSubtype="2" fill="hold" nodeType="withEffect">
                                      <p:stCondLst>
                                        <p:cond delay="0"/>
                                      </p:stCondLst>
                                      <p:childTnLst>
                                        <p:set>
                                          <p:cBhvr>
                                            <p:cTn id="93" dur="1" fill="hold">
                                              <p:stCondLst>
                                                <p:cond delay="0"/>
                                              </p:stCondLst>
                                            </p:cTn>
                                            <p:tgtEl>
                                              <p:spTgt spid="414"/>
                                            </p:tgtEl>
                                            <p:attrNameLst>
                                              <p:attrName>style.visibility</p:attrName>
                                            </p:attrNameLst>
                                          </p:cBhvr>
                                          <p:to>
                                            <p:strVal val="visible"/>
                                          </p:to>
                                        </p:set>
                                        <p:anim calcmode="lin" valueType="num">
                                          <p:cBhvr additive="base">
                                            <p:cTn id="94" dur="1000" fill="hold"/>
                                            <p:tgtEl>
                                              <p:spTgt spid="414"/>
                                            </p:tgtEl>
                                            <p:attrNameLst>
                                              <p:attrName>ppt_x</p:attrName>
                                            </p:attrNameLst>
                                          </p:cBhvr>
                                          <p:tavLst>
                                            <p:tav tm="0">
                                              <p:val>
                                                <p:strVal val="1+#ppt_w/2"/>
                                              </p:val>
                                            </p:tav>
                                            <p:tav tm="100000">
                                              <p:val>
                                                <p:strVal val="#ppt_x"/>
                                              </p:val>
                                            </p:tav>
                                          </p:tavLst>
                                        </p:anim>
                                        <p:anim calcmode="lin" valueType="num">
                                          <p:cBhvr additive="base">
                                            <p:cTn id="95" dur="1000" fill="hold"/>
                                            <p:tgtEl>
                                              <p:spTgt spid="414"/>
                                            </p:tgtEl>
                                            <p:attrNameLst>
                                              <p:attrName>ppt_y</p:attrName>
                                            </p:attrNameLst>
                                          </p:cBhvr>
                                          <p:tavLst>
                                            <p:tav tm="0">
                                              <p:val>
                                                <p:strVal val="#ppt_y"/>
                                              </p:val>
                                            </p:tav>
                                            <p:tav tm="100000">
                                              <p:val>
                                                <p:strVal val="#ppt_y"/>
                                              </p:val>
                                            </p:tav>
                                          </p:tavLst>
                                        </p:anim>
                                      </p:childTnLst>
                                    </p:cTn>
                                  </p:par>
                                </p:childTnLst>
                              </p:cTn>
                            </p:par>
                            <p:par>
                              <p:cTn id="96" fill="hold">
                                <p:stCondLst>
                                  <p:cond delay="1300"/>
                                </p:stCondLst>
                                <p:childTnLst>
                                  <p:par>
                                    <p:cTn id="97" presetID="10" presetClass="entr" presetSubtype="0" fill="hold" grpId="0" nodeType="after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fade">
                                          <p:cBhvr>
                                            <p:cTn id="99" dur="10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 name="Freeform 6"/>
          <p:cNvSpPr/>
          <p:nvPr/>
        </p:nvSpPr>
        <p:spPr>
          <a:xfrm>
            <a:off x="1068376" y="2554234"/>
            <a:ext cx="1243695" cy="1461771"/>
          </a:xfrm>
          <a:custGeom>
            <a:avLst/>
            <a:gdLst>
              <a:gd name="connsiteX0" fmla="*/ 293132 w 1634663"/>
              <a:gd name="connsiteY0" fmla="*/ 1862872 h 1921294"/>
              <a:gd name="connsiteX1" fmla="*/ 359172 w 1634663"/>
              <a:gd name="connsiteY1" fmla="*/ 1725712 h 1921294"/>
              <a:gd name="connsiteX2" fmla="*/ 384572 w 1634663"/>
              <a:gd name="connsiteY2" fmla="*/ 1537752 h 1921294"/>
              <a:gd name="connsiteX3" fmla="*/ 349012 w 1634663"/>
              <a:gd name="connsiteY3" fmla="*/ 1400592 h 1921294"/>
              <a:gd name="connsiteX4" fmla="*/ 155972 w 1634663"/>
              <a:gd name="connsiteY4" fmla="*/ 1192312 h 1921294"/>
              <a:gd name="connsiteX5" fmla="*/ 28972 w 1634663"/>
              <a:gd name="connsiteY5" fmla="*/ 933232 h 1921294"/>
              <a:gd name="connsiteX6" fmla="*/ 18812 w 1634663"/>
              <a:gd name="connsiteY6" fmla="*/ 582712 h 1921294"/>
              <a:gd name="connsiteX7" fmla="*/ 247412 w 1634663"/>
              <a:gd name="connsiteY7" fmla="*/ 186472 h 1921294"/>
              <a:gd name="connsiteX8" fmla="*/ 633492 w 1634663"/>
              <a:gd name="connsiteY8" fmla="*/ 13752 h 1921294"/>
              <a:gd name="connsiteX9" fmla="*/ 1055132 w 1634663"/>
              <a:gd name="connsiteY9" fmla="*/ 49312 h 1921294"/>
              <a:gd name="connsiteX10" fmla="*/ 1410732 w 1634663"/>
              <a:gd name="connsiteY10" fmla="*/ 354112 h 1921294"/>
              <a:gd name="connsiteX11" fmla="*/ 1512332 w 1634663"/>
              <a:gd name="connsiteY11" fmla="*/ 603032 h 1921294"/>
              <a:gd name="connsiteX12" fmla="*/ 1441212 w 1634663"/>
              <a:gd name="connsiteY12" fmla="*/ 730032 h 1921294"/>
              <a:gd name="connsiteX13" fmla="*/ 1492012 w 1634663"/>
              <a:gd name="connsiteY13" fmla="*/ 816392 h 1921294"/>
              <a:gd name="connsiteX14" fmla="*/ 1593612 w 1634663"/>
              <a:gd name="connsiteY14" fmla="*/ 943392 h 1921294"/>
              <a:gd name="connsiteX15" fmla="*/ 1634252 w 1634663"/>
              <a:gd name="connsiteY15" fmla="*/ 1014512 h 1921294"/>
              <a:gd name="connsiteX16" fmla="*/ 1608852 w 1634663"/>
              <a:gd name="connsiteY16" fmla="*/ 1065312 h 1921294"/>
              <a:gd name="connsiteX17" fmla="*/ 1522492 w 1634663"/>
              <a:gd name="connsiteY17" fmla="*/ 1126272 h 1921294"/>
              <a:gd name="connsiteX18" fmla="*/ 1558052 w 1634663"/>
              <a:gd name="connsiteY18" fmla="*/ 1197392 h 1921294"/>
              <a:gd name="connsiteX19" fmla="*/ 1558052 w 1634663"/>
              <a:gd name="connsiteY19" fmla="*/ 1253272 h 1921294"/>
              <a:gd name="connsiteX20" fmla="*/ 1532652 w 1634663"/>
              <a:gd name="connsiteY20" fmla="*/ 1304072 h 1921294"/>
              <a:gd name="connsiteX21" fmla="*/ 1558052 w 1634663"/>
              <a:gd name="connsiteY21" fmla="*/ 1329472 h 1921294"/>
              <a:gd name="connsiteX22" fmla="*/ 1558052 w 1634663"/>
              <a:gd name="connsiteY22" fmla="*/ 1375192 h 1921294"/>
              <a:gd name="connsiteX23" fmla="*/ 1497092 w 1634663"/>
              <a:gd name="connsiteY23" fmla="*/ 1456472 h 1921294"/>
              <a:gd name="connsiteX24" fmla="*/ 1522492 w 1634663"/>
              <a:gd name="connsiteY24" fmla="*/ 1517432 h 1921294"/>
              <a:gd name="connsiteX25" fmla="*/ 1512332 w 1634663"/>
              <a:gd name="connsiteY25" fmla="*/ 1619032 h 1921294"/>
              <a:gd name="connsiteX26" fmla="*/ 1476772 w 1634663"/>
              <a:gd name="connsiteY26" fmla="*/ 1690152 h 1921294"/>
              <a:gd name="connsiteX27" fmla="*/ 1365012 w 1634663"/>
              <a:gd name="connsiteY27" fmla="*/ 1710472 h 1921294"/>
              <a:gd name="connsiteX28" fmla="*/ 1121172 w 1634663"/>
              <a:gd name="connsiteY28" fmla="*/ 1685072 h 1921294"/>
              <a:gd name="connsiteX29" fmla="*/ 1019572 w 1634663"/>
              <a:gd name="connsiteY29" fmla="*/ 1740952 h 1921294"/>
              <a:gd name="connsiteX30" fmla="*/ 1024652 w 1634663"/>
              <a:gd name="connsiteY30" fmla="*/ 1832392 h 1921294"/>
              <a:gd name="connsiteX31" fmla="*/ 1080532 w 1634663"/>
              <a:gd name="connsiteY31" fmla="*/ 1913672 h 1921294"/>
              <a:gd name="connsiteX32" fmla="*/ 780812 w 1634663"/>
              <a:gd name="connsiteY32" fmla="*/ 1913672 h 1921294"/>
              <a:gd name="connsiteX33" fmla="*/ 404892 w 1634663"/>
              <a:gd name="connsiteY33" fmla="*/ 1918752 h 1921294"/>
              <a:gd name="connsiteX34" fmla="*/ 293132 w 1634663"/>
              <a:gd name="connsiteY34" fmla="*/ 1862872 h 192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4663" h="1921294">
                <a:moveTo>
                  <a:pt x="293132" y="1862872"/>
                </a:moveTo>
                <a:cubicBezTo>
                  <a:pt x="285512" y="1830699"/>
                  <a:pt x="343932" y="1779899"/>
                  <a:pt x="359172" y="1725712"/>
                </a:cubicBezTo>
                <a:cubicBezTo>
                  <a:pt x="374412" y="1671525"/>
                  <a:pt x="386265" y="1591939"/>
                  <a:pt x="384572" y="1537752"/>
                </a:cubicBezTo>
                <a:cubicBezTo>
                  <a:pt x="382879" y="1483565"/>
                  <a:pt x="387112" y="1458165"/>
                  <a:pt x="349012" y="1400592"/>
                </a:cubicBezTo>
                <a:cubicBezTo>
                  <a:pt x="310912" y="1343019"/>
                  <a:pt x="209312" y="1270205"/>
                  <a:pt x="155972" y="1192312"/>
                </a:cubicBezTo>
                <a:cubicBezTo>
                  <a:pt x="102632" y="1114419"/>
                  <a:pt x="51832" y="1034832"/>
                  <a:pt x="28972" y="933232"/>
                </a:cubicBezTo>
                <a:cubicBezTo>
                  <a:pt x="6112" y="831632"/>
                  <a:pt x="-17595" y="707172"/>
                  <a:pt x="18812" y="582712"/>
                </a:cubicBezTo>
                <a:cubicBezTo>
                  <a:pt x="55219" y="458252"/>
                  <a:pt x="144965" y="281299"/>
                  <a:pt x="247412" y="186472"/>
                </a:cubicBezTo>
                <a:cubicBezTo>
                  <a:pt x="349859" y="91645"/>
                  <a:pt x="498872" y="36612"/>
                  <a:pt x="633492" y="13752"/>
                </a:cubicBezTo>
                <a:cubicBezTo>
                  <a:pt x="768112" y="-9108"/>
                  <a:pt x="925592" y="-7415"/>
                  <a:pt x="1055132" y="49312"/>
                </a:cubicBezTo>
                <a:cubicBezTo>
                  <a:pt x="1184672" y="106039"/>
                  <a:pt x="1334532" y="261825"/>
                  <a:pt x="1410732" y="354112"/>
                </a:cubicBezTo>
                <a:cubicBezTo>
                  <a:pt x="1486932" y="446399"/>
                  <a:pt x="1507252" y="540379"/>
                  <a:pt x="1512332" y="603032"/>
                </a:cubicBezTo>
                <a:cubicBezTo>
                  <a:pt x="1517412" y="665685"/>
                  <a:pt x="1444599" y="694472"/>
                  <a:pt x="1441212" y="730032"/>
                </a:cubicBezTo>
                <a:cubicBezTo>
                  <a:pt x="1437825" y="765592"/>
                  <a:pt x="1466612" y="780832"/>
                  <a:pt x="1492012" y="816392"/>
                </a:cubicBezTo>
                <a:cubicBezTo>
                  <a:pt x="1517412" y="851952"/>
                  <a:pt x="1569905" y="910372"/>
                  <a:pt x="1593612" y="943392"/>
                </a:cubicBezTo>
                <a:cubicBezTo>
                  <a:pt x="1617319" y="976412"/>
                  <a:pt x="1631712" y="994192"/>
                  <a:pt x="1634252" y="1014512"/>
                </a:cubicBezTo>
                <a:cubicBezTo>
                  <a:pt x="1636792" y="1034832"/>
                  <a:pt x="1627479" y="1046685"/>
                  <a:pt x="1608852" y="1065312"/>
                </a:cubicBezTo>
                <a:cubicBezTo>
                  <a:pt x="1590225" y="1083939"/>
                  <a:pt x="1530959" y="1104259"/>
                  <a:pt x="1522492" y="1126272"/>
                </a:cubicBezTo>
                <a:cubicBezTo>
                  <a:pt x="1514025" y="1148285"/>
                  <a:pt x="1552125" y="1176225"/>
                  <a:pt x="1558052" y="1197392"/>
                </a:cubicBezTo>
                <a:cubicBezTo>
                  <a:pt x="1563979" y="1218559"/>
                  <a:pt x="1562285" y="1235492"/>
                  <a:pt x="1558052" y="1253272"/>
                </a:cubicBezTo>
                <a:cubicBezTo>
                  <a:pt x="1553819" y="1271052"/>
                  <a:pt x="1532652" y="1291372"/>
                  <a:pt x="1532652" y="1304072"/>
                </a:cubicBezTo>
                <a:cubicBezTo>
                  <a:pt x="1532652" y="1316772"/>
                  <a:pt x="1553819" y="1317619"/>
                  <a:pt x="1558052" y="1329472"/>
                </a:cubicBezTo>
                <a:cubicBezTo>
                  <a:pt x="1562285" y="1341325"/>
                  <a:pt x="1568212" y="1354025"/>
                  <a:pt x="1558052" y="1375192"/>
                </a:cubicBezTo>
                <a:cubicBezTo>
                  <a:pt x="1547892" y="1396359"/>
                  <a:pt x="1503019" y="1432765"/>
                  <a:pt x="1497092" y="1456472"/>
                </a:cubicBezTo>
                <a:cubicBezTo>
                  <a:pt x="1491165" y="1480179"/>
                  <a:pt x="1519952" y="1490339"/>
                  <a:pt x="1522492" y="1517432"/>
                </a:cubicBezTo>
                <a:cubicBezTo>
                  <a:pt x="1525032" y="1544525"/>
                  <a:pt x="1519952" y="1590245"/>
                  <a:pt x="1512332" y="1619032"/>
                </a:cubicBezTo>
                <a:cubicBezTo>
                  <a:pt x="1504712" y="1647819"/>
                  <a:pt x="1501325" y="1674912"/>
                  <a:pt x="1476772" y="1690152"/>
                </a:cubicBezTo>
                <a:cubicBezTo>
                  <a:pt x="1452219" y="1705392"/>
                  <a:pt x="1424279" y="1711319"/>
                  <a:pt x="1365012" y="1710472"/>
                </a:cubicBezTo>
                <a:cubicBezTo>
                  <a:pt x="1305745" y="1709625"/>
                  <a:pt x="1178745" y="1679992"/>
                  <a:pt x="1121172" y="1685072"/>
                </a:cubicBezTo>
                <a:cubicBezTo>
                  <a:pt x="1063599" y="1690152"/>
                  <a:pt x="1035659" y="1716399"/>
                  <a:pt x="1019572" y="1740952"/>
                </a:cubicBezTo>
                <a:cubicBezTo>
                  <a:pt x="1003485" y="1765505"/>
                  <a:pt x="1014492" y="1803605"/>
                  <a:pt x="1024652" y="1832392"/>
                </a:cubicBezTo>
                <a:cubicBezTo>
                  <a:pt x="1034812" y="1861179"/>
                  <a:pt x="1121172" y="1900125"/>
                  <a:pt x="1080532" y="1913672"/>
                </a:cubicBezTo>
                <a:cubicBezTo>
                  <a:pt x="1039892" y="1927219"/>
                  <a:pt x="780812" y="1913672"/>
                  <a:pt x="780812" y="1913672"/>
                </a:cubicBezTo>
                <a:cubicBezTo>
                  <a:pt x="668205" y="1914519"/>
                  <a:pt x="485325" y="1926372"/>
                  <a:pt x="404892" y="1918752"/>
                </a:cubicBezTo>
                <a:cubicBezTo>
                  <a:pt x="324459" y="1911132"/>
                  <a:pt x="300752" y="1895045"/>
                  <a:pt x="293132" y="1862872"/>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6" name="Group 85"/>
          <p:cNvGrpSpPr/>
          <p:nvPr/>
        </p:nvGrpSpPr>
        <p:grpSpPr>
          <a:xfrm>
            <a:off x="1848395" y="1107687"/>
            <a:ext cx="4032300" cy="2065863"/>
            <a:chOff x="1848395" y="1336287"/>
            <a:chExt cx="4032300" cy="2065863"/>
          </a:xfrm>
        </p:grpSpPr>
        <p:pic>
          <p:nvPicPr>
            <p:cNvPr id="12" name="Picture 11"/>
            <p:cNvPicPr>
              <a:picLocks noChangeAspect="1"/>
            </p:cNvPicPr>
            <p:nvPr/>
          </p:nvPicPr>
          <p:blipFill rotWithShape="1">
            <a:blip r:embed="rId3">
              <a:clrChange>
                <a:clrFrom>
                  <a:srgbClr val="FFFFFF"/>
                </a:clrFrom>
                <a:clrTo>
                  <a:srgbClr val="FFFFFF">
                    <a:alpha val="0"/>
                  </a:srgbClr>
                </a:clrTo>
              </a:clrChange>
            </a:blip>
            <a:srcRect t="35056" b="36991"/>
            <a:stretch/>
          </p:blipFill>
          <p:spPr>
            <a:xfrm>
              <a:off x="3708862" y="1336287"/>
              <a:ext cx="2171833" cy="607091"/>
            </a:xfrm>
            <a:prstGeom prst="rect">
              <a:avLst/>
            </a:prstGeom>
          </p:spPr>
        </p:pic>
        <p:sp>
          <p:nvSpPr>
            <p:cNvPr id="13" name="Oval 12"/>
            <p:cNvSpPr/>
            <p:nvPr/>
          </p:nvSpPr>
          <p:spPr>
            <a:xfrm>
              <a:off x="3431299" y="159741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a:off x="1848395" y="1641087"/>
              <a:ext cx="1584960" cy="1761063"/>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9" name="Group 88"/>
          <p:cNvGrpSpPr/>
          <p:nvPr/>
        </p:nvGrpSpPr>
        <p:grpSpPr>
          <a:xfrm>
            <a:off x="1838235" y="3204029"/>
            <a:ext cx="2679067" cy="767038"/>
            <a:chOff x="1838235" y="3432629"/>
            <a:chExt cx="2679067" cy="767038"/>
          </a:xfrm>
        </p:grpSpPr>
        <p:grpSp>
          <p:nvGrpSpPr>
            <p:cNvPr id="21" name="Group 20"/>
            <p:cNvGrpSpPr/>
            <p:nvPr/>
          </p:nvGrpSpPr>
          <p:grpSpPr>
            <a:xfrm>
              <a:off x="3407086" y="3867541"/>
              <a:ext cx="1110216" cy="332126"/>
              <a:chOff x="4491204" y="3128164"/>
              <a:chExt cx="1110216" cy="332126"/>
            </a:xfrm>
          </p:grpSpPr>
          <p:pic>
            <p:nvPicPr>
              <p:cNvPr id="23" name="Picture 22"/>
              <p:cNvPicPr>
                <a:picLocks noChangeAspect="1"/>
              </p:cNvPicPr>
              <p:nvPr/>
            </p:nvPicPr>
            <p:blipFill>
              <a:blip r:embed="rId4"/>
              <a:stretch>
                <a:fillRect/>
              </a:stretch>
            </p:blipFill>
            <p:spPr>
              <a:xfrm>
                <a:off x="4768767" y="3128164"/>
                <a:ext cx="832653" cy="332126"/>
              </a:xfrm>
              <a:prstGeom prst="rect">
                <a:avLst/>
              </a:prstGeom>
            </p:spPr>
          </p:pic>
          <p:sp>
            <p:nvSpPr>
              <p:cNvPr id="24" name="Oval 23"/>
              <p:cNvSpPr/>
              <p:nvPr/>
            </p:nvSpPr>
            <p:spPr>
              <a:xfrm>
                <a:off x="4491204" y="323657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Freeform 21"/>
            <p:cNvSpPr/>
            <p:nvPr/>
          </p:nvSpPr>
          <p:spPr>
            <a:xfrm>
              <a:off x="1838235" y="3432629"/>
              <a:ext cx="1595120" cy="568259"/>
            </a:xfrm>
            <a:custGeom>
              <a:avLst/>
              <a:gdLst>
                <a:gd name="connsiteX0" fmla="*/ 1595120 w 1595120"/>
                <a:gd name="connsiteY0" fmla="*/ 314960 h 314960"/>
                <a:gd name="connsiteX1" fmla="*/ 812800 w 1595120"/>
                <a:gd name="connsiteY1" fmla="*/ 314960 h 314960"/>
                <a:gd name="connsiteX2" fmla="*/ 0 w 1595120"/>
                <a:gd name="connsiteY2" fmla="*/ 0 h 314960"/>
              </a:gdLst>
              <a:ahLst/>
              <a:cxnLst>
                <a:cxn ang="0">
                  <a:pos x="connsiteX0" y="connsiteY0"/>
                </a:cxn>
                <a:cxn ang="0">
                  <a:pos x="connsiteX1" y="connsiteY1"/>
                </a:cxn>
                <a:cxn ang="0">
                  <a:pos x="connsiteX2" y="connsiteY2"/>
                </a:cxn>
              </a:cxnLst>
              <a:rect l="l" t="t" r="r" b="b"/>
              <a:pathLst>
                <a:path w="1595120" h="314960">
                  <a:moveTo>
                    <a:pt x="1595120" y="314960"/>
                  </a:moveTo>
                  <a:lnTo>
                    <a:pt x="812800" y="31496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p:cNvGrpSpPr/>
          <p:nvPr/>
        </p:nvGrpSpPr>
        <p:grpSpPr>
          <a:xfrm>
            <a:off x="1817915" y="3204029"/>
            <a:ext cx="2458376" cy="2056627"/>
            <a:chOff x="1817915" y="3432629"/>
            <a:chExt cx="2458376" cy="2056627"/>
          </a:xfrm>
        </p:grpSpPr>
        <p:grpSp>
          <p:nvGrpSpPr>
            <p:cNvPr id="29" name="Group 28"/>
            <p:cNvGrpSpPr/>
            <p:nvPr/>
          </p:nvGrpSpPr>
          <p:grpSpPr>
            <a:xfrm>
              <a:off x="3431299" y="4921827"/>
              <a:ext cx="844992" cy="567429"/>
              <a:chOff x="4491204" y="3683003"/>
              <a:chExt cx="844992" cy="567429"/>
            </a:xfrm>
          </p:grpSpPr>
          <p:pic>
            <p:nvPicPr>
              <p:cNvPr id="31" name="Picture 30"/>
              <p:cNvPicPr>
                <a:picLocks noChangeAspect="1"/>
              </p:cNvPicPr>
              <p:nvPr/>
            </p:nvPicPr>
            <p:blipFill>
              <a:blip r:embed="rId5"/>
              <a:stretch>
                <a:fillRect/>
              </a:stretch>
            </p:blipFill>
            <p:spPr>
              <a:xfrm>
                <a:off x="4768767" y="3683003"/>
                <a:ext cx="567429" cy="567429"/>
              </a:xfrm>
              <a:prstGeom prst="rect">
                <a:avLst/>
              </a:prstGeom>
            </p:spPr>
          </p:pic>
          <p:sp>
            <p:nvSpPr>
              <p:cNvPr id="32" name="Oval 31"/>
              <p:cNvSpPr/>
              <p:nvPr/>
            </p:nvSpPr>
            <p:spPr>
              <a:xfrm>
                <a:off x="4491204" y="390906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 name="Freeform 29"/>
            <p:cNvSpPr/>
            <p:nvPr/>
          </p:nvSpPr>
          <p:spPr>
            <a:xfrm>
              <a:off x="1817915" y="3432629"/>
              <a:ext cx="1645920" cy="1755787"/>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2" name="Group 81"/>
          <p:cNvGrpSpPr/>
          <p:nvPr/>
        </p:nvGrpSpPr>
        <p:grpSpPr>
          <a:xfrm>
            <a:off x="4341356" y="4457636"/>
            <a:ext cx="2924099" cy="954107"/>
            <a:chOff x="4410805" y="4686236"/>
            <a:chExt cx="2924099" cy="954107"/>
          </a:xfrm>
        </p:grpSpPr>
        <p:sp>
          <p:nvSpPr>
            <p:cNvPr id="43" name="Oval 42"/>
            <p:cNvSpPr/>
            <p:nvPr/>
          </p:nvSpPr>
          <p:spPr>
            <a:xfrm>
              <a:off x="4410805" y="512396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5191023" y="4686236"/>
              <a:ext cx="2143881" cy="95410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300,000 live views.</a:t>
              </a:r>
            </a:p>
            <a:p>
              <a:r>
                <a:rPr lang="en-US" sz="1400" b="1" dirty="0">
                  <a:solidFill>
                    <a:srgbClr val="00025A"/>
                  </a:solidFill>
                  <a:latin typeface="Century Gothic" panose="020B0502020202020204" pitchFamily="34" charset="0"/>
                  <a:ea typeface="Calibri" panose="020F0502020204030204" pitchFamily="34" charset="0"/>
                </a:rPr>
                <a:t>  85,000 reactions</a:t>
              </a:r>
            </a:p>
            <a:p>
              <a:r>
                <a:rPr lang="en-US" sz="1400" b="1" dirty="0">
                  <a:solidFill>
                    <a:srgbClr val="00025A"/>
                  </a:solidFill>
                  <a:latin typeface="Century Gothic" panose="020B0502020202020204" pitchFamily="34" charset="0"/>
                  <a:ea typeface="Calibri" panose="020F0502020204030204" pitchFamily="34" charset="0"/>
                </a:rPr>
                <a:t>  14,000 comments</a:t>
              </a:r>
            </a:p>
            <a:p>
              <a:r>
                <a:rPr lang="en-US" sz="1400" b="1" dirty="0">
                  <a:solidFill>
                    <a:srgbClr val="00025A"/>
                  </a:solidFill>
                  <a:latin typeface="Century Gothic" panose="020B0502020202020204" pitchFamily="34" charset="0"/>
                  <a:ea typeface="Calibri" panose="020F0502020204030204" pitchFamily="34" charset="0"/>
                </a:rPr>
                <a:t>    6,500 shares.</a:t>
              </a:r>
            </a:p>
          </p:txBody>
        </p:sp>
        <p:cxnSp>
          <p:nvCxnSpPr>
            <p:cNvPr id="8" name="Straight Connector 7"/>
            <p:cNvCxnSpPr/>
            <p:nvPr/>
          </p:nvCxnSpPr>
          <p:spPr>
            <a:xfrm>
              <a:off x="4459358" y="5167684"/>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931567" y="4849202"/>
              <a:ext cx="0" cy="643164"/>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4931567" y="4849266"/>
              <a:ext cx="262778" cy="643100"/>
              <a:chOff x="4729846" y="5254745"/>
              <a:chExt cx="477009" cy="309023"/>
            </a:xfrm>
          </p:grpSpPr>
          <p:cxnSp>
            <p:nvCxnSpPr>
              <p:cNvPr id="46" name="Straight Connector 45"/>
              <p:cNvCxnSpPr/>
              <p:nvPr/>
            </p:nvCxnSpPr>
            <p:spPr>
              <a:xfrm>
                <a:off x="4729846" y="5254745"/>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4729846" y="5348597"/>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29846" y="5457100"/>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4729846" y="5563768"/>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grpSp>
        <p:nvGrpSpPr>
          <p:cNvPr id="85" name="Group 84"/>
          <p:cNvGrpSpPr/>
          <p:nvPr/>
        </p:nvGrpSpPr>
        <p:grpSpPr>
          <a:xfrm>
            <a:off x="5917669" y="1180018"/>
            <a:ext cx="5175152" cy="523220"/>
            <a:chOff x="5940819" y="1420193"/>
            <a:chExt cx="5175152" cy="523220"/>
          </a:xfrm>
        </p:grpSpPr>
        <p:sp>
          <p:nvSpPr>
            <p:cNvPr id="27" name="Oval 26"/>
            <p:cNvSpPr/>
            <p:nvPr/>
          </p:nvSpPr>
          <p:spPr>
            <a:xfrm>
              <a:off x="5940819" y="1639386"/>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6554626" y="1420193"/>
              <a:ext cx="4561345" cy="523220"/>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YouTube live stream encoded with </a:t>
              </a:r>
              <a:r>
                <a:rPr lang="en-US" sz="1400" b="1" dirty="0" err="1">
                  <a:solidFill>
                    <a:srgbClr val="00025A"/>
                  </a:solidFill>
                  <a:latin typeface="Century Gothic" panose="020B0502020202020204" pitchFamily="34" charset="0"/>
                  <a:ea typeface="Calibri" panose="020F0502020204030204" pitchFamily="34" charset="0"/>
                </a:rPr>
                <a:t>Numeris</a:t>
              </a:r>
              <a:r>
                <a:rPr lang="en-US" sz="1400" b="1" dirty="0">
                  <a:solidFill>
                    <a:srgbClr val="00025A"/>
                  </a:solidFill>
                  <a:latin typeface="Century Gothic" panose="020B0502020202020204" pitchFamily="34" charset="0"/>
                  <a:ea typeface="Calibri" panose="020F0502020204030204" pitchFamily="34" charset="0"/>
                </a:rPr>
                <a:t>.</a:t>
              </a:r>
            </a:p>
            <a:p>
              <a:r>
                <a:rPr lang="en-US" sz="1400" b="1" dirty="0">
                  <a:solidFill>
                    <a:srgbClr val="00025A"/>
                  </a:solidFill>
                  <a:latin typeface="Century Gothic" panose="020B0502020202020204" pitchFamily="34" charset="0"/>
                  <a:ea typeface="Calibri" panose="020F0502020204030204" pitchFamily="34" charset="0"/>
                </a:rPr>
                <a:t>Tuning included in TV number. </a:t>
              </a:r>
              <a:endParaRPr lang="en-US" sz="1400" b="1" dirty="0">
                <a:solidFill>
                  <a:srgbClr val="00025A"/>
                </a:solidFill>
                <a:latin typeface="Century Gothic" panose="020B0502020202020204" pitchFamily="34" charset="0"/>
              </a:endParaRPr>
            </a:p>
          </p:txBody>
        </p:sp>
        <p:cxnSp>
          <p:nvCxnSpPr>
            <p:cNvPr id="70" name="Straight Connector 69"/>
            <p:cNvCxnSpPr/>
            <p:nvPr/>
          </p:nvCxnSpPr>
          <p:spPr>
            <a:xfrm>
              <a:off x="6018362" y="1681803"/>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84" name="Group 83"/>
          <p:cNvGrpSpPr/>
          <p:nvPr/>
        </p:nvGrpSpPr>
        <p:grpSpPr>
          <a:xfrm>
            <a:off x="5518742" y="2377034"/>
            <a:ext cx="3313745" cy="307777"/>
            <a:chOff x="5541892" y="2559334"/>
            <a:chExt cx="3313745" cy="307777"/>
          </a:xfrm>
        </p:grpSpPr>
        <p:sp>
          <p:nvSpPr>
            <p:cNvPr id="62" name="Oval 61"/>
            <p:cNvSpPr/>
            <p:nvPr/>
          </p:nvSpPr>
          <p:spPr>
            <a:xfrm>
              <a:off x="5541892" y="267080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6089128" y="2559334"/>
              <a:ext cx="2766509"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Special </a:t>
              </a:r>
              <a:r>
                <a:rPr lang="en-US" sz="1400" b="1" dirty="0" err="1">
                  <a:solidFill>
                    <a:srgbClr val="00025A"/>
                  </a:solidFill>
                  <a:latin typeface="Century Gothic" panose="020B0502020202020204" pitchFamily="34" charset="0"/>
                  <a:ea typeface="Calibri" panose="020F0502020204030204" pitchFamily="34" charset="0"/>
                </a:rPr>
                <a:t>Numeris</a:t>
              </a:r>
              <a:r>
                <a:rPr lang="en-US" sz="1400" b="1" dirty="0">
                  <a:solidFill>
                    <a:srgbClr val="00025A"/>
                  </a:solidFill>
                  <a:latin typeface="Century Gothic" panose="020B0502020202020204" pitchFamily="34" charset="0"/>
                  <a:ea typeface="Calibri" panose="020F0502020204030204" pitchFamily="34" charset="0"/>
                </a:rPr>
                <a:t> PPM analysis.</a:t>
              </a:r>
              <a:endParaRPr lang="en-US" sz="1400" b="1" dirty="0">
                <a:solidFill>
                  <a:srgbClr val="00025A"/>
                </a:solidFill>
                <a:latin typeface="Century Gothic" panose="020B0502020202020204" pitchFamily="34" charset="0"/>
              </a:endParaRPr>
            </a:p>
          </p:txBody>
        </p:sp>
        <p:cxnSp>
          <p:nvCxnSpPr>
            <p:cNvPr id="71" name="Straight Connector 70"/>
            <p:cNvCxnSpPr/>
            <p:nvPr/>
          </p:nvCxnSpPr>
          <p:spPr>
            <a:xfrm>
              <a:off x="5609600" y="2713222"/>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87" name="Group 86"/>
          <p:cNvGrpSpPr/>
          <p:nvPr/>
        </p:nvGrpSpPr>
        <p:grpSpPr>
          <a:xfrm>
            <a:off x="1838235" y="2344778"/>
            <a:ext cx="3583119" cy="838932"/>
            <a:chOff x="1838235" y="2573378"/>
            <a:chExt cx="3583119" cy="838932"/>
          </a:xfrm>
        </p:grpSpPr>
        <p:sp>
          <p:nvSpPr>
            <p:cNvPr id="16" name="Freeform 15"/>
            <p:cNvSpPr/>
            <p:nvPr/>
          </p:nvSpPr>
          <p:spPr>
            <a:xfrm>
              <a:off x="1838235" y="2747551"/>
              <a:ext cx="1595120" cy="664759"/>
            </a:xfrm>
            <a:custGeom>
              <a:avLst/>
              <a:gdLst>
                <a:gd name="connsiteX0" fmla="*/ 1595120 w 1595120"/>
                <a:gd name="connsiteY0" fmla="*/ 0 h 314960"/>
                <a:gd name="connsiteX1" fmla="*/ 822960 w 1595120"/>
                <a:gd name="connsiteY1" fmla="*/ 0 h 314960"/>
                <a:gd name="connsiteX2" fmla="*/ 0 w 1595120"/>
                <a:gd name="connsiteY2" fmla="*/ 314960 h 314960"/>
              </a:gdLst>
              <a:ahLst/>
              <a:cxnLst>
                <a:cxn ang="0">
                  <a:pos x="connsiteX0" y="connsiteY0"/>
                </a:cxn>
                <a:cxn ang="0">
                  <a:pos x="connsiteX1" y="connsiteY1"/>
                </a:cxn>
                <a:cxn ang="0">
                  <a:pos x="connsiteX2" y="connsiteY2"/>
                </a:cxn>
              </a:cxnLst>
              <a:rect l="l" t="t" r="r" b="b"/>
              <a:pathLst>
                <a:path w="1595120" h="314960">
                  <a:moveTo>
                    <a:pt x="1595120" y="0"/>
                  </a:moveTo>
                  <a:lnTo>
                    <a:pt x="822960" y="0"/>
                  </a:lnTo>
                  <a:lnTo>
                    <a:pt x="0" y="31496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 name="Picture 71"/>
            <p:cNvPicPr>
              <a:picLocks noChangeAspect="1"/>
            </p:cNvPicPr>
            <p:nvPr/>
          </p:nvPicPr>
          <p:blipFill>
            <a:blip r:embed="rId6"/>
            <a:stretch>
              <a:fillRect/>
            </a:stretch>
          </p:blipFill>
          <p:spPr>
            <a:xfrm>
              <a:off x="3708862" y="2573378"/>
              <a:ext cx="1712492" cy="355342"/>
            </a:xfrm>
            <a:prstGeom prst="rect">
              <a:avLst/>
            </a:prstGeom>
          </p:spPr>
        </p:pic>
        <p:sp>
          <p:nvSpPr>
            <p:cNvPr id="74" name="Oval 73"/>
            <p:cNvSpPr/>
            <p:nvPr/>
          </p:nvSpPr>
          <p:spPr>
            <a:xfrm>
              <a:off x="3421651" y="2703626"/>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 name="Group 91"/>
          <p:cNvGrpSpPr/>
          <p:nvPr/>
        </p:nvGrpSpPr>
        <p:grpSpPr>
          <a:xfrm>
            <a:off x="4690279" y="3817492"/>
            <a:ext cx="6058573" cy="462633"/>
            <a:chOff x="4690279" y="4046092"/>
            <a:chExt cx="6058573" cy="462633"/>
          </a:xfrm>
        </p:grpSpPr>
        <p:sp>
          <p:nvSpPr>
            <p:cNvPr id="38" name="Rectangle 37"/>
            <p:cNvSpPr/>
            <p:nvPr/>
          </p:nvSpPr>
          <p:spPr>
            <a:xfrm>
              <a:off x="5389059" y="4200948"/>
              <a:ext cx="5359793"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22% of live streaming occurred outside Canada.</a:t>
              </a:r>
            </a:p>
          </p:txBody>
        </p:sp>
        <p:sp>
          <p:nvSpPr>
            <p:cNvPr id="75" name="Freeform 74"/>
            <p:cNvSpPr/>
            <p:nvPr/>
          </p:nvSpPr>
          <p:spPr>
            <a:xfrm flipV="1">
              <a:off x="4690279" y="4046092"/>
              <a:ext cx="688255" cy="306212"/>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1" name="Group 90"/>
          <p:cNvGrpSpPr/>
          <p:nvPr/>
        </p:nvGrpSpPr>
        <p:grpSpPr>
          <a:xfrm>
            <a:off x="4714395" y="3644624"/>
            <a:ext cx="4117266" cy="307777"/>
            <a:chOff x="4714395" y="3873224"/>
            <a:chExt cx="4117266" cy="307777"/>
          </a:xfrm>
        </p:grpSpPr>
        <p:sp>
          <p:nvSpPr>
            <p:cNvPr id="60" name="Rectangle 59"/>
            <p:cNvSpPr/>
            <p:nvPr/>
          </p:nvSpPr>
          <p:spPr>
            <a:xfrm>
              <a:off x="5407347" y="3873224"/>
              <a:ext cx="3424314"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585,000 streams worldwide.</a:t>
              </a:r>
            </a:p>
          </p:txBody>
        </p:sp>
        <p:cxnSp>
          <p:nvCxnSpPr>
            <p:cNvPr id="76" name="Straight Connector 75"/>
            <p:cNvCxnSpPr/>
            <p:nvPr/>
          </p:nvCxnSpPr>
          <p:spPr>
            <a:xfrm>
              <a:off x="4714395" y="4035302"/>
              <a:ext cx="706387"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90" name="Group 89"/>
          <p:cNvGrpSpPr/>
          <p:nvPr/>
        </p:nvGrpSpPr>
        <p:grpSpPr>
          <a:xfrm>
            <a:off x="4629561" y="3330718"/>
            <a:ext cx="7003683" cy="518401"/>
            <a:chOff x="4629561" y="3559318"/>
            <a:chExt cx="7003683" cy="518401"/>
          </a:xfrm>
        </p:grpSpPr>
        <p:sp>
          <p:nvSpPr>
            <p:cNvPr id="35" name="Freeform 34"/>
            <p:cNvSpPr/>
            <p:nvPr/>
          </p:nvSpPr>
          <p:spPr>
            <a:xfrm>
              <a:off x="4674173" y="3721119"/>
              <a:ext cx="688255" cy="306212"/>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4629561" y="399288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p:cNvSpPr/>
            <p:nvPr/>
          </p:nvSpPr>
          <p:spPr>
            <a:xfrm>
              <a:off x="5405496" y="3559318"/>
              <a:ext cx="6227748"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Most watched livestream of CDN content in YouTube history.</a:t>
              </a:r>
            </a:p>
          </p:txBody>
        </p:sp>
      </p:grpSp>
      <p:grpSp>
        <p:nvGrpSpPr>
          <p:cNvPr id="5" name="Group 4"/>
          <p:cNvGrpSpPr/>
          <p:nvPr/>
        </p:nvGrpSpPr>
        <p:grpSpPr>
          <a:xfrm>
            <a:off x="1827977" y="3227636"/>
            <a:ext cx="2547934" cy="3141895"/>
            <a:chOff x="1827977" y="3227636"/>
            <a:chExt cx="2547934" cy="3141895"/>
          </a:xfrm>
        </p:grpSpPr>
        <p:grpSp>
          <p:nvGrpSpPr>
            <p:cNvPr id="51" name="Group 50"/>
            <p:cNvGrpSpPr/>
            <p:nvPr/>
          </p:nvGrpSpPr>
          <p:grpSpPr>
            <a:xfrm>
              <a:off x="1827977" y="3227636"/>
              <a:ext cx="1688156" cy="2840565"/>
              <a:chOff x="1827977" y="2392153"/>
              <a:chExt cx="1688156" cy="2840565"/>
            </a:xfrm>
          </p:grpSpPr>
          <p:sp>
            <p:nvSpPr>
              <p:cNvPr id="55" name="Oval 54"/>
              <p:cNvSpPr/>
              <p:nvPr/>
            </p:nvSpPr>
            <p:spPr>
              <a:xfrm>
                <a:off x="3431299" y="5147884"/>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52"/>
              <p:cNvSpPr/>
              <p:nvPr/>
            </p:nvSpPr>
            <p:spPr>
              <a:xfrm>
                <a:off x="1827977" y="2392153"/>
                <a:ext cx="1635857" cy="2796264"/>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 name="Picture 2"/>
            <p:cNvPicPr>
              <a:picLocks noChangeAspect="1"/>
            </p:cNvPicPr>
            <p:nvPr/>
          </p:nvPicPr>
          <p:blipFill>
            <a:blip r:embed="rId7"/>
            <a:stretch>
              <a:fillRect/>
            </a:stretch>
          </p:blipFill>
          <p:spPr>
            <a:xfrm>
              <a:off x="3684649" y="5678269"/>
              <a:ext cx="691262" cy="691262"/>
            </a:xfrm>
            <a:prstGeom prst="rect">
              <a:avLst/>
            </a:prstGeom>
          </p:spPr>
        </p:pic>
      </p:grpSp>
      <p:grpSp>
        <p:nvGrpSpPr>
          <p:cNvPr id="56" name="Group 55"/>
          <p:cNvGrpSpPr/>
          <p:nvPr/>
        </p:nvGrpSpPr>
        <p:grpSpPr>
          <a:xfrm>
            <a:off x="4509815" y="5870011"/>
            <a:ext cx="3313745" cy="307777"/>
            <a:chOff x="5541892" y="2559334"/>
            <a:chExt cx="3313745" cy="307777"/>
          </a:xfrm>
        </p:grpSpPr>
        <p:sp>
          <p:nvSpPr>
            <p:cNvPr id="57" name="Oval 56"/>
            <p:cNvSpPr/>
            <p:nvPr/>
          </p:nvSpPr>
          <p:spPr>
            <a:xfrm>
              <a:off x="5541892" y="267080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6089128" y="2559334"/>
              <a:ext cx="2766509"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272,000 tweets</a:t>
              </a:r>
              <a:endParaRPr lang="en-US" sz="1400" b="1" dirty="0">
                <a:solidFill>
                  <a:srgbClr val="00025A"/>
                </a:solidFill>
                <a:latin typeface="Century Gothic" panose="020B0502020202020204" pitchFamily="34" charset="0"/>
              </a:endParaRPr>
            </a:p>
          </p:txBody>
        </p:sp>
        <p:cxnSp>
          <p:nvCxnSpPr>
            <p:cNvPr id="59" name="Straight Connector 58"/>
            <p:cNvCxnSpPr/>
            <p:nvPr/>
          </p:nvCxnSpPr>
          <p:spPr>
            <a:xfrm>
              <a:off x="5609600" y="2713222"/>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40955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1000"/>
                                        <p:tgtEl>
                                          <p:spTgt spid="86"/>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87"/>
                                        </p:tgtEl>
                                        <p:attrNameLst>
                                          <p:attrName>style.visibility</p:attrName>
                                        </p:attrNameLst>
                                      </p:cBhvr>
                                      <p:to>
                                        <p:strVal val="visible"/>
                                      </p:to>
                                    </p:set>
                                    <p:animEffect transition="in" filter="wipe(left)">
                                      <p:cBhvr>
                                        <p:cTn id="15" dur="1000"/>
                                        <p:tgtEl>
                                          <p:spTgt spid="87"/>
                                        </p:tgtEl>
                                      </p:cBhvr>
                                    </p:animEffect>
                                  </p:childTnLst>
                                </p:cTn>
                              </p:par>
                            </p:childTnLst>
                          </p:cTn>
                        </p:par>
                        <p:par>
                          <p:cTn id="16" fill="hold">
                            <p:stCondLst>
                              <p:cond delay="3000"/>
                            </p:stCondLst>
                            <p:childTnLst>
                              <p:par>
                                <p:cTn id="17" presetID="22" presetClass="entr" presetSubtype="8" fill="hold" nodeType="afterEffect">
                                  <p:stCondLst>
                                    <p:cond delay="0"/>
                                  </p:stCondLst>
                                  <p:childTnLst>
                                    <p:set>
                                      <p:cBhvr>
                                        <p:cTn id="18" dur="1" fill="hold">
                                          <p:stCondLst>
                                            <p:cond delay="0"/>
                                          </p:stCondLst>
                                        </p:cTn>
                                        <p:tgtEl>
                                          <p:spTgt spid="89"/>
                                        </p:tgtEl>
                                        <p:attrNameLst>
                                          <p:attrName>style.visibility</p:attrName>
                                        </p:attrNameLst>
                                      </p:cBhvr>
                                      <p:to>
                                        <p:strVal val="visible"/>
                                      </p:to>
                                    </p:set>
                                    <p:animEffect transition="in" filter="wipe(left)">
                                      <p:cBhvr>
                                        <p:cTn id="19" dur="1000"/>
                                        <p:tgtEl>
                                          <p:spTgt spid="89"/>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animEffect transition="in" filter="wipe(left)">
                                      <p:cBhvr>
                                        <p:cTn id="23" dur="1000"/>
                                        <p:tgtEl>
                                          <p:spTgt spid="88"/>
                                        </p:tgtEl>
                                      </p:cBhvr>
                                    </p:animEffect>
                                  </p:childTnLst>
                                </p:cTn>
                              </p:par>
                            </p:childTnLst>
                          </p:cTn>
                        </p:par>
                        <p:par>
                          <p:cTn id="24" fill="hold">
                            <p:stCondLst>
                              <p:cond delay="5000"/>
                            </p:stCondLst>
                            <p:childTnLst>
                              <p:par>
                                <p:cTn id="25" presetID="22" presetClass="entr" presetSubtype="8"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left)">
                                      <p:cBhvr>
                                        <p:cTn id="27" dur="10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85"/>
                                        </p:tgtEl>
                                        <p:attrNameLst>
                                          <p:attrName>style.visibility</p:attrName>
                                        </p:attrNameLst>
                                      </p:cBhvr>
                                      <p:to>
                                        <p:strVal val="visible"/>
                                      </p:to>
                                    </p:set>
                                    <p:animEffect transition="in" filter="wipe(left)">
                                      <p:cBhvr>
                                        <p:cTn id="32" dur="1000"/>
                                        <p:tgtEl>
                                          <p:spTgt spid="8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84"/>
                                        </p:tgtEl>
                                        <p:attrNameLst>
                                          <p:attrName>style.visibility</p:attrName>
                                        </p:attrNameLst>
                                      </p:cBhvr>
                                      <p:to>
                                        <p:strVal val="visible"/>
                                      </p:to>
                                    </p:set>
                                    <p:animEffect transition="in" filter="wipe(left)">
                                      <p:cBhvr>
                                        <p:cTn id="37" dur="1000"/>
                                        <p:tgtEl>
                                          <p:spTgt spid="8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90"/>
                                        </p:tgtEl>
                                        <p:attrNameLst>
                                          <p:attrName>style.visibility</p:attrName>
                                        </p:attrNameLst>
                                      </p:cBhvr>
                                      <p:to>
                                        <p:strVal val="visible"/>
                                      </p:to>
                                    </p:set>
                                    <p:animEffect transition="in" filter="wipe(left)">
                                      <p:cBhvr>
                                        <p:cTn id="42" dur="1000"/>
                                        <p:tgtEl>
                                          <p:spTgt spid="90"/>
                                        </p:tgtEl>
                                      </p:cBhvr>
                                    </p:animEffect>
                                  </p:childTnLst>
                                </p:cTn>
                              </p:par>
                            </p:childTnLst>
                          </p:cTn>
                        </p:par>
                        <p:par>
                          <p:cTn id="43" fill="hold">
                            <p:stCondLst>
                              <p:cond delay="1000"/>
                            </p:stCondLst>
                            <p:childTnLst>
                              <p:par>
                                <p:cTn id="44" presetID="22" presetClass="entr" presetSubtype="8" fill="hold"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wipe(left)">
                                      <p:cBhvr>
                                        <p:cTn id="46" dur="1000"/>
                                        <p:tgtEl>
                                          <p:spTgt spid="91"/>
                                        </p:tgtEl>
                                      </p:cBhvr>
                                    </p:animEffect>
                                  </p:childTnLst>
                                </p:cTn>
                              </p:par>
                            </p:childTnLst>
                          </p:cTn>
                        </p:par>
                        <p:par>
                          <p:cTn id="47" fill="hold">
                            <p:stCondLst>
                              <p:cond delay="2000"/>
                            </p:stCondLst>
                            <p:childTnLst>
                              <p:par>
                                <p:cTn id="48" presetID="22" presetClass="entr" presetSubtype="8" fill="hold" nodeType="afterEffect">
                                  <p:stCondLst>
                                    <p:cond delay="0"/>
                                  </p:stCondLst>
                                  <p:childTnLst>
                                    <p:set>
                                      <p:cBhvr>
                                        <p:cTn id="49" dur="1" fill="hold">
                                          <p:stCondLst>
                                            <p:cond delay="0"/>
                                          </p:stCondLst>
                                        </p:cTn>
                                        <p:tgtEl>
                                          <p:spTgt spid="92"/>
                                        </p:tgtEl>
                                        <p:attrNameLst>
                                          <p:attrName>style.visibility</p:attrName>
                                        </p:attrNameLst>
                                      </p:cBhvr>
                                      <p:to>
                                        <p:strVal val="visible"/>
                                      </p:to>
                                    </p:set>
                                    <p:animEffect transition="in" filter="wipe(left)">
                                      <p:cBhvr>
                                        <p:cTn id="50" dur="1000"/>
                                        <p:tgtEl>
                                          <p:spTgt spid="92"/>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82"/>
                                        </p:tgtEl>
                                        <p:attrNameLst>
                                          <p:attrName>style.visibility</p:attrName>
                                        </p:attrNameLst>
                                      </p:cBhvr>
                                      <p:to>
                                        <p:strVal val="visible"/>
                                      </p:to>
                                    </p:set>
                                    <p:animEffect transition="in" filter="wipe(left)">
                                      <p:cBhvr>
                                        <p:cTn id="55" dur="1000"/>
                                        <p:tgtEl>
                                          <p:spTgt spid="82"/>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6"/>
                                        </p:tgtEl>
                                        <p:attrNameLst>
                                          <p:attrName>style.visibility</p:attrName>
                                        </p:attrNameLst>
                                      </p:cBhvr>
                                      <p:to>
                                        <p:strVal val="visible"/>
                                      </p:to>
                                    </p:set>
                                    <p:animEffect transition="in" filter="wipe(left)">
                                      <p:cBhvr>
                                        <p:cTn id="60"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440260" y="1821490"/>
            <a:ext cx="4859023" cy="584775"/>
          </a:xfrm>
          <a:prstGeom prst="rect">
            <a:avLst/>
          </a:prstGeom>
          <a:noFill/>
        </p:spPr>
        <p:txBody>
          <a:bodyPr wrap="none" rtlCol="0">
            <a:spAutoFit/>
          </a:bodyPr>
          <a:lstStyle/>
          <a:p>
            <a:pPr algn="ctr"/>
            <a:r>
              <a:rPr lang="en-US" sz="3200" b="1" dirty="0">
                <a:solidFill>
                  <a:srgbClr val="C00000"/>
                </a:solidFill>
                <a:latin typeface="Century Gothic" panose="020B0502020202020204" pitchFamily="34" charset="0"/>
                <a:cs typeface="Arial" panose="020B0604020202020204" pitchFamily="34" charset="0"/>
              </a:rPr>
              <a:t>RANDOM DUPLICATION</a:t>
            </a:r>
          </a:p>
        </p:txBody>
      </p:sp>
      <p:sp>
        <p:nvSpPr>
          <p:cNvPr id="5" name="TextBox 4"/>
          <p:cNvSpPr txBox="1"/>
          <p:nvPr/>
        </p:nvSpPr>
        <p:spPr>
          <a:xfrm>
            <a:off x="4414855" y="2715547"/>
            <a:ext cx="7777145" cy="1569660"/>
          </a:xfrm>
          <a:prstGeom prst="rect">
            <a:avLst/>
          </a:prstGeom>
          <a:noFill/>
        </p:spPr>
        <p:txBody>
          <a:bodyPr wrap="square" rtlCol="0">
            <a:spAutoFit/>
          </a:bodyPr>
          <a:lstStyle/>
          <a:p>
            <a:r>
              <a:rPr lang="en-US" sz="3200" dirty="0">
                <a:solidFill>
                  <a:srgbClr val="C00000"/>
                </a:solidFill>
                <a:latin typeface="Century Gothic" panose="020B0502020202020204" pitchFamily="34" charset="0"/>
                <a:cs typeface="Arial" panose="020B0604020202020204" pitchFamily="34" charset="0"/>
              </a:rPr>
              <a:t>Dependable.</a:t>
            </a:r>
          </a:p>
          <a:p>
            <a:r>
              <a:rPr lang="en-US" sz="3200" dirty="0">
                <a:solidFill>
                  <a:srgbClr val="C00000"/>
                </a:solidFill>
                <a:latin typeface="Century Gothic" panose="020B0502020202020204" pitchFamily="34" charset="0"/>
                <a:cs typeface="Arial" panose="020B0604020202020204" pitchFamily="34" charset="0"/>
              </a:rPr>
              <a:t>And that’s good news.</a:t>
            </a:r>
          </a:p>
          <a:p>
            <a:r>
              <a:rPr lang="en-US" sz="3200" dirty="0">
                <a:solidFill>
                  <a:srgbClr val="C00000"/>
                </a:solidFill>
                <a:latin typeface="Century Gothic" panose="020B0502020202020204" pitchFamily="34" charset="0"/>
                <a:cs typeface="Arial" panose="020B0604020202020204" pitchFamily="34" charset="0"/>
              </a:rPr>
              <a:t>Need it for the foreseeable future.</a:t>
            </a:r>
          </a:p>
        </p:txBody>
      </p:sp>
    </p:spTree>
    <p:extLst>
      <p:ext uri="{BB962C8B-B14F-4D97-AF65-F5344CB8AC3E}">
        <p14:creationId xmlns:p14="http://schemas.microsoft.com/office/powerpoint/2010/main" val="389579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2381251" y="1838384"/>
            <a:ext cx="1569660" cy="584775"/>
          </a:xfrm>
          <a:prstGeom prst="rect">
            <a:avLst/>
          </a:prstGeom>
          <a:noFill/>
        </p:spPr>
        <p:txBody>
          <a:bodyPr wrap="none" rtlCol="0">
            <a:spAutoFit/>
          </a:bodyPr>
          <a:lstStyle/>
          <a:p>
            <a:pPr algn="ctr"/>
            <a:r>
              <a:rPr lang="en-US" sz="3200" b="1" dirty="0">
                <a:solidFill>
                  <a:srgbClr val="C00000"/>
                </a:solidFill>
                <a:latin typeface="Century Gothic" panose="020B0502020202020204" pitchFamily="34" charset="0"/>
                <a:cs typeface="Arial" panose="020B0604020202020204" pitchFamily="34" charset="0"/>
              </a:rPr>
              <a:t>REACH</a:t>
            </a:r>
          </a:p>
        </p:txBody>
      </p:sp>
      <p:sp>
        <p:nvSpPr>
          <p:cNvPr id="5" name="TextBox 4"/>
          <p:cNvSpPr txBox="1"/>
          <p:nvPr/>
        </p:nvSpPr>
        <p:spPr>
          <a:xfrm>
            <a:off x="4216101" y="2423159"/>
            <a:ext cx="6918960" cy="1077218"/>
          </a:xfrm>
          <a:prstGeom prst="rect">
            <a:avLst/>
          </a:prstGeom>
          <a:noFill/>
        </p:spPr>
        <p:txBody>
          <a:bodyPr wrap="square" rtlCol="0">
            <a:spAutoFit/>
          </a:bodyPr>
          <a:lstStyle/>
          <a:p>
            <a:r>
              <a:rPr lang="en-US" sz="3200" dirty="0">
                <a:solidFill>
                  <a:srgbClr val="C00000"/>
                </a:solidFill>
                <a:latin typeface="Century Gothic" panose="020B0502020202020204" pitchFamily="34" charset="0"/>
                <a:cs typeface="Arial" panose="020B0604020202020204" pitchFamily="34" charset="0"/>
              </a:rPr>
              <a:t>Brands need reach to grow.</a:t>
            </a:r>
          </a:p>
          <a:p>
            <a:r>
              <a:rPr lang="en-US" sz="3200" dirty="0">
                <a:solidFill>
                  <a:srgbClr val="C00000"/>
                </a:solidFill>
                <a:latin typeface="Century Gothic" panose="020B0502020202020204" pitchFamily="34" charset="0"/>
                <a:cs typeface="Arial" panose="020B0604020202020204" pitchFamily="34" charset="0"/>
              </a:rPr>
              <a:t>Can rely on Random Duplication.</a:t>
            </a:r>
          </a:p>
        </p:txBody>
      </p:sp>
    </p:spTree>
    <p:extLst>
      <p:ext uri="{BB962C8B-B14F-4D97-AF65-F5344CB8AC3E}">
        <p14:creationId xmlns:p14="http://schemas.microsoft.com/office/powerpoint/2010/main" val="5071285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3"/>
          <a:srcRect l="13300" t="4020" r="41062" b="4064"/>
          <a:stretch/>
        </p:blipFill>
        <p:spPr>
          <a:xfrm>
            <a:off x="4456188" y="1962565"/>
            <a:ext cx="3235108" cy="3279022"/>
          </a:xfrm>
          <a:prstGeom prst="ellipse">
            <a:avLst/>
          </a:prstGeom>
          <a:ln>
            <a:solidFill>
              <a:srgbClr val="CF3E3E"/>
            </a:solidFill>
          </a:ln>
        </p:spPr>
      </p:pic>
      <p:sp>
        <p:nvSpPr>
          <p:cNvPr id="11" name="Rectangle 10"/>
          <p:cNvSpPr/>
          <p:nvPr/>
        </p:nvSpPr>
        <p:spPr>
          <a:xfrm>
            <a:off x="3124516" y="5498057"/>
            <a:ext cx="5898460" cy="923330"/>
          </a:xfrm>
          <a:prstGeom prst="rect">
            <a:avLst/>
          </a:prstGeom>
        </p:spPr>
        <p:txBody>
          <a:bodyPr wrap="square">
            <a:spAutoFit/>
          </a:bodyPr>
          <a:lstStyle/>
          <a:p>
            <a:pPr algn="ctr"/>
            <a:r>
              <a:rPr lang="en-US" b="1" dirty="0" err="1">
                <a:solidFill>
                  <a:srgbClr val="0070C0"/>
                </a:solidFill>
                <a:latin typeface="Century Gothic" panose="020B0502020202020204" pitchFamily="34" charset="0"/>
              </a:rPr>
              <a:t>Atanarjuat</a:t>
            </a:r>
            <a:r>
              <a:rPr lang="en-US" sz="1200" dirty="0">
                <a:solidFill>
                  <a:srgbClr val="0070C0"/>
                </a:solidFill>
                <a:latin typeface="Century Gothic" panose="020B0502020202020204" pitchFamily="34" charset="0"/>
              </a:rPr>
              <a:t> </a:t>
            </a:r>
          </a:p>
          <a:p>
            <a:pPr algn="ctr"/>
            <a:r>
              <a:rPr lang="en-US" dirty="0">
                <a:solidFill>
                  <a:srgbClr val="0070C0"/>
                </a:solidFill>
                <a:latin typeface="Century Gothic" panose="020B0502020202020204" pitchFamily="34" charset="0"/>
              </a:rPr>
              <a:t>Fast Runner of Inuit legend.</a:t>
            </a:r>
          </a:p>
          <a:p>
            <a:pPr algn="ctr"/>
            <a:r>
              <a:rPr lang="en-US" dirty="0">
                <a:solidFill>
                  <a:srgbClr val="0070C0"/>
                </a:solidFill>
                <a:latin typeface="Century Gothic" panose="020B0502020202020204" pitchFamily="34" charset="0"/>
              </a:rPr>
              <a:t>Justice – a device to restore social order.</a:t>
            </a:r>
          </a:p>
        </p:txBody>
      </p:sp>
      <p:sp>
        <p:nvSpPr>
          <p:cNvPr id="9" name="TextBox 8"/>
          <p:cNvSpPr txBox="1"/>
          <p:nvPr/>
        </p:nvSpPr>
        <p:spPr>
          <a:xfrm>
            <a:off x="4868788" y="636523"/>
            <a:ext cx="2449710" cy="1138773"/>
          </a:xfrm>
          <a:prstGeom prst="rect">
            <a:avLst/>
          </a:prstGeom>
          <a:noFill/>
        </p:spPr>
        <p:txBody>
          <a:bodyPr wrap="none" rtlCol="0">
            <a:spAutoFit/>
          </a:bodyPr>
          <a:lstStyle/>
          <a:p>
            <a:pPr algn="ctr"/>
            <a:r>
              <a:rPr lang="en-US" sz="4400" b="1" dirty="0">
                <a:solidFill>
                  <a:srgbClr val="0070C0"/>
                </a:solidFill>
                <a:latin typeface="Century Gothic" panose="020B0502020202020204" pitchFamily="34" charset="0"/>
              </a:rPr>
              <a:t>DEVICES</a:t>
            </a:r>
          </a:p>
          <a:p>
            <a:pPr algn="ctr"/>
            <a:r>
              <a:rPr lang="en-US" sz="2400" b="1" dirty="0">
                <a:solidFill>
                  <a:srgbClr val="0070C0"/>
                </a:solidFill>
                <a:latin typeface="Century Gothic" panose="020B0502020202020204" pitchFamily="34" charset="0"/>
              </a:rPr>
              <a:t>TRENDED</a:t>
            </a:r>
            <a:endParaRPr lang="en-US" sz="2000" b="1" dirty="0">
              <a:solidFill>
                <a:srgbClr val="0070C0"/>
              </a:solidFill>
              <a:latin typeface="Century Gothic" panose="020B0502020202020204" pitchFamily="34" charset="0"/>
            </a:endParaRP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64606338"/>
      </p:ext>
    </p:extLst>
  </p:cSld>
  <p:clrMapOvr>
    <a:masterClrMapping/>
  </p:clrMapOvr>
  <p:transition spd="slow">
    <p:push/>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63" name="Picture 62"/>
          <p:cNvPicPr>
            <a:picLocks noChangeAspect="1"/>
          </p:cNvPicPr>
          <p:nvPr/>
        </p:nvPicPr>
        <p:blipFill>
          <a:blip r:embed="rId3">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64" name="Picture 63"/>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65" name="Picture 64"/>
          <p:cNvPicPr>
            <a:picLocks noChangeAspect="1"/>
          </p:cNvPicPr>
          <p:nvPr/>
        </p:nvPicPr>
        <p:blipFill>
          <a:blip r:embed="rId5">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66" name="Picture 65"/>
          <p:cNvPicPr>
            <a:picLocks noChangeAspect="1"/>
          </p:cNvPicPr>
          <p:nvPr/>
        </p:nvPicPr>
        <p:blipFill>
          <a:blip r:embed="rId6">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67" name="Picture 66"/>
          <p:cNvPicPr>
            <a:picLocks noChangeAspect="1"/>
          </p:cNvPicPr>
          <p:nvPr/>
        </p:nvPicPr>
        <p:blipFill>
          <a:blip r:embed="rId7">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68" name="Picture 67"/>
          <p:cNvPicPr>
            <a:picLocks noChangeAspect="1"/>
          </p:cNvPicPr>
          <p:nvPr/>
        </p:nvPicPr>
        <p:blipFill>
          <a:blip r:embed="rId8">
            <a:clrChange>
              <a:clrFrom>
                <a:srgbClr val="FFFFFF"/>
              </a:clrFrom>
              <a:clrTo>
                <a:srgbClr val="FFFFFF">
                  <a:alpha val="0"/>
                </a:srgbClr>
              </a:clrTo>
            </a:clrChange>
          </a:blip>
          <a:stretch>
            <a:fillRect/>
          </a:stretch>
        </p:blipFill>
        <p:spPr>
          <a:xfrm>
            <a:off x="2271223" y="4512939"/>
            <a:ext cx="570911" cy="380608"/>
          </a:xfrm>
          <a:prstGeom prst="rect">
            <a:avLst/>
          </a:prstGeom>
        </p:spPr>
      </p:pic>
      <p:pic>
        <p:nvPicPr>
          <p:cNvPr id="69" name="Picture 68"/>
          <p:cNvPicPr>
            <a:picLocks noChangeAspect="1"/>
          </p:cNvPicPr>
          <p:nvPr/>
        </p:nvPicPr>
        <p:blipFill>
          <a:blip r:embed="rId9">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70" name="Picture 69"/>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sp>
        <p:nvSpPr>
          <p:cNvPr id="3" name="TextBox 2"/>
          <p:cNvSpPr txBox="1"/>
          <p:nvPr/>
        </p:nvSpPr>
        <p:spPr>
          <a:xfrm>
            <a:off x="2353630" y="570826"/>
            <a:ext cx="7484741" cy="523220"/>
          </a:xfrm>
          <a:prstGeom prst="rect">
            <a:avLst/>
          </a:prstGeom>
          <a:noFill/>
        </p:spPr>
        <p:txBody>
          <a:bodyPr wrap="none" rtlCol="0">
            <a:spAutoFit/>
          </a:bodyPr>
          <a:lstStyle/>
          <a:p>
            <a:r>
              <a:rPr lang="en-US" sz="2800" dirty="0">
                <a:solidFill>
                  <a:srgbClr val="0070C0"/>
                </a:solidFill>
                <a:latin typeface="Century Gothic" panose="020B0502020202020204" pitchFamily="34" charset="0"/>
              </a:rPr>
              <a:t>Device “Types” for Accessing the Internet.</a:t>
            </a:r>
          </a:p>
        </p:txBody>
      </p:sp>
      <p:sp>
        <p:nvSpPr>
          <p:cNvPr id="12" name="TextBox 11"/>
          <p:cNvSpPr txBox="1"/>
          <p:nvPr/>
        </p:nvSpPr>
        <p:spPr>
          <a:xfrm>
            <a:off x="5832947" y="-58613"/>
            <a:ext cx="526106" cy="830997"/>
          </a:xfrm>
          <a:prstGeom prst="rect">
            <a:avLst/>
          </a:prstGeom>
          <a:noFill/>
        </p:spPr>
        <p:txBody>
          <a:bodyPr wrap="none" rtlCol="0">
            <a:spAutoFit/>
          </a:bodyPr>
          <a:lstStyle/>
          <a:p>
            <a:r>
              <a:rPr lang="en-US" sz="4800" dirty="0">
                <a:solidFill>
                  <a:srgbClr val="0070C0"/>
                </a:solidFill>
                <a:latin typeface="Century Gothic" panose="020B0502020202020204" pitchFamily="34" charset="0"/>
              </a:rPr>
              <a:t>8</a:t>
            </a:r>
          </a:p>
        </p:txBody>
      </p:sp>
    </p:spTree>
    <p:extLst>
      <p:ext uri="{BB962C8B-B14F-4D97-AF65-F5344CB8AC3E}">
        <p14:creationId xmlns:p14="http://schemas.microsoft.com/office/powerpoint/2010/main" val="28130760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childTnLst>
                                </p:cTn>
                              </p:par>
                              <p:par>
                                <p:cTn id="8" presetID="10" presetClass="entr" presetSubtype="0" fill="hold" nodeType="withEffect">
                                  <p:stCondLst>
                                    <p:cond delay="100"/>
                                  </p:stCondLst>
                                  <p:childTnLst>
                                    <p:set>
                                      <p:cBhvr>
                                        <p:cTn id="9" dur="1" fill="hold">
                                          <p:stCondLst>
                                            <p:cond delay="0"/>
                                          </p:stCondLst>
                                        </p:cTn>
                                        <p:tgtEl>
                                          <p:spTgt spid="69"/>
                                        </p:tgtEl>
                                        <p:attrNameLst>
                                          <p:attrName>style.visibility</p:attrName>
                                        </p:attrNameLst>
                                      </p:cBhvr>
                                      <p:to>
                                        <p:strVal val="visible"/>
                                      </p:to>
                                    </p:set>
                                    <p:animEffect transition="in" filter="fade">
                                      <p:cBhvr>
                                        <p:cTn id="10" dur="1000"/>
                                        <p:tgtEl>
                                          <p:spTgt spid="69"/>
                                        </p:tgtEl>
                                      </p:cBhvr>
                                    </p:animEffect>
                                  </p:childTnLst>
                                </p:cTn>
                              </p:par>
                              <p:par>
                                <p:cTn id="11" presetID="10" presetClass="entr" presetSubtype="0" fill="hold" nodeType="withEffect">
                                  <p:stCondLst>
                                    <p:cond delay="100"/>
                                  </p:stCondLst>
                                  <p:childTnLst>
                                    <p:set>
                                      <p:cBhvr>
                                        <p:cTn id="12" dur="1" fill="hold">
                                          <p:stCondLst>
                                            <p:cond delay="0"/>
                                          </p:stCondLst>
                                        </p:cTn>
                                        <p:tgtEl>
                                          <p:spTgt spid="70"/>
                                        </p:tgtEl>
                                        <p:attrNameLst>
                                          <p:attrName>style.visibility</p:attrName>
                                        </p:attrNameLst>
                                      </p:cBhvr>
                                      <p:to>
                                        <p:strVal val="visible"/>
                                      </p:to>
                                    </p:set>
                                    <p:animEffect transition="in" filter="fade">
                                      <p:cBhvr>
                                        <p:cTn id="13" dur="1000"/>
                                        <p:tgtEl>
                                          <p:spTgt spid="70"/>
                                        </p:tgtEl>
                                      </p:cBhvr>
                                    </p:animEffect>
                                  </p:childTnLst>
                                </p:cTn>
                              </p:par>
                              <p:par>
                                <p:cTn id="14" presetID="10" presetClass="entr" presetSubtype="0" fill="hold" nodeType="withEffect">
                                  <p:stCondLst>
                                    <p:cond delay="100"/>
                                  </p:stCondLst>
                                  <p:childTnLst>
                                    <p:set>
                                      <p:cBhvr>
                                        <p:cTn id="15" dur="1" fill="hold">
                                          <p:stCondLst>
                                            <p:cond delay="0"/>
                                          </p:stCondLst>
                                        </p:cTn>
                                        <p:tgtEl>
                                          <p:spTgt spid="63"/>
                                        </p:tgtEl>
                                        <p:attrNameLst>
                                          <p:attrName>style.visibility</p:attrName>
                                        </p:attrNameLst>
                                      </p:cBhvr>
                                      <p:to>
                                        <p:strVal val="visible"/>
                                      </p:to>
                                    </p:set>
                                    <p:animEffect transition="in" filter="fade">
                                      <p:cBhvr>
                                        <p:cTn id="16" dur="1000"/>
                                        <p:tgtEl>
                                          <p:spTgt spid="63"/>
                                        </p:tgtEl>
                                      </p:cBhvr>
                                    </p:animEffect>
                                  </p:childTnLst>
                                </p:cTn>
                              </p:par>
                              <p:par>
                                <p:cTn id="17" presetID="10" presetClass="entr" presetSubtype="0" fill="hold" nodeType="withEffect">
                                  <p:stCondLst>
                                    <p:cond delay="100"/>
                                  </p:stCondLst>
                                  <p:childTnLst>
                                    <p:set>
                                      <p:cBhvr>
                                        <p:cTn id="18" dur="1" fill="hold">
                                          <p:stCondLst>
                                            <p:cond delay="0"/>
                                          </p:stCondLst>
                                        </p:cTn>
                                        <p:tgtEl>
                                          <p:spTgt spid="65"/>
                                        </p:tgtEl>
                                        <p:attrNameLst>
                                          <p:attrName>style.visibility</p:attrName>
                                        </p:attrNameLst>
                                      </p:cBhvr>
                                      <p:to>
                                        <p:strVal val="visible"/>
                                      </p:to>
                                    </p:set>
                                    <p:animEffect transition="in" filter="fade">
                                      <p:cBhvr>
                                        <p:cTn id="19" dur="1000"/>
                                        <p:tgtEl>
                                          <p:spTgt spid="65"/>
                                        </p:tgtEl>
                                      </p:cBhvr>
                                    </p:animEffect>
                                  </p:childTnLst>
                                </p:cTn>
                              </p:par>
                              <p:par>
                                <p:cTn id="20" presetID="10" presetClass="entr" presetSubtype="0" fill="hold" nodeType="withEffect">
                                  <p:stCondLst>
                                    <p:cond delay="200"/>
                                  </p:stCondLst>
                                  <p:childTnLst>
                                    <p:set>
                                      <p:cBhvr>
                                        <p:cTn id="21" dur="1" fill="hold">
                                          <p:stCondLst>
                                            <p:cond delay="0"/>
                                          </p:stCondLst>
                                        </p:cTn>
                                        <p:tgtEl>
                                          <p:spTgt spid="68"/>
                                        </p:tgtEl>
                                        <p:attrNameLst>
                                          <p:attrName>style.visibility</p:attrName>
                                        </p:attrNameLst>
                                      </p:cBhvr>
                                      <p:to>
                                        <p:strVal val="visible"/>
                                      </p:to>
                                    </p:set>
                                    <p:animEffect transition="in" filter="fade">
                                      <p:cBhvr>
                                        <p:cTn id="22" dur="1000"/>
                                        <p:tgtEl>
                                          <p:spTgt spid="68"/>
                                        </p:tgtEl>
                                      </p:cBhvr>
                                    </p:animEffect>
                                  </p:childTnLst>
                                </p:cTn>
                              </p:par>
                              <p:par>
                                <p:cTn id="23" presetID="10" presetClass="entr" presetSubtype="0" fill="hold" nodeType="withEffect">
                                  <p:stCondLst>
                                    <p:cond delay="600"/>
                                  </p:stCondLst>
                                  <p:childTnLst>
                                    <p:set>
                                      <p:cBhvr>
                                        <p:cTn id="24" dur="1" fill="hold">
                                          <p:stCondLst>
                                            <p:cond delay="0"/>
                                          </p:stCondLst>
                                        </p:cTn>
                                        <p:tgtEl>
                                          <p:spTgt spid="64"/>
                                        </p:tgtEl>
                                        <p:attrNameLst>
                                          <p:attrName>style.visibility</p:attrName>
                                        </p:attrNameLst>
                                      </p:cBhvr>
                                      <p:to>
                                        <p:strVal val="visible"/>
                                      </p:to>
                                    </p:set>
                                    <p:animEffect transition="in" filter="fade">
                                      <p:cBhvr>
                                        <p:cTn id="25" dur="1000"/>
                                        <p:tgtEl>
                                          <p:spTgt spid="64"/>
                                        </p:tgtEl>
                                      </p:cBhvr>
                                    </p:animEffect>
                                  </p:childTnLst>
                                </p:cTn>
                              </p:par>
                              <p:par>
                                <p:cTn id="26" presetID="10" presetClass="entr" presetSubtype="0" fill="hold" nodeType="withEffect">
                                  <p:stCondLst>
                                    <p:cond delay="800"/>
                                  </p:stCondLst>
                                  <p:childTnLst>
                                    <p:set>
                                      <p:cBhvr>
                                        <p:cTn id="27" dur="1" fill="hold">
                                          <p:stCondLst>
                                            <p:cond delay="0"/>
                                          </p:stCondLst>
                                        </p:cTn>
                                        <p:tgtEl>
                                          <p:spTgt spid="66"/>
                                        </p:tgtEl>
                                        <p:attrNameLst>
                                          <p:attrName>style.visibility</p:attrName>
                                        </p:attrNameLst>
                                      </p:cBhvr>
                                      <p:to>
                                        <p:strVal val="visible"/>
                                      </p:to>
                                    </p:set>
                                    <p:animEffect transition="in" filter="fade">
                                      <p:cBhvr>
                                        <p:cTn id="28"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3" name="Group 12"/>
          <p:cNvGrpSpPr/>
          <p:nvPr/>
        </p:nvGrpSpPr>
        <p:grpSpPr>
          <a:xfrm>
            <a:off x="3152179" y="1402840"/>
            <a:ext cx="8388777" cy="740165"/>
            <a:chOff x="2755939" y="1667000"/>
            <a:chExt cx="8388777" cy="740165"/>
          </a:xfrm>
        </p:grpSpPr>
        <p:cxnSp>
          <p:nvCxnSpPr>
            <p:cNvPr id="53" name="Straight Connector 52"/>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60" name="TextBox 59"/>
            <p:cNvSpPr txBox="1"/>
            <p:nvPr/>
          </p:nvSpPr>
          <p:spPr>
            <a:xfrm>
              <a:off x="2755939" y="184980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
        <p:nvSpPr>
          <p:cNvPr id="15" name="Rectangle 14"/>
          <p:cNvSpPr/>
          <p:nvPr/>
        </p:nvSpPr>
        <p:spPr>
          <a:xfrm>
            <a:off x="9084860" y="680406"/>
            <a:ext cx="1176924" cy="523220"/>
          </a:xfrm>
          <a:prstGeom prst="rect">
            <a:avLst/>
          </a:prstGeom>
        </p:spPr>
        <p:txBody>
          <a:bodyPr wrap="none">
            <a:spAutoFit/>
          </a:bodyPr>
          <a:lstStyle/>
          <a:p>
            <a:pPr algn="ctr"/>
            <a:r>
              <a:rPr lang="en-US" sz="1400" dirty="0">
                <a:solidFill>
                  <a:srgbClr val="CF731F"/>
                </a:solidFill>
                <a:latin typeface="Century Gothic" panose="020B0502020202020204" pitchFamily="34" charset="0"/>
              </a:rPr>
              <a:t>French</a:t>
            </a:r>
          </a:p>
          <a:p>
            <a:pPr algn="ctr"/>
            <a:r>
              <a:rPr lang="en-US" sz="1400" dirty="0">
                <a:solidFill>
                  <a:srgbClr val="CF731F"/>
                </a:solidFill>
                <a:latin typeface="Century Gothic" panose="020B0502020202020204" pitchFamily="34" charset="0"/>
              </a:rPr>
              <a:t> 18+/18-34  </a:t>
            </a:r>
            <a:endParaRPr lang="en-US" sz="1400" dirty="0">
              <a:solidFill>
                <a:srgbClr val="CF731F"/>
              </a:solidFill>
            </a:endParaRPr>
          </a:p>
        </p:txBody>
      </p:sp>
      <p:sp>
        <p:nvSpPr>
          <p:cNvPr id="71" name="Isosceles Triangle 70"/>
          <p:cNvSpPr/>
          <p:nvPr/>
        </p:nvSpPr>
        <p:spPr>
          <a:xfrm rot="5400000">
            <a:off x="1866704" y="1727487"/>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232990" y="1625316"/>
            <a:ext cx="645250" cy="552740"/>
            <a:chOff x="2878137" y="1828801"/>
            <a:chExt cx="442913" cy="379412"/>
          </a:xfrm>
        </p:grpSpPr>
        <p:sp>
          <p:nvSpPr>
            <p:cNvPr id="4" name="AutoShape 3"/>
            <p:cNvSpPr>
              <a:spLocks noChangeAspect="1" noChangeArrowheads="1" noTextEdit="1"/>
            </p:cNvSpPr>
            <p:nvPr/>
          </p:nvSpPr>
          <p:spPr bwMode="auto">
            <a:xfrm>
              <a:off x="2879725" y="1830388"/>
              <a:ext cx="439738"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5"/>
            <p:cNvSpPr>
              <a:spLocks noChangeArrowheads="1"/>
            </p:cNvSpPr>
            <p:nvPr/>
          </p:nvSpPr>
          <p:spPr bwMode="auto">
            <a:xfrm>
              <a:off x="2878137" y="1828801"/>
              <a:ext cx="442913" cy="3794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2878137" y="1828801"/>
              <a:ext cx="442913" cy="301625"/>
            </a:xfrm>
            <a:custGeom>
              <a:avLst/>
              <a:gdLst>
                <a:gd name="T0" fmla="*/ 0 w 556"/>
                <a:gd name="T1" fmla="*/ 27 h 380"/>
                <a:gd name="T2" fmla="*/ 2 w 556"/>
                <a:gd name="T3" fmla="*/ 16 h 380"/>
                <a:gd name="T4" fmla="*/ 8 w 556"/>
                <a:gd name="T5" fmla="*/ 8 h 380"/>
                <a:gd name="T6" fmla="*/ 16 w 556"/>
                <a:gd name="T7" fmla="*/ 2 h 380"/>
                <a:gd name="T8" fmla="*/ 27 w 556"/>
                <a:gd name="T9" fmla="*/ 0 h 380"/>
                <a:gd name="T10" fmla="*/ 529 w 556"/>
                <a:gd name="T11" fmla="*/ 0 h 380"/>
                <a:gd name="T12" fmla="*/ 540 w 556"/>
                <a:gd name="T13" fmla="*/ 2 h 380"/>
                <a:gd name="T14" fmla="*/ 548 w 556"/>
                <a:gd name="T15" fmla="*/ 8 h 380"/>
                <a:gd name="T16" fmla="*/ 554 w 556"/>
                <a:gd name="T17" fmla="*/ 16 h 380"/>
                <a:gd name="T18" fmla="*/ 556 w 556"/>
                <a:gd name="T19" fmla="*/ 27 h 380"/>
                <a:gd name="T20" fmla="*/ 556 w 556"/>
                <a:gd name="T21" fmla="*/ 353 h 380"/>
                <a:gd name="T22" fmla="*/ 554 w 556"/>
                <a:gd name="T23" fmla="*/ 363 h 380"/>
                <a:gd name="T24" fmla="*/ 548 w 556"/>
                <a:gd name="T25" fmla="*/ 372 h 380"/>
                <a:gd name="T26" fmla="*/ 540 w 556"/>
                <a:gd name="T27" fmla="*/ 377 h 380"/>
                <a:gd name="T28" fmla="*/ 529 w 556"/>
                <a:gd name="T29" fmla="*/ 380 h 380"/>
                <a:gd name="T30" fmla="*/ 27 w 556"/>
                <a:gd name="T31" fmla="*/ 380 h 380"/>
                <a:gd name="T32" fmla="*/ 16 w 556"/>
                <a:gd name="T33" fmla="*/ 377 h 380"/>
                <a:gd name="T34" fmla="*/ 8 w 556"/>
                <a:gd name="T35" fmla="*/ 372 h 380"/>
                <a:gd name="T36" fmla="*/ 2 w 556"/>
                <a:gd name="T37" fmla="*/ 363 h 380"/>
                <a:gd name="T38" fmla="*/ 0 w 556"/>
                <a:gd name="T39" fmla="*/ 353 h 380"/>
                <a:gd name="T40" fmla="*/ 0 w 556"/>
                <a:gd name="T41" fmla="*/ 2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6" h="380">
                  <a:moveTo>
                    <a:pt x="0" y="27"/>
                  </a:moveTo>
                  <a:lnTo>
                    <a:pt x="2" y="16"/>
                  </a:lnTo>
                  <a:lnTo>
                    <a:pt x="8" y="8"/>
                  </a:lnTo>
                  <a:lnTo>
                    <a:pt x="16" y="2"/>
                  </a:lnTo>
                  <a:lnTo>
                    <a:pt x="27" y="0"/>
                  </a:lnTo>
                  <a:lnTo>
                    <a:pt x="529" y="0"/>
                  </a:lnTo>
                  <a:lnTo>
                    <a:pt x="540" y="2"/>
                  </a:lnTo>
                  <a:lnTo>
                    <a:pt x="548" y="8"/>
                  </a:lnTo>
                  <a:lnTo>
                    <a:pt x="554" y="16"/>
                  </a:lnTo>
                  <a:lnTo>
                    <a:pt x="556" y="27"/>
                  </a:lnTo>
                  <a:lnTo>
                    <a:pt x="556" y="353"/>
                  </a:lnTo>
                  <a:lnTo>
                    <a:pt x="554" y="363"/>
                  </a:lnTo>
                  <a:lnTo>
                    <a:pt x="548" y="372"/>
                  </a:lnTo>
                  <a:lnTo>
                    <a:pt x="540" y="377"/>
                  </a:lnTo>
                  <a:lnTo>
                    <a:pt x="529" y="380"/>
                  </a:lnTo>
                  <a:lnTo>
                    <a:pt x="27" y="380"/>
                  </a:lnTo>
                  <a:lnTo>
                    <a:pt x="16" y="377"/>
                  </a:lnTo>
                  <a:lnTo>
                    <a:pt x="8" y="372"/>
                  </a:lnTo>
                  <a:lnTo>
                    <a:pt x="2" y="363"/>
                  </a:lnTo>
                  <a:lnTo>
                    <a:pt x="0" y="353"/>
                  </a:lnTo>
                  <a:lnTo>
                    <a:pt x="0" y="27"/>
                  </a:lnTo>
                  <a:close/>
                </a:path>
              </a:pathLst>
            </a:custGeom>
            <a:solidFill>
              <a:srgbClr val="E28D3C"/>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3033713" y="2138363"/>
              <a:ext cx="144463" cy="69850"/>
            </a:xfrm>
            <a:custGeom>
              <a:avLst/>
              <a:gdLst>
                <a:gd name="T0" fmla="*/ 22 w 182"/>
                <a:gd name="T1" fmla="*/ 0 h 87"/>
                <a:gd name="T2" fmla="*/ 157 w 182"/>
                <a:gd name="T3" fmla="*/ 1 h 87"/>
                <a:gd name="T4" fmla="*/ 159 w 182"/>
                <a:gd name="T5" fmla="*/ 51 h 87"/>
                <a:gd name="T6" fmla="*/ 162 w 182"/>
                <a:gd name="T7" fmla="*/ 65 h 87"/>
                <a:gd name="T8" fmla="*/ 182 w 182"/>
                <a:gd name="T9" fmla="*/ 81 h 87"/>
                <a:gd name="T10" fmla="*/ 182 w 182"/>
                <a:gd name="T11" fmla="*/ 87 h 87"/>
                <a:gd name="T12" fmla="*/ 0 w 182"/>
                <a:gd name="T13" fmla="*/ 87 h 87"/>
                <a:gd name="T14" fmla="*/ 9 w 182"/>
                <a:gd name="T15" fmla="*/ 70 h 87"/>
                <a:gd name="T16" fmla="*/ 22 w 182"/>
                <a:gd name="T17" fmla="*/ 62 h 87"/>
                <a:gd name="T18" fmla="*/ 26 w 182"/>
                <a:gd name="T19" fmla="*/ 24 h 87"/>
                <a:gd name="T20" fmla="*/ 22 w 182"/>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87">
                  <a:moveTo>
                    <a:pt x="22" y="0"/>
                  </a:moveTo>
                  <a:lnTo>
                    <a:pt x="157" y="1"/>
                  </a:lnTo>
                  <a:lnTo>
                    <a:pt x="159" y="51"/>
                  </a:lnTo>
                  <a:lnTo>
                    <a:pt x="162" y="65"/>
                  </a:lnTo>
                  <a:lnTo>
                    <a:pt x="182" y="81"/>
                  </a:lnTo>
                  <a:lnTo>
                    <a:pt x="182" y="87"/>
                  </a:lnTo>
                  <a:lnTo>
                    <a:pt x="0" y="87"/>
                  </a:lnTo>
                  <a:lnTo>
                    <a:pt x="9" y="70"/>
                  </a:lnTo>
                  <a:lnTo>
                    <a:pt x="22" y="62"/>
                  </a:lnTo>
                  <a:lnTo>
                    <a:pt x="26" y="24"/>
                  </a:lnTo>
                  <a:lnTo>
                    <a:pt x="22" y="0"/>
                  </a:lnTo>
                  <a:close/>
                </a:path>
              </a:pathLst>
            </a:custGeom>
            <a:solidFill>
              <a:srgbClr val="E28D3C"/>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Rectangle 8"/>
            <p:cNvSpPr>
              <a:spLocks noChangeArrowheads="1"/>
            </p:cNvSpPr>
            <p:nvPr/>
          </p:nvSpPr>
          <p:spPr bwMode="auto">
            <a:xfrm>
              <a:off x="2894013" y="1847850"/>
              <a:ext cx="412750" cy="231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74" name="Picture 73"/>
          <p:cNvPicPr>
            <a:picLocks noChangeAspect="1"/>
          </p:cNvPicPr>
          <p:nvPr/>
        </p:nvPicPr>
        <p:blipFill>
          <a:blip r:embed="rId3">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76" name="Picture 75"/>
          <p:cNvPicPr>
            <a:picLocks noChangeAspect="1"/>
          </p:cNvPicPr>
          <p:nvPr/>
        </p:nvPicPr>
        <p:blipFill>
          <a:blip r:embed="rId4">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77" name="Picture 76"/>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79" name="Picture 78"/>
          <p:cNvPicPr>
            <a:picLocks noChangeAspect="1"/>
          </p:cNvPicPr>
          <p:nvPr/>
        </p:nvPicPr>
        <p:blipFill>
          <a:blip r:embed="rId6">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63" name="Picture 62"/>
          <p:cNvPicPr>
            <a:picLocks noChangeAspect="1"/>
          </p:cNvPicPr>
          <p:nvPr/>
        </p:nvPicPr>
        <p:blipFill>
          <a:blip r:embed="rId7">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64" name="Picture 63"/>
          <p:cNvPicPr>
            <a:picLocks noChangeAspect="1"/>
          </p:cNvPicPr>
          <p:nvPr/>
        </p:nvPicPr>
        <p:blipFill>
          <a:blip r:embed="rId8">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65" name="Picture 64"/>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pic>
        <p:nvPicPr>
          <p:cNvPr id="66" name="Picture 65"/>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sp>
        <p:nvSpPr>
          <p:cNvPr id="67" name="Rectangle 66"/>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cxnSp>
        <p:nvCxnSpPr>
          <p:cNvPr id="89" name="Straight Connector 88"/>
          <p:cNvCxnSpPr/>
          <p:nvPr/>
        </p:nvCxnSpPr>
        <p:spPr>
          <a:xfrm>
            <a:off x="4680802" y="2204949"/>
            <a:ext cx="3669176"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4680802" y="2733069"/>
            <a:ext cx="3669176"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4680802" y="3261192"/>
            <a:ext cx="3669176"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9319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14:presetBounceEnd="42000">
                                      <p:stCondLst>
                                        <p:cond delay="500"/>
                                      </p:stCondLst>
                                      <p:childTnLst>
                                        <p:set>
                                          <p:cBhvr>
                                            <p:cTn id="6" dur="1" fill="hold">
                                              <p:stCondLst>
                                                <p:cond delay="0"/>
                                              </p:stCondLst>
                                            </p:cTn>
                                            <p:tgtEl>
                                              <p:spTgt spid="71"/>
                                            </p:tgtEl>
                                            <p:attrNameLst>
                                              <p:attrName>style.visibility</p:attrName>
                                            </p:attrNameLst>
                                          </p:cBhvr>
                                          <p:to>
                                            <p:strVal val="visible"/>
                                          </p:to>
                                        </p:set>
                                        <p:anim calcmode="lin" valueType="num" p14:bounceEnd="42000">
                                          <p:cBhvr additive="base">
                                            <p:cTn id="7" dur="500" fill="hold"/>
                                            <p:tgtEl>
                                              <p:spTgt spid="71"/>
                                            </p:tgtEl>
                                            <p:attrNameLst>
                                              <p:attrName>ppt_x</p:attrName>
                                            </p:attrNameLst>
                                          </p:cBhvr>
                                          <p:tavLst>
                                            <p:tav tm="0">
                                              <p:val>
                                                <p:strVal val="0-#ppt_w/2"/>
                                              </p:val>
                                            </p:tav>
                                            <p:tav tm="100000">
                                              <p:val>
                                                <p:strVal val="#ppt_x"/>
                                              </p:val>
                                            </p:tav>
                                          </p:tavLst>
                                        </p:anim>
                                        <p:anim calcmode="lin" valueType="num" p14:bounceEnd="42000">
                                          <p:cBhvr additive="base">
                                            <p:cTn id="8" dur="500" fill="hold"/>
                                            <p:tgtEl>
                                              <p:spTgt spid="71"/>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xit" presetSubtype="0" fill="hold" nodeType="afterEffect">
                                      <p:stCondLst>
                                        <p:cond delay="0"/>
                                      </p:stCondLst>
                                      <p:childTnLst>
                                        <p:animEffect transition="out" filter="fade">
                                          <p:cBhvr>
                                            <p:cTn id="11" dur="1000"/>
                                            <p:tgtEl>
                                              <p:spTgt spid="77"/>
                                            </p:tgtEl>
                                          </p:cBhvr>
                                        </p:animEffect>
                                        <p:set>
                                          <p:cBhvr>
                                            <p:cTn id="12" dur="1" fill="hold">
                                              <p:stCondLst>
                                                <p:cond delay="999"/>
                                              </p:stCondLst>
                                            </p:cTn>
                                            <p:tgtEl>
                                              <p:spTgt spid="77"/>
                                            </p:tgtEl>
                                            <p:attrNameLst>
                                              <p:attrName>style.visibility</p:attrName>
                                            </p:attrNameLst>
                                          </p:cBhvr>
                                          <p:to>
                                            <p:strVal val="hidden"/>
                                          </p:to>
                                        </p:set>
                                      </p:childTnLst>
                                    </p:cTn>
                                  </p:par>
                                </p:childTnLst>
                              </p:cTn>
                            </p:par>
                            <p:par>
                              <p:cTn id="13" fill="hold">
                                <p:stCondLst>
                                  <p:cond delay="2000"/>
                                </p:stCondLst>
                                <p:childTnLst>
                                  <p:par>
                                    <p:cTn id="14" presetID="22" presetClass="entr" presetSubtype="8" fill="hold"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left)">
                                          <p:cBhvr>
                                            <p:cTn id="1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50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fill="hold"/>
                                            <p:tgtEl>
                                              <p:spTgt spid="71"/>
                                            </p:tgtEl>
                                            <p:attrNameLst>
                                              <p:attrName>ppt_x</p:attrName>
                                            </p:attrNameLst>
                                          </p:cBhvr>
                                          <p:tavLst>
                                            <p:tav tm="0">
                                              <p:val>
                                                <p:strVal val="0-#ppt_w/2"/>
                                              </p:val>
                                            </p:tav>
                                            <p:tav tm="100000">
                                              <p:val>
                                                <p:strVal val="#ppt_x"/>
                                              </p:val>
                                            </p:tav>
                                          </p:tavLst>
                                        </p:anim>
                                        <p:anim calcmode="lin" valueType="num">
                                          <p:cBhvr additive="base">
                                            <p:cTn id="8" dur="500" fill="hold"/>
                                            <p:tgtEl>
                                              <p:spTgt spid="71"/>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xit" presetSubtype="0" fill="hold" nodeType="afterEffect">
                                      <p:stCondLst>
                                        <p:cond delay="0"/>
                                      </p:stCondLst>
                                      <p:childTnLst>
                                        <p:animEffect transition="out" filter="fade">
                                          <p:cBhvr>
                                            <p:cTn id="11" dur="1000"/>
                                            <p:tgtEl>
                                              <p:spTgt spid="77"/>
                                            </p:tgtEl>
                                          </p:cBhvr>
                                        </p:animEffect>
                                        <p:set>
                                          <p:cBhvr>
                                            <p:cTn id="12" dur="1" fill="hold">
                                              <p:stCondLst>
                                                <p:cond delay="999"/>
                                              </p:stCondLst>
                                            </p:cTn>
                                            <p:tgtEl>
                                              <p:spTgt spid="77"/>
                                            </p:tgtEl>
                                            <p:attrNameLst>
                                              <p:attrName>style.visibility</p:attrName>
                                            </p:attrNameLst>
                                          </p:cBhvr>
                                          <p:to>
                                            <p:strVal val="hidden"/>
                                          </p:to>
                                        </p:set>
                                      </p:childTnLst>
                                    </p:cTn>
                                  </p:par>
                                </p:childTnLst>
                              </p:cTn>
                            </p:par>
                            <p:par>
                              <p:cTn id="13" fill="hold">
                                <p:stCondLst>
                                  <p:cond delay="2000"/>
                                </p:stCondLst>
                                <p:childTnLst>
                                  <p:par>
                                    <p:cTn id="14" presetID="22" presetClass="entr" presetSubtype="8" fill="hold"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left)">
                                          <p:cBhvr>
                                            <p:cTn id="1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Lst>
      </p:timing>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 name="Picture 119"/>
          <p:cNvPicPr>
            <a:picLocks noChangeAspect="1"/>
          </p:cNvPicPr>
          <p:nvPr/>
        </p:nvPicPr>
        <p:blipFill>
          <a:blip r:embed="rId3">
            <a:clrChange>
              <a:clrFrom>
                <a:srgbClr val="FFFFFF"/>
              </a:clrFrom>
              <a:clrTo>
                <a:srgbClr val="FFFFFF">
                  <a:alpha val="0"/>
                </a:srgbClr>
              </a:clrTo>
            </a:clrChange>
          </a:blip>
          <a:stretch>
            <a:fillRect/>
          </a:stretch>
        </p:blipFill>
        <p:spPr>
          <a:xfrm>
            <a:off x="2454066" y="2336292"/>
            <a:ext cx="228377" cy="428995"/>
          </a:xfrm>
          <a:prstGeom prst="rect">
            <a:avLst/>
          </a:prstGeom>
        </p:spPr>
      </p:pic>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sp>
        <p:nvSpPr>
          <p:cNvPr id="4" name="Isosceles Triangle 3"/>
          <p:cNvSpPr/>
          <p:nvPr/>
        </p:nvSpPr>
        <p:spPr>
          <a:xfrm rot="5400000">
            <a:off x="1866704" y="1746188"/>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p:cNvGrpSpPr/>
          <p:nvPr/>
        </p:nvGrpSpPr>
        <p:grpSpPr>
          <a:xfrm>
            <a:off x="2450802" y="2334959"/>
            <a:ext cx="229068" cy="429803"/>
            <a:chOff x="3135311" y="2235204"/>
            <a:chExt cx="153988" cy="288926"/>
          </a:xfrm>
        </p:grpSpPr>
        <p:sp>
          <p:nvSpPr>
            <p:cNvPr id="7" name="AutoShape 3"/>
            <p:cNvSpPr>
              <a:spLocks noChangeAspect="1" noChangeArrowheads="1" noTextEdit="1"/>
            </p:cNvSpPr>
            <p:nvPr/>
          </p:nvSpPr>
          <p:spPr bwMode="auto">
            <a:xfrm>
              <a:off x="3136900" y="2236788"/>
              <a:ext cx="15081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5"/>
            <p:cNvSpPr>
              <a:spLocks/>
            </p:cNvSpPr>
            <p:nvPr/>
          </p:nvSpPr>
          <p:spPr bwMode="auto">
            <a:xfrm>
              <a:off x="3135311" y="2235204"/>
              <a:ext cx="153988" cy="288926"/>
            </a:xfrm>
            <a:custGeom>
              <a:avLst/>
              <a:gdLst>
                <a:gd name="T0" fmla="*/ 0 w 192"/>
                <a:gd name="T1" fmla="*/ 23 h 362"/>
                <a:gd name="T2" fmla="*/ 2 w 192"/>
                <a:gd name="T3" fmla="*/ 15 h 362"/>
                <a:gd name="T4" fmla="*/ 7 w 192"/>
                <a:gd name="T5" fmla="*/ 7 h 362"/>
                <a:gd name="T6" fmla="*/ 15 w 192"/>
                <a:gd name="T7" fmla="*/ 2 h 362"/>
                <a:gd name="T8" fmla="*/ 23 w 192"/>
                <a:gd name="T9" fmla="*/ 0 h 362"/>
                <a:gd name="T10" fmla="*/ 169 w 192"/>
                <a:gd name="T11" fmla="*/ 0 h 362"/>
                <a:gd name="T12" fmla="*/ 177 w 192"/>
                <a:gd name="T13" fmla="*/ 2 h 362"/>
                <a:gd name="T14" fmla="*/ 185 w 192"/>
                <a:gd name="T15" fmla="*/ 7 h 362"/>
                <a:gd name="T16" fmla="*/ 190 w 192"/>
                <a:gd name="T17" fmla="*/ 15 h 362"/>
                <a:gd name="T18" fmla="*/ 192 w 192"/>
                <a:gd name="T19" fmla="*/ 23 h 362"/>
                <a:gd name="T20" fmla="*/ 192 w 192"/>
                <a:gd name="T21" fmla="*/ 339 h 362"/>
                <a:gd name="T22" fmla="*/ 190 w 192"/>
                <a:gd name="T23" fmla="*/ 347 h 362"/>
                <a:gd name="T24" fmla="*/ 185 w 192"/>
                <a:gd name="T25" fmla="*/ 355 h 362"/>
                <a:gd name="T26" fmla="*/ 177 w 192"/>
                <a:gd name="T27" fmla="*/ 360 h 362"/>
                <a:gd name="T28" fmla="*/ 169 w 192"/>
                <a:gd name="T29" fmla="*/ 362 h 362"/>
                <a:gd name="T30" fmla="*/ 23 w 192"/>
                <a:gd name="T31" fmla="*/ 362 h 362"/>
                <a:gd name="T32" fmla="*/ 15 w 192"/>
                <a:gd name="T33" fmla="*/ 360 h 362"/>
                <a:gd name="T34" fmla="*/ 7 w 192"/>
                <a:gd name="T35" fmla="*/ 355 h 362"/>
                <a:gd name="T36" fmla="*/ 2 w 192"/>
                <a:gd name="T37" fmla="*/ 347 h 362"/>
                <a:gd name="T38" fmla="*/ 0 w 192"/>
                <a:gd name="T39" fmla="*/ 339 h 362"/>
                <a:gd name="T40" fmla="*/ 0 w 192"/>
                <a:gd name="T41" fmla="*/ 2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2" h="362">
                  <a:moveTo>
                    <a:pt x="0" y="23"/>
                  </a:moveTo>
                  <a:lnTo>
                    <a:pt x="2" y="15"/>
                  </a:lnTo>
                  <a:lnTo>
                    <a:pt x="7" y="7"/>
                  </a:lnTo>
                  <a:lnTo>
                    <a:pt x="15" y="2"/>
                  </a:lnTo>
                  <a:lnTo>
                    <a:pt x="23" y="0"/>
                  </a:lnTo>
                  <a:lnTo>
                    <a:pt x="169" y="0"/>
                  </a:lnTo>
                  <a:lnTo>
                    <a:pt x="177" y="2"/>
                  </a:lnTo>
                  <a:lnTo>
                    <a:pt x="185" y="7"/>
                  </a:lnTo>
                  <a:lnTo>
                    <a:pt x="190" y="15"/>
                  </a:lnTo>
                  <a:lnTo>
                    <a:pt x="192" y="23"/>
                  </a:lnTo>
                  <a:lnTo>
                    <a:pt x="192" y="339"/>
                  </a:lnTo>
                  <a:lnTo>
                    <a:pt x="190" y="347"/>
                  </a:lnTo>
                  <a:lnTo>
                    <a:pt x="185" y="355"/>
                  </a:lnTo>
                  <a:lnTo>
                    <a:pt x="177" y="360"/>
                  </a:lnTo>
                  <a:lnTo>
                    <a:pt x="169" y="362"/>
                  </a:lnTo>
                  <a:lnTo>
                    <a:pt x="23" y="362"/>
                  </a:lnTo>
                  <a:lnTo>
                    <a:pt x="15" y="360"/>
                  </a:lnTo>
                  <a:lnTo>
                    <a:pt x="7" y="355"/>
                  </a:lnTo>
                  <a:lnTo>
                    <a:pt x="2" y="347"/>
                  </a:lnTo>
                  <a:lnTo>
                    <a:pt x="0" y="339"/>
                  </a:lnTo>
                  <a:lnTo>
                    <a:pt x="0" y="23"/>
                  </a:lnTo>
                  <a:close/>
                </a:path>
              </a:pathLst>
            </a:custGeom>
            <a:solidFill>
              <a:srgbClr val="72891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p:cNvSpPr>
            <p:nvPr/>
          </p:nvSpPr>
          <p:spPr bwMode="auto">
            <a:xfrm>
              <a:off x="3200400" y="2489201"/>
              <a:ext cx="23813" cy="25400"/>
            </a:xfrm>
            <a:custGeom>
              <a:avLst/>
              <a:gdLst>
                <a:gd name="T0" fmla="*/ 0 w 29"/>
                <a:gd name="T1" fmla="*/ 15 h 30"/>
                <a:gd name="T2" fmla="*/ 1 w 29"/>
                <a:gd name="T3" fmla="*/ 8 h 30"/>
                <a:gd name="T4" fmla="*/ 4 w 29"/>
                <a:gd name="T5" fmla="*/ 4 h 30"/>
                <a:gd name="T6" fmla="*/ 8 w 29"/>
                <a:gd name="T7" fmla="*/ 1 h 30"/>
                <a:gd name="T8" fmla="*/ 15 w 29"/>
                <a:gd name="T9" fmla="*/ 0 h 30"/>
                <a:gd name="T10" fmla="*/ 20 w 29"/>
                <a:gd name="T11" fmla="*/ 1 h 30"/>
                <a:gd name="T12" fmla="*/ 24 w 29"/>
                <a:gd name="T13" fmla="*/ 4 h 30"/>
                <a:gd name="T14" fmla="*/ 27 w 29"/>
                <a:gd name="T15" fmla="*/ 8 h 30"/>
                <a:gd name="T16" fmla="*/ 29 w 29"/>
                <a:gd name="T17" fmla="*/ 15 h 30"/>
                <a:gd name="T18" fmla="*/ 27 w 29"/>
                <a:gd name="T19" fmla="*/ 21 h 30"/>
                <a:gd name="T20" fmla="*/ 24 w 29"/>
                <a:gd name="T21" fmla="*/ 25 h 30"/>
                <a:gd name="T22" fmla="*/ 20 w 29"/>
                <a:gd name="T23" fmla="*/ 28 h 30"/>
                <a:gd name="T24" fmla="*/ 15 w 29"/>
                <a:gd name="T25" fmla="*/ 30 h 30"/>
                <a:gd name="T26" fmla="*/ 8 w 29"/>
                <a:gd name="T27" fmla="*/ 28 h 30"/>
                <a:gd name="T28" fmla="*/ 4 w 29"/>
                <a:gd name="T29" fmla="*/ 25 h 30"/>
                <a:gd name="T30" fmla="*/ 1 w 29"/>
                <a:gd name="T31" fmla="*/ 21 h 30"/>
                <a:gd name="T32" fmla="*/ 0 w 29"/>
                <a:gd name="T3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0" y="15"/>
                  </a:moveTo>
                  <a:lnTo>
                    <a:pt x="1" y="8"/>
                  </a:lnTo>
                  <a:lnTo>
                    <a:pt x="4" y="4"/>
                  </a:lnTo>
                  <a:lnTo>
                    <a:pt x="8" y="1"/>
                  </a:lnTo>
                  <a:lnTo>
                    <a:pt x="15" y="0"/>
                  </a:lnTo>
                  <a:lnTo>
                    <a:pt x="20" y="1"/>
                  </a:lnTo>
                  <a:lnTo>
                    <a:pt x="24" y="4"/>
                  </a:lnTo>
                  <a:lnTo>
                    <a:pt x="27" y="8"/>
                  </a:lnTo>
                  <a:lnTo>
                    <a:pt x="29" y="15"/>
                  </a:lnTo>
                  <a:lnTo>
                    <a:pt x="27" y="21"/>
                  </a:lnTo>
                  <a:lnTo>
                    <a:pt x="24" y="25"/>
                  </a:lnTo>
                  <a:lnTo>
                    <a:pt x="20" y="28"/>
                  </a:lnTo>
                  <a:lnTo>
                    <a:pt x="15" y="30"/>
                  </a:lnTo>
                  <a:lnTo>
                    <a:pt x="8" y="28"/>
                  </a:lnTo>
                  <a:lnTo>
                    <a:pt x="4" y="25"/>
                  </a:lnTo>
                  <a:lnTo>
                    <a:pt x="1" y="21"/>
                  </a:lnTo>
                  <a:lnTo>
                    <a:pt x="0" y="15"/>
                  </a:lnTo>
                  <a:close/>
                </a:path>
              </a:pathLst>
            </a:custGeom>
            <a:solidFill>
              <a:srgbClr val="72891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p:cNvSpPr>
            <p:nvPr/>
          </p:nvSpPr>
          <p:spPr bwMode="auto">
            <a:xfrm>
              <a:off x="3200400" y="2489201"/>
              <a:ext cx="23813" cy="25400"/>
            </a:xfrm>
            <a:custGeom>
              <a:avLst/>
              <a:gdLst>
                <a:gd name="T0" fmla="*/ 0 w 29"/>
                <a:gd name="T1" fmla="*/ 15 h 30"/>
                <a:gd name="T2" fmla="*/ 1 w 29"/>
                <a:gd name="T3" fmla="*/ 8 h 30"/>
                <a:gd name="T4" fmla="*/ 4 w 29"/>
                <a:gd name="T5" fmla="*/ 4 h 30"/>
                <a:gd name="T6" fmla="*/ 8 w 29"/>
                <a:gd name="T7" fmla="*/ 1 h 30"/>
                <a:gd name="T8" fmla="*/ 15 w 29"/>
                <a:gd name="T9" fmla="*/ 0 h 30"/>
                <a:gd name="T10" fmla="*/ 20 w 29"/>
                <a:gd name="T11" fmla="*/ 1 h 30"/>
                <a:gd name="T12" fmla="*/ 24 w 29"/>
                <a:gd name="T13" fmla="*/ 4 h 30"/>
                <a:gd name="T14" fmla="*/ 27 w 29"/>
                <a:gd name="T15" fmla="*/ 8 h 30"/>
                <a:gd name="T16" fmla="*/ 29 w 29"/>
                <a:gd name="T17" fmla="*/ 15 h 30"/>
                <a:gd name="T18" fmla="*/ 27 w 29"/>
                <a:gd name="T19" fmla="*/ 21 h 30"/>
                <a:gd name="T20" fmla="*/ 24 w 29"/>
                <a:gd name="T21" fmla="*/ 25 h 30"/>
                <a:gd name="T22" fmla="*/ 20 w 29"/>
                <a:gd name="T23" fmla="*/ 28 h 30"/>
                <a:gd name="T24" fmla="*/ 15 w 29"/>
                <a:gd name="T25" fmla="*/ 30 h 30"/>
                <a:gd name="T26" fmla="*/ 8 w 29"/>
                <a:gd name="T27" fmla="*/ 28 h 30"/>
                <a:gd name="T28" fmla="*/ 4 w 29"/>
                <a:gd name="T29" fmla="*/ 25 h 30"/>
                <a:gd name="T30" fmla="*/ 1 w 29"/>
                <a:gd name="T31" fmla="*/ 21 h 30"/>
                <a:gd name="T32" fmla="*/ 0 w 29"/>
                <a:gd name="T3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0" y="15"/>
                  </a:moveTo>
                  <a:lnTo>
                    <a:pt x="1" y="8"/>
                  </a:lnTo>
                  <a:lnTo>
                    <a:pt x="4" y="4"/>
                  </a:lnTo>
                  <a:lnTo>
                    <a:pt x="8" y="1"/>
                  </a:lnTo>
                  <a:lnTo>
                    <a:pt x="15" y="0"/>
                  </a:lnTo>
                  <a:lnTo>
                    <a:pt x="20" y="1"/>
                  </a:lnTo>
                  <a:lnTo>
                    <a:pt x="24" y="4"/>
                  </a:lnTo>
                  <a:lnTo>
                    <a:pt x="27" y="8"/>
                  </a:lnTo>
                  <a:lnTo>
                    <a:pt x="29" y="15"/>
                  </a:lnTo>
                  <a:lnTo>
                    <a:pt x="27" y="21"/>
                  </a:lnTo>
                  <a:lnTo>
                    <a:pt x="24" y="25"/>
                  </a:lnTo>
                  <a:lnTo>
                    <a:pt x="20" y="28"/>
                  </a:lnTo>
                  <a:lnTo>
                    <a:pt x="15" y="30"/>
                  </a:lnTo>
                  <a:lnTo>
                    <a:pt x="8" y="28"/>
                  </a:lnTo>
                  <a:lnTo>
                    <a:pt x="4" y="25"/>
                  </a:lnTo>
                  <a:lnTo>
                    <a:pt x="1" y="21"/>
                  </a:lnTo>
                  <a:lnTo>
                    <a:pt x="0" y="15"/>
                  </a:lnTo>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Freeform 8"/>
            <p:cNvSpPr>
              <a:spLocks/>
            </p:cNvSpPr>
            <p:nvPr/>
          </p:nvSpPr>
          <p:spPr bwMode="auto">
            <a:xfrm>
              <a:off x="3251200" y="2243138"/>
              <a:ext cx="14288" cy="14288"/>
            </a:xfrm>
            <a:custGeom>
              <a:avLst/>
              <a:gdLst>
                <a:gd name="T0" fmla="*/ 0 w 17"/>
                <a:gd name="T1" fmla="*/ 9 h 17"/>
                <a:gd name="T2" fmla="*/ 0 w 17"/>
                <a:gd name="T3" fmla="*/ 5 h 17"/>
                <a:gd name="T4" fmla="*/ 2 w 17"/>
                <a:gd name="T5" fmla="*/ 3 h 17"/>
                <a:gd name="T6" fmla="*/ 4 w 17"/>
                <a:gd name="T7" fmla="*/ 0 h 17"/>
                <a:gd name="T8" fmla="*/ 8 w 17"/>
                <a:gd name="T9" fmla="*/ 0 h 17"/>
                <a:gd name="T10" fmla="*/ 11 w 17"/>
                <a:gd name="T11" fmla="*/ 0 h 17"/>
                <a:gd name="T12" fmla="*/ 14 w 17"/>
                <a:gd name="T13" fmla="*/ 3 h 17"/>
                <a:gd name="T14" fmla="*/ 16 w 17"/>
                <a:gd name="T15" fmla="*/ 5 h 17"/>
                <a:gd name="T16" fmla="*/ 17 w 17"/>
                <a:gd name="T17" fmla="*/ 9 h 17"/>
                <a:gd name="T18" fmla="*/ 16 w 17"/>
                <a:gd name="T19" fmla="*/ 12 h 17"/>
                <a:gd name="T20" fmla="*/ 14 w 17"/>
                <a:gd name="T21" fmla="*/ 14 h 17"/>
                <a:gd name="T22" fmla="*/ 11 w 17"/>
                <a:gd name="T23" fmla="*/ 16 h 17"/>
                <a:gd name="T24" fmla="*/ 8 w 17"/>
                <a:gd name="T25" fmla="*/ 17 h 17"/>
                <a:gd name="T26" fmla="*/ 4 w 17"/>
                <a:gd name="T27" fmla="*/ 16 h 17"/>
                <a:gd name="T28" fmla="*/ 2 w 17"/>
                <a:gd name="T29" fmla="*/ 14 h 17"/>
                <a:gd name="T30" fmla="*/ 0 w 17"/>
                <a:gd name="T31" fmla="*/ 12 h 17"/>
                <a:gd name="T32" fmla="*/ 0 w 17"/>
                <a:gd name="T3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0" y="9"/>
                  </a:moveTo>
                  <a:lnTo>
                    <a:pt x="0" y="5"/>
                  </a:lnTo>
                  <a:lnTo>
                    <a:pt x="2" y="3"/>
                  </a:lnTo>
                  <a:lnTo>
                    <a:pt x="4" y="0"/>
                  </a:lnTo>
                  <a:lnTo>
                    <a:pt x="8" y="0"/>
                  </a:lnTo>
                  <a:lnTo>
                    <a:pt x="11" y="0"/>
                  </a:lnTo>
                  <a:lnTo>
                    <a:pt x="14" y="3"/>
                  </a:lnTo>
                  <a:lnTo>
                    <a:pt x="16" y="5"/>
                  </a:lnTo>
                  <a:lnTo>
                    <a:pt x="17" y="9"/>
                  </a:lnTo>
                  <a:lnTo>
                    <a:pt x="16" y="12"/>
                  </a:lnTo>
                  <a:lnTo>
                    <a:pt x="14" y="14"/>
                  </a:lnTo>
                  <a:lnTo>
                    <a:pt x="11" y="16"/>
                  </a:lnTo>
                  <a:lnTo>
                    <a:pt x="8" y="17"/>
                  </a:lnTo>
                  <a:lnTo>
                    <a:pt x="4" y="16"/>
                  </a:lnTo>
                  <a:lnTo>
                    <a:pt x="2" y="14"/>
                  </a:lnTo>
                  <a:lnTo>
                    <a:pt x="0" y="12"/>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Rectangle 9"/>
            <p:cNvSpPr>
              <a:spLocks noChangeArrowheads="1"/>
            </p:cNvSpPr>
            <p:nvPr/>
          </p:nvSpPr>
          <p:spPr bwMode="auto">
            <a:xfrm>
              <a:off x="3151188" y="2259015"/>
              <a:ext cx="123825" cy="214311"/>
            </a:xfrm>
            <a:prstGeom prst="rect">
              <a:avLst/>
            </a:prstGeom>
            <a:solidFill>
              <a:srgbClr val="D9D9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Rectangle 10"/>
            <p:cNvSpPr>
              <a:spLocks noChangeArrowheads="1"/>
            </p:cNvSpPr>
            <p:nvPr/>
          </p:nvSpPr>
          <p:spPr bwMode="auto">
            <a:xfrm>
              <a:off x="3155948" y="2263778"/>
              <a:ext cx="112714" cy="206374"/>
            </a:xfrm>
            <a:prstGeom prst="rect">
              <a:avLst/>
            </a:prstGeom>
            <a:solidFill>
              <a:schemeClr val="accent6">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115" name="Picture 114"/>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17" name="Picture 116"/>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18" name="Picture 117"/>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80" name="Picture 79"/>
          <p:cNvPicPr>
            <a:picLocks noChangeAspect="1"/>
          </p:cNvPicPr>
          <p:nvPr/>
        </p:nvPicPr>
        <p:blipFill>
          <a:blip r:embed="rId7">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82" name="Picture 81"/>
          <p:cNvPicPr>
            <a:picLocks noChangeAspect="1"/>
          </p:cNvPicPr>
          <p:nvPr/>
        </p:nvPicPr>
        <p:blipFill>
          <a:blip r:embed="rId8">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83" name="Picture 82"/>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pic>
        <p:nvPicPr>
          <p:cNvPr id="85" name="Picture 84"/>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grpSp>
        <p:nvGrpSpPr>
          <p:cNvPr id="89" name="Group 88"/>
          <p:cNvGrpSpPr/>
          <p:nvPr/>
        </p:nvGrpSpPr>
        <p:grpSpPr>
          <a:xfrm>
            <a:off x="3152179" y="1402840"/>
            <a:ext cx="8388777" cy="740165"/>
            <a:chOff x="2755939" y="1667000"/>
            <a:chExt cx="8388777" cy="740165"/>
          </a:xfrm>
        </p:grpSpPr>
        <p:cxnSp>
          <p:nvCxnSpPr>
            <p:cNvPr id="90" name="Straight Connector 89"/>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91" name="Rectangle 90"/>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3" name="Straight Connector 102"/>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04" name="Rectangle 103"/>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5" name="Straight Connector 104"/>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09" name="Rectangle 108"/>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10" name="TextBox 109"/>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111" name="TextBox 110"/>
            <p:cNvSpPr txBox="1"/>
            <p:nvPr/>
          </p:nvSpPr>
          <p:spPr>
            <a:xfrm>
              <a:off x="2755939" y="184980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112" name="Straight Connector 111"/>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13" name="Rectangle 112"/>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3182790" y="1652781"/>
            <a:ext cx="8351926" cy="2537645"/>
            <a:chOff x="2786550" y="1916941"/>
            <a:chExt cx="8351926" cy="2537645"/>
          </a:xfrm>
        </p:grpSpPr>
        <p:grpSp>
          <p:nvGrpSpPr>
            <p:cNvPr id="27" name="Group 26"/>
            <p:cNvGrpSpPr/>
            <p:nvPr/>
          </p:nvGrpSpPr>
          <p:grpSpPr>
            <a:xfrm>
              <a:off x="4290429" y="3079086"/>
              <a:ext cx="533752" cy="1375500"/>
              <a:chOff x="4290429" y="3079086"/>
              <a:chExt cx="533752" cy="1375500"/>
            </a:xfrm>
          </p:grpSpPr>
          <p:cxnSp>
            <p:nvCxnSpPr>
              <p:cNvPr id="92" name="Straight Connector 91"/>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25787" y="2802179"/>
              <a:ext cx="543912" cy="1336196"/>
              <a:chOff x="5815155" y="2802179"/>
              <a:chExt cx="543912" cy="1336196"/>
            </a:xfrm>
          </p:grpSpPr>
          <p:cxnSp>
            <p:nvCxnSpPr>
              <p:cNvPr id="94" name="Straight Connector 93"/>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a:endCxn id="95"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3" name="Group 22"/>
            <p:cNvGrpSpPr/>
            <p:nvPr/>
          </p:nvGrpSpPr>
          <p:grpSpPr>
            <a:xfrm>
              <a:off x="6772719" y="2251729"/>
              <a:ext cx="554072" cy="1341815"/>
              <a:chOff x="7339881" y="2251729"/>
              <a:chExt cx="554072" cy="1341815"/>
            </a:xfrm>
          </p:grpSpPr>
          <p:cxnSp>
            <p:nvCxnSpPr>
              <p:cNvPr id="96" name="Straight Connector 95"/>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102" name="TextBox 101"/>
            <p:cNvSpPr txBox="1"/>
            <p:nvPr/>
          </p:nvSpPr>
          <p:spPr>
            <a:xfrm>
              <a:off x="2786550" y="28317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01647" y="1994160"/>
              <a:ext cx="554072" cy="1250631"/>
              <a:chOff x="8001647" y="1994160"/>
              <a:chExt cx="554072" cy="1250631"/>
            </a:xfrm>
          </p:grpSpPr>
          <p:cxnSp>
            <p:nvCxnSpPr>
              <p:cNvPr id="106" name="Straight Connector 105"/>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107"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sp>
        <p:nvSpPr>
          <p:cNvPr id="136" name="Rectangle 135"/>
          <p:cNvSpPr/>
          <p:nvPr/>
        </p:nvSpPr>
        <p:spPr>
          <a:xfrm>
            <a:off x="9084860" y="680406"/>
            <a:ext cx="1176924" cy="523220"/>
          </a:xfrm>
          <a:prstGeom prst="rect">
            <a:avLst/>
          </a:prstGeom>
        </p:spPr>
        <p:txBody>
          <a:bodyPr wrap="none">
            <a:spAutoFit/>
          </a:bodyPr>
          <a:lstStyle/>
          <a:p>
            <a:pPr algn="ctr"/>
            <a:r>
              <a:rPr lang="en-US" sz="1400" dirty="0">
                <a:solidFill>
                  <a:srgbClr val="72891F"/>
                </a:solidFill>
                <a:latin typeface="Century Gothic" panose="020B0502020202020204" pitchFamily="34" charset="0"/>
              </a:rPr>
              <a:t>French</a:t>
            </a:r>
          </a:p>
          <a:p>
            <a:pPr algn="ctr"/>
            <a:r>
              <a:rPr lang="en-US" sz="1400" dirty="0">
                <a:solidFill>
                  <a:srgbClr val="72891F"/>
                </a:solidFill>
                <a:latin typeface="Century Gothic" panose="020B0502020202020204" pitchFamily="34" charset="0"/>
              </a:rPr>
              <a:t> 18+/18-34  </a:t>
            </a:r>
            <a:endParaRPr lang="en-US" sz="1400" dirty="0">
              <a:solidFill>
                <a:srgbClr val="72891F"/>
              </a:solidFill>
            </a:endParaRPr>
          </a:p>
        </p:txBody>
      </p:sp>
      <p:sp>
        <p:nvSpPr>
          <p:cNvPr id="137" name="Rectangle 136"/>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spTree>
    <p:extLst>
      <p:ext uri="{BB962C8B-B14F-4D97-AF65-F5344CB8AC3E}">
        <p14:creationId xmlns:p14="http://schemas.microsoft.com/office/powerpoint/2010/main" val="3552468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46000">
                                      <p:stCondLst>
                                        <p:cond delay="0"/>
                                      </p:stCondLst>
                                      <p:childTnLst>
                                        <p:animMotion origin="layout" path="M 3.54167E-6 7.40741E-7 L 3.54167E-6 0.10046 " pathEditMode="relative" rAng="0" ptsTypes="AA" p14:bounceEnd="46000">
                                          <p:cBhvr>
                                            <p:cTn id="6" dur="500" fill="hold"/>
                                            <p:tgtEl>
                                              <p:spTgt spid="4"/>
                                            </p:tgtEl>
                                            <p:attrNameLst>
                                              <p:attrName>ppt_x</p:attrName>
                                              <p:attrName>ppt_y</p:attrName>
                                            </p:attrNameLst>
                                          </p:cBhvr>
                                          <p:rCtr x="0" y="5023"/>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wipe(left)">
                                          <p:cBhvr>
                                            <p:cTn id="14"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7.40741E-7 L 3.54167E-6 0.10046 " pathEditMode="relative" rAng="0" ptsTypes="AA">
                                          <p:cBhvr>
                                            <p:cTn id="6" dur="500" fill="hold"/>
                                            <p:tgtEl>
                                              <p:spTgt spid="4"/>
                                            </p:tgtEl>
                                            <p:attrNameLst>
                                              <p:attrName>ppt_x</p:attrName>
                                              <p:attrName>ppt_y</p:attrName>
                                            </p:attrNameLst>
                                          </p:cBhvr>
                                          <p:rCtr x="0" y="5023"/>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wipe(left)">
                                          <p:cBhvr>
                                            <p:cTn id="14"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pic>
        <p:nvPicPr>
          <p:cNvPr id="174" name="Picture 173"/>
          <p:cNvPicPr>
            <a:picLocks noChangeAspect="1"/>
          </p:cNvPicPr>
          <p:nvPr/>
        </p:nvPicPr>
        <p:blipFill>
          <a:blip r:embed="rId3">
            <a:clrChange>
              <a:clrFrom>
                <a:srgbClr val="FFFFFF"/>
              </a:clrFrom>
              <a:clrTo>
                <a:srgbClr val="FFFFFF">
                  <a:alpha val="0"/>
                </a:srgbClr>
              </a:clrTo>
            </a:clrChange>
          </a:blip>
          <a:stretch>
            <a:fillRect/>
          </a:stretch>
        </p:blipFill>
        <p:spPr>
          <a:xfrm>
            <a:off x="2266482" y="4495383"/>
            <a:ext cx="601584" cy="401057"/>
          </a:xfrm>
          <a:prstGeom prst="rect">
            <a:avLst/>
          </a:prstGeom>
        </p:spPr>
      </p:pic>
      <p:sp>
        <p:nvSpPr>
          <p:cNvPr id="186" name="Isosceles Triangle 185"/>
          <p:cNvSpPr/>
          <p:nvPr/>
        </p:nvSpPr>
        <p:spPr>
          <a:xfrm rot="5400000">
            <a:off x="1866704" y="2410782"/>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2267854" y="4494457"/>
            <a:ext cx="601584" cy="401057"/>
            <a:chOff x="3284130" y="2427382"/>
            <a:chExt cx="379447" cy="252965"/>
          </a:xfrm>
        </p:grpSpPr>
        <p:sp>
          <p:nvSpPr>
            <p:cNvPr id="3" name="Rectangle 2"/>
            <p:cNvSpPr/>
            <p:nvPr/>
          </p:nvSpPr>
          <p:spPr>
            <a:xfrm>
              <a:off x="3378806" y="2491740"/>
              <a:ext cx="189724" cy="90406"/>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000000">
                    <a:alpha val="0"/>
                  </a:srgbClr>
                </a:clrFrom>
                <a:clrTo>
                  <a:srgbClr val="000000">
                    <a:alpha val="0"/>
                  </a:srgbClr>
                </a:clrTo>
              </a:clrChange>
            </a:blip>
            <a:stretch>
              <a:fillRect/>
            </a:stretch>
          </p:blipFill>
          <p:spPr>
            <a:xfrm>
              <a:off x="3284130" y="2427382"/>
              <a:ext cx="379447" cy="252965"/>
            </a:xfrm>
            <a:prstGeom prst="rect">
              <a:avLst/>
            </a:prstGeom>
          </p:spPr>
        </p:pic>
      </p:grpSp>
      <p:pic>
        <p:nvPicPr>
          <p:cNvPr id="115" name="Picture 114"/>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17" name="Picture 116"/>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18" name="Picture 117"/>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20" name="Picture 119"/>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10" name="Picture 109"/>
          <p:cNvPicPr>
            <a:picLocks noChangeAspect="1"/>
          </p:cNvPicPr>
          <p:nvPr/>
        </p:nvPicPr>
        <p:blipFill>
          <a:blip r:embed="rId8">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111" name="Picture 110"/>
          <p:cNvPicPr>
            <a:picLocks noChangeAspect="1"/>
          </p:cNvPicPr>
          <p:nvPr/>
        </p:nvPicPr>
        <p:blipFill>
          <a:blip r:embed="rId9">
            <a:clrChange>
              <a:clrFrom>
                <a:srgbClr val="FFFFFF"/>
              </a:clrFrom>
              <a:clrTo>
                <a:srgbClr val="FFFFFF">
                  <a:alpha val="0"/>
                </a:srgbClr>
              </a:clrTo>
            </a:clrChange>
          </a:blip>
          <a:stretch>
            <a:fillRect/>
          </a:stretch>
        </p:blipFill>
        <p:spPr>
          <a:xfrm>
            <a:off x="2213288" y="3952422"/>
            <a:ext cx="709933" cy="642286"/>
          </a:xfrm>
          <a:prstGeom prst="rect">
            <a:avLst/>
          </a:prstGeom>
        </p:spPr>
      </p:pic>
      <p:grpSp>
        <p:nvGrpSpPr>
          <p:cNvPr id="132" name="Group 131"/>
          <p:cNvGrpSpPr/>
          <p:nvPr/>
        </p:nvGrpSpPr>
        <p:grpSpPr>
          <a:xfrm>
            <a:off x="2376635" y="2877290"/>
            <a:ext cx="364686" cy="466891"/>
            <a:chOff x="3736976" y="2771776"/>
            <a:chExt cx="249237" cy="319087"/>
          </a:xfrm>
        </p:grpSpPr>
        <p:sp>
          <p:nvSpPr>
            <p:cNvPr id="144" name="AutoShape 3"/>
            <p:cNvSpPr>
              <a:spLocks noChangeAspect="1" noChangeArrowheads="1" noTextEdit="1"/>
            </p:cNvSpPr>
            <p:nvPr/>
          </p:nvSpPr>
          <p:spPr bwMode="auto">
            <a:xfrm>
              <a:off x="3738563" y="2773363"/>
              <a:ext cx="246062" cy="31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5"/>
            <p:cNvSpPr>
              <a:spLocks/>
            </p:cNvSpPr>
            <p:nvPr/>
          </p:nvSpPr>
          <p:spPr bwMode="auto">
            <a:xfrm>
              <a:off x="3736976" y="2771776"/>
              <a:ext cx="249237" cy="319087"/>
            </a:xfrm>
            <a:custGeom>
              <a:avLst/>
              <a:gdLst>
                <a:gd name="T0" fmla="*/ 0 w 312"/>
                <a:gd name="T1" fmla="*/ 11 h 400"/>
                <a:gd name="T2" fmla="*/ 1 w 312"/>
                <a:gd name="T3" fmla="*/ 7 h 400"/>
                <a:gd name="T4" fmla="*/ 3 w 312"/>
                <a:gd name="T5" fmla="*/ 3 h 400"/>
                <a:gd name="T6" fmla="*/ 7 w 312"/>
                <a:gd name="T7" fmla="*/ 1 h 400"/>
                <a:gd name="T8" fmla="*/ 10 w 312"/>
                <a:gd name="T9" fmla="*/ 0 h 400"/>
                <a:gd name="T10" fmla="*/ 302 w 312"/>
                <a:gd name="T11" fmla="*/ 0 h 400"/>
                <a:gd name="T12" fmla="*/ 306 w 312"/>
                <a:gd name="T13" fmla="*/ 1 h 400"/>
                <a:gd name="T14" fmla="*/ 309 w 312"/>
                <a:gd name="T15" fmla="*/ 3 h 400"/>
                <a:gd name="T16" fmla="*/ 311 w 312"/>
                <a:gd name="T17" fmla="*/ 7 h 400"/>
                <a:gd name="T18" fmla="*/ 312 w 312"/>
                <a:gd name="T19" fmla="*/ 11 h 400"/>
                <a:gd name="T20" fmla="*/ 312 w 312"/>
                <a:gd name="T21" fmla="*/ 389 h 400"/>
                <a:gd name="T22" fmla="*/ 311 w 312"/>
                <a:gd name="T23" fmla="*/ 394 h 400"/>
                <a:gd name="T24" fmla="*/ 309 w 312"/>
                <a:gd name="T25" fmla="*/ 397 h 400"/>
                <a:gd name="T26" fmla="*/ 306 w 312"/>
                <a:gd name="T27" fmla="*/ 399 h 400"/>
                <a:gd name="T28" fmla="*/ 302 w 312"/>
                <a:gd name="T29" fmla="*/ 400 h 400"/>
                <a:gd name="T30" fmla="*/ 10 w 312"/>
                <a:gd name="T31" fmla="*/ 400 h 400"/>
                <a:gd name="T32" fmla="*/ 7 w 312"/>
                <a:gd name="T33" fmla="*/ 399 h 400"/>
                <a:gd name="T34" fmla="*/ 3 w 312"/>
                <a:gd name="T35" fmla="*/ 397 h 400"/>
                <a:gd name="T36" fmla="*/ 1 w 312"/>
                <a:gd name="T37" fmla="*/ 394 h 400"/>
                <a:gd name="T38" fmla="*/ 0 w 312"/>
                <a:gd name="T39" fmla="*/ 389 h 400"/>
                <a:gd name="T40" fmla="*/ 0 w 312"/>
                <a:gd name="T41" fmla="*/ 1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2" h="400">
                  <a:moveTo>
                    <a:pt x="0" y="11"/>
                  </a:moveTo>
                  <a:lnTo>
                    <a:pt x="1" y="7"/>
                  </a:lnTo>
                  <a:lnTo>
                    <a:pt x="3" y="3"/>
                  </a:lnTo>
                  <a:lnTo>
                    <a:pt x="7" y="1"/>
                  </a:lnTo>
                  <a:lnTo>
                    <a:pt x="10" y="0"/>
                  </a:lnTo>
                  <a:lnTo>
                    <a:pt x="302" y="0"/>
                  </a:lnTo>
                  <a:lnTo>
                    <a:pt x="306" y="1"/>
                  </a:lnTo>
                  <a:lnTo>
                    <a:pt x="309" y="3"/>
                  </a:lnTo>
                  <a:lnTo>
                    <a:pt x="311" y="7"/>
                  </a:lnTo>
                  <a:lnTo>
                    <a:pt x="312" y="11"/>
                  </a:lnTo>
                  <a:lnTo>
                    <a:pt x="312" y="389"/>
                  </a:lnTo>
                  <a:lnTo>
                    <a:pt x="311" y="394"/>
                  </a:lnTo>
                  <a:lnTo>
                    <a:pt x="309" y="397"/>
                  </a:lnTo>
                  <a:lnTo>
                    <a:pt x="306" y="399"/>
                  </a:lnTo>
                  <a:lnTo>
                    <a:pt x="302" y="400"/>
                  </a:lnTo>
                  <a:lnTo>
                    <a:pt x="10" y="400"/>
                  </a:lnTo>
                  <a:lnTo>
                    <a:pt x="7" y="399"/>
                  </a:lnTo>
                  <a:lnTo>
                    <a:pt x="3" y="397"/>
                  </a:lnTo>
                  <a:lnTo>
                    <a:pt x="1" y="394"/>
                  </a:lnTo>
                  <a:lnTo>
                    <a:pt x="0" y="389"/>
                  </a:lnTo>
                  <a:lnTo>
                    <a:pt x="0" y="11"/>
                  </a:lnTo>
                  <a:close/>
                </a:path>
              </a:pathLst>
            </a:custGeom>
            <a:solidFill>
              <a:srgbClr val="0070C0"/>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Rectangle 6"/>
            <p:cNvSpPr>
              <a:spLocks noChangeArrowheads="1"/>
            </p:cNvSpPr>
            <p:nvPr/>
          </p:nvSpPr>
          <p:spPr bwMode="auto">
            <a:xfrm>
              <a:off x="3763963" y="2800350"/>
              <a:ext cx="195262" cy="265112"/>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Line 7"/>
            <p:cNvSpPr>
              <a:spLocks noChangeShapeType="1"/>
            </p:cNvSpPr>
            <p:nvPr/>
          </p:nvSpPr>
          <p:spPr bwMode="auto">
            <a:xfrm>
              <a:off x="3838575" y="3076575"/>
              <a:ext cx="46037"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2" name="Freeform 8"/>
            <p:cNvSpPr>
              <a:spLocks/>
            </p:cNvSpPr>
            <p:nvPr/>
          </p:nvSpPr>
          <p:spPr bwMode="auto">
            <a:xfrm>
              <a:off x="3854450" y="2779713"/>
              <a:ext cx="14287" cy="14287"/>
            </a:xfrm>
            <a:custGeom>
              <a:avLst/>
              <a:gdLst>
                <a:gd name="T0" fmla="*/ 0 w 16"/>
                <a:gd name="T1" fmla="*/ 9 h 17"/>
                <a:gd name="T2" fmla="*/ 0 w 16"/>
                <a:gd name="T3" fmla="*/ 5 h 17"/>
                <a:gd name="T4" fmla="*/ 2 w 16"/>
                <a:gd name="T5" fmla="*/ 3 h 17"/>
                <a:gd name="T6" fmla="*/ 4 w 16"/>
                <a:gd name="T7" fmla="*/ 0 h 17"/>
                <a:gd name="T8" fmla="*/ 8 w 16"/>
                <a:gd name="T9" fmla="*/ 0 h 17"/>
                <a:gd name="T10" fmla="*/ 11 w 16"/>
                <a:gd name="T11" fmla="*/ 0 h 17"/>
                <a:gd name="T12" fmla="*/ 13 w 16"/>
                <a:gd name="T13" fmla="*/ 3 h 17"/>
                <a:gd name="T14" fmla="*/ 15 w 16"/>
                <a:gd name="T15" fmla="*/ 5 h 17"/>
                <a:gd name="T16" fmla="*/ 16 w 16"/>
                <a:gd name="T17" fmla="*/ 9 h 17"/>
                <a:gd name="T18" fmla="*/ 15 w 16"/>
                <a:gd name="T19" fmla="*/ 12 h 17"/>
                <a:gd name="T20" fmla="*/ 13 w 16"/>
                <a:gd name="T21" fmla="*/ 14 h 17"/>
                <a:gd name="T22" fmla="*/ 11 w 16"/>
                <a:gd name="T23" fmla="*/ 16 h 17"/>
                <a:gd name="T24" fmla="*/ 8 w 16"/>
                <a:gd name="T25" fmla="*/ 17 h 17"/>
                <a:gd name="T26" fmla="*/ 4 w 16"/>
                <a:gd name="T27" fmla="*/ 16 h 17"/>
                <a:gd name="T28" fmla="*/ 2 w 16"/>
                <a:gd name="T29" fmla="*/ 14 h 17"/>
                <a:gd name="T30" fmla="*/ 0 w 16"/>
                <a:gd name="T31" fmla="*/ 12 h 17"/>
                <a:gd name="T32" fmla="*/ 0 w 16"/>
                <a:gd name="T3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0" y="9"/>
                  </a:moveTo>
                  <a:lnTo>
                    <a:pt x="0" y="5"/>
                  </a:lnTo>
                  <a:lnTo>
                    <a:pt x="2" y="3"/>
                  </a:lnTo>
                  <a:lnTo>
                    <a:pt x="4" y="0"/>
                  </a:lnTo>
                  <a:lnTo>
                    <a:pt x="8" y="0"/>
                  </a:lnTo>
                  <a:lnTo>
                    <a:pt x="11" y="0"/>
                  </a:lnTo>
                  <a:lnTo>
                    <a:pt x="13" y="3"/>
                  </a:lnTo>
                  <a:lnTo>
                    <a:pt x="15" y="5"/>
                  </a:lnTo>
                  <a:lnTo>
                    <a:pt x="16" y="9"/>
                  </a:lnTo>
                  <a:lnTo>
                    <a:pt x="15" y="12"/>
                  </a:lnTo>
                  <a:lnTo>
                    <a:pt x="13" y="14"/>
                  </a:lnTo>
                  <a:lnTo>
                    <a:pt x="11" y="16"/>
                  </a:lnTo>
                  <a:lnTo>
                    <a:pt x="8" y="17"/>
                  </a:lnTo>
                  <a:lnTo>
                    <a:pt x="4" y="16"/>
                  </a:lnTo>
                  <a:lnTo>
                    <a:pt x="2" y="14"/>
                  </a:lnTo>
                  <a:lnTo>
                    <a:pt x="0" y="12"/>
                  </a:lnTo>
                  <a:lnTo>
                    <a:pt x="0" y="9"/>
                  </a:lnTo>
                </a:path>
              </a:pathLst>
            </a:custGeom>
            <a:noFill/>
            <a:ln w="635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53" name="Group 152"/>
          <p:cNvGrpSpPr/>
          <p:nvPr/>
        </p:nvGrpSpPr>
        <p:grpSpPr>
          <a:xfrm>
            <a:off x="2378956" y="2881339"/>
            <a:ext cx="360755" cy="462600"/>
            <a:chOff x="3184571" y="3161880"/>
            <a:chExt cx="360755" cy="462600"/>
          </a:xfrm>
        </p:grpSpPr>
        <p:pic>
          <p:nvPicPr>
            <p:cNvPr id="154" name="Picture 153"/>
            <p:cNvPicPr>
              <a:picLocks noChangeAspect="1"/>
            </p:cNvPicPr>
            <p:nvPr/>
          </p:nvPicPr>
          <p:blipFill>
            <a:blip r:embed="rId10">
              <a:clrChange>
                <a:clrFrom>
                  <a:srgbClr val="FFFFFF"/>
                </a:clrFrom>
                <a:clrTo>
                  <a:srgbClr val="FFFFFF">
                    <a:alpha val="0"/>
                  </a:srgbClr>
                </a:clrTo>
              </a:clrChange>
            </a:blip>
            <a:stretch>
              <a:fillRect/>
            </a:stretch>
          </p:blipFill>
          <p:spPr>
            <a:xfrm>
              <a:off x="3184571" y="3161880"/>
              <a:ext cx="360755" cy="462600"/>
            </a:xfrm>
            <a:prstGeom prst="rect">
              <a:avLst/>
            </a:prstGeom>
          </p:spPr>
        </p:pic>
        <p:sp>
          <p:nvSpPr>
            <p:cNvPr id="155" name="Rectangle 154"/>
            <p:cNvSpPr/>
            <p:nvPr/>
          </p:nvSpPr>
          <p:spPr>
            <a:xfrm>
              <a:off x="3223457" y="3202874"/>
              <a:ext cx="282999" cy="3842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Rectangle 111"/>
          <p:cNvSpPr/>
          <p:nvPr/>
        </p:nvSpPr>
        <p:spPr>
          <a:xfrm>
            <a:off x="9084860" y="680406"/>
            <a:ext cx="1176924" cy="523220"/>
          </a:xfrm>
          <a:prstGeom prst="rect">
            <a:avLst/>
          </a:prstGeom>
        </p:spPr>
        <p:txBody>
          <a:bodyPr wrap="none">
            <a:spAutoFit/>
          </a:bodyPr>
          <a:lstStyle/>
          <a:p>
            <a:pPr algn="ctr"/>
            <a:r>
              <a:rPr lang="en-US" sz="1400" dirty="0">
                <a:solidFill>
                  <a:srgbClr val="0070C0"/>
                </a:solidFill>
                <a:latin typeface="Century Gothic" panose="020B0502020202020204" pitchFamily="34" charset="0"/>
              </a:rPr>
              <a:t>French</a:t>
            </a:r>
          </a:p>
          <a:p>
            <a:pPr algn="ctr"/>
            <a:r>
              <a:rPr lang="en-US" sz="1400" dirty="0">
                <a:solidFill>
                  <a:srgbClr val="0070C0"/>
                </a:solidFill>
                <a:latin typeface="Century Gothic" panose="020B0502020202020204" pitchFamily="34" charset="0"/>
              </a:rPr>
              <a:t> 18+/18-34  </a:t>
            </a:r>
            <a:endParaRPr lang="en-US" sz="1400" dirty="0">
              <a:solidFill>
                <a:srgbClr val="0070C0"/>
              </a:solidFill>
            </a:endParaRPr>
          </a:p>
        </p:txBody>
      </p:sp>
      <p:sp>
        <p:nvSpPr>
          <p:cNvPr id="113" name="Rectangle 112"/>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grpSp>
        <p:nvGrpSpPr>
          <p:cNvPr id="116" name="Group 115"/>
          <p:cNvGrpSpPr/>
          <p:nvPr/>
        </p:nvGrpSpPr>
        <p:grpSpPr>
          <a:xfrm>
            <a:off x="3152179" y="1399208"/>
            <a:ext cx="8388777" cy="743797"/>
            <a:chOff x="2755939" y="1663368"/>
            <a:chExt cx="8388777" cy="743797"/>
          </a:xfrm>
        </p:grpSpPr>
        <p:cxnSp>
          <p:nvCxnSpPr>
            <p:cNvPr id="121" name="Straight Connector 120"/>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4" name="Straight Connector 133"/>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35" name="Rectangle 134"/>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6" name="Straight Connector 135"/>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8" name="TextBox 137"/>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139" name="TextBox 138"/>
            <p:cNvSpPr txBox="1"/>
            <p:nvPr/>
          </p:nvSpPr>
          <p:spPr>
            <a:xfrm>
              <a:off x="2755939" y="1663368"/>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140" name="Straight Connector 139"/>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41" name="Rectangle 140"/>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42" name="Group 141"/>
          <p:cNvGrpSpPr/>
          <p:nvPr/>
        </p:nvGrpSpPr>
        <p:grpSpPr>
          <a:xfrm>
            <a:off x="3173912" y="1652781"/>
            <a:ext cx="8351279" cy="2537645"/>
            <a:chOff x="2777672" y="1916941"/>
            <a:chExt cx="8351279" cy="2537645"/>
          </a:xfrm>
        </p:grpSpPr>
        <p:grpSp>
          <p:nvGrpSpPr>
            <p:cNvPr id="143" name="Group 142"/>
            <p:cNvGrpSpPr/>
            <p:nvPr/>
          </p:nvGrpSpPr>
          <p:grpSpPr>
            <a:xfrm>
              <a:off x="4290429" y="3079086"/>
              <a:ext cx="533752" cy="1375500"/>
              <a:chOff x="4290429" y="3079086"/>
              <a:chExt cx="533752" cy="1375500"/>
            </a:xfrm>
          </p:grpSpPr>
          <p:cxnSp>
            <p:nvCxnSpPr>
              <p:cNvPr id="181" name="Straight Connector 180"/>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82" name="Rectangle 181"/>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83" name="Straight Connector 182"/>
              <p:cNvCxnSpPr>
                <a:endCxn id="182"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147" name="Group 146"/>
            <p:cNvGrpSpPr/>
            <p:nvPr/>
          </p:nvGrpSpPr>
          <p:grpSpPr>
            <a:xfrm>
              <a:off x="5525787" y="2802179"/>
              <a:ext cx="543912" cy="1336196"/>
              <a:chOff x="5815155" y="2802179"/>
              <a:chExt cx="543912" cy="1336196"/>
            </a:xfrm>
          </p:grpSpPr>
          <p:cxnSp>
            <p:nvCxnSpPr>
              <p:cNvPr id="178" name="Straight Connector 177"/>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a:endCxn id="180"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180" name="Rectangle 179"/>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48" name="Group 147"/>
            <p:cNvGrpSpPr/>
            <p:nvPr/>
          </p:nvGrpSpPr>
          <p:grpSpPr>
            <a:xfrm>
              <a:off x="6772719" y="2251729"/>
              <a:ext cx="554072" cy="1341815"/>
              <a:chOff x="7339881" y="2251729"/>
              <a:chExt cx="554072" cy="1341815"/>
            </a:xfrm>
          </p:grpSpPr>
          <p:cxnSp>
            <p:nvCxnSpPr>
              <p:cNvPr id="175" name="Straight Connector 174"/>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76" name="Rectangle 175"/>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7" name="Straight Connector 176"/>
              <p:cNvCxnSpPr>
                <a:endCxn id="176"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49" name="TextBox 148"/>
            <p:cNvSpPr txBox="1"/>
            <p:nvPr/>
          </p:nvSpPr>
          <p:spPr>
            <a:xfrm>
              <a:off x="8658403"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150" name="TextBox 149"/>
            <p:cNvSpPr txBox="1"/>
            <p:nvPr/>
          </p:nvSpPr>
          <p:spPr>
            <a:xfrm>
              <a:off x="2777672" y="1952904"/>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156" name="Group 155"/>
            <p:cNvGrpSpPr/>
            <p:nvPr/>
          </p:nvGrpSpPr>
          <p:grpSpPr>
            <a:xfrm>
              <a:off x="8001647" y="1994160"/>
              <a:ext cx="554072" cy="1250631"/>
              <a:chOff x="8001647" y="1994160"/>
              <a:chExt cx="554072" cy="1250631"/>
            </a:xfrm>
          </p:grpSpPr>
          <p:cxnSp>
            <p:nvCxnSpPr>
              <p:cNvPr id="157" name="Straight Connector 156"/>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58" name="Rectangle 157"/>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9" name="Straight Connector 158"/>
              <p:cNvCxnSpPr>
                <a:endCxn id="158"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119" name="Group 118"/>
          <p:cNvGrpSpPr/>
          <p:nvPr/>
        </p:nvGrpSpPr>
        <p:grpSpPr>
          <a:xfrm>
            <a:off x="3175929" y="3446323"/>
            <a:ext cx="8358459" cy="1905133"/>
            <a:chOff x="2779689" y="3710483"/>
            <a:chExt cx="8358459" cy="1905133"/>
          </a:xfrm>
        </p:grpSpPr>
        <p:sp>
          <p:nvSpPr>
            <p:cNvPr id="122" name="Rectangle 121"/>
            <p:cNvSpPr/>
            <p:nvPr/>
          </p:nvSpPr>
          <p:spPr>
            <a:xfrm>
              <a:off x="4590066" y="5360728"/>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3" name="Rectangle 122"/>
            <p:cNvSpPr/>
            <p:nvPr/>
          </p:nvSpPr>
          <p:spPr>
            <a:xfrm>
              <a:off x="5838572" y="4757547"/>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4" name="Rectangle 123"/>
            <p:cNvSpPr/>
            <p:nvPr/>
          </p:nvSpPr>
          <p:spPr>
            <a:xfrm>
              <a:off x="7091326" y="4067192"/>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5" name="Rectangle 124"/>
            <p:cNvSpPr/>
            <p:nvPr/>
          </p:nvSpPr>
          <p:spPr>
            <a:xfrm>
              <a:off x="4287553" y="555117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6" name="Rectangle 125"/>
            <p:cNvSpPr/>
            <p:nvPr/>
          </p:nvSpPr>
          <p:spPr>
            <a:xfrm>
              <a:off x="5536059" y="4846327"/>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7" name="Rectangle 126"/>
            <p:cNvSpPr/>
            <p:nvPr/>
          </p:nvSpPr>
          <p:spPr>
            <a:xfrm>
              <a:off x="6762179" y="4245598"/>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8" name="TextBox 127"/>
            <p:cNvSpPr txBox="1"/>
            <p:nvPr/>
          </p:nvSpPr>
          <p:spPr>
            <a:xfrm>
              <a:off x="2779689" y="3710483"/>
              <a:ext cx="795411"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Tablet</a:t>
              </a:r>
            </a:p>
          </p:txBody>
        </p:sp>
        <p:sp>
          <p:nvSpPr>
            <p:cNvPr id="129" name="TextBox 128"/>
            <p:cNvSpPr txBox="1"/>
            <p:nvPr/>
          </p:nvSpPr>
          <p:spPr>
            <a:xfrm>
              <a:off x="8783458" y="3719363"/>
              <a:ext cx="1047082"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51%/49%</a:t>
              </a:r>
            </a:p>
          </p:txBody>
        </p:sp>
        <p:sp>
          <p:nvSpPr>
            <p:cNvPr id="130" name="Rectangle 129"/>
            <p:cNvSpPr/>
            <p:nvPr/>
          </p:nvSpPr>
          <p:spPr>
            <a:xfrm>
              <a:off x="8323420" y="406619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1" name="Rectangle 130"/>
            <p:cNvSpPr/>
            <p:nvPr/>
          </p:nvSpPr>
          <p:spPr>
            <a:xfrm>
              <a:off x="8020907" y="398478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14" name="TextBox 113"/>
            <p:cNvSpPr txBox="1"/>
            <p:nvPr/>
          </p:nvSpPr>
          <p:spPr>
            <a:xfrm>
              <a:off x="10091066" y="3719363"/>
              <a:ext cx="1047082" cy="338554"/>
            </a:xfrm>
            <a:prstGeom prst="rect">
              <a:avLst/>
            </a:prstGeom>
            <a:noFill/>
          </p:spPr>
          <p:txBody>
            <a:bodyPr wrap="none" rtlCol="0">
              <a:spAutoFit/>
            </a:bodyPr>
            <a:lstStyle/>
            <a:p>
              <a:r>
                <a:rPr lang="en-US" sz="1600" dirty="0">
                  <a:latin typeface="Century Gothic" panose="020B0502020202020204" pitchFamily="34" charset="0"/>
                </a:rPr>
                <a:t>54%/53%</a:t>
              </a:r>
            </a:p>
          </p:txBody>
        </p:sp>
      </p:grpSp>
    </p:spTree>
    <p:extLst>
      <p:ext uri="{BB962C8B-B14F-4D97-AF65-F5344CB8AC3E}">
        <p14:creationId xmlns:p14="http://schemas.microsoft.com/office/powerpoint/2010/main" val="103580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5.55112E-17 L 3.54167E-6 0.08634 " pathEditMode="relative" rAng="0" ptsTypes="AA" p14:bounceEnd="36000">
                                          <p:cBhvr>
                                            <p:cTn id="6" dur="500" fill="hold"/>
                                            <p:tgtEl>
                                              <p:spTgt spid="186"/>
                                            </p:tgtEl>
                                            <p:attrNameLst>
                                              <p:attrName>ppt_x</p:attrName>
                                              <p:attrName>ppt_y</p:attrName>
                                            </p:attrNameLst>
                                          </p:cBhvr>
                                          <p:rCtr x="0" y="430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10" presetClass="exit" presetSubtype="0" fill="hold" nodeType="afterEffect">
                                      <p:stCondLst>
                                        <p:cond delay="0"/>
                                      </p:stCondLst>
                                      <p:childTnLst>
                                        <p:animEffect transition="out" filter="fade">
                                          <p:cBhvr>
                                            <p:cTn id="13" dur="1000"/>
                                            <p:tgtEl>
                                              <p:spTgt spid="153"/>
                                            </p:tgtEl>
                                          </p:cBhvr>
                                        </p:animEffect>
                                        <p:set>
                                          <p:cBhvr>
                                            <p:cTn id="14" dur="1" fill="hold">
                                              <p:stCondLst>
                                                <p:cond delay="999"/>
                                              </p:stCondLst>
                                            </p:cTn>
                                            <p:tgtEl>
                                              <p:spTgt spid="153"/>
                                            </p:tgtEl>
                                            <p:attrNameLst>
                                              <p:attrName>style.visibility</p:attrName>
                                            </p:attrNameLst>
                                          </p:cBhvr>
                                          <p:to>
                                            <p:strVal val="hidden"/>
                                          </p:to>
                                        </p:set>
                                      </p:childTnLst>
                                    </p:cTn>
                                  </p:par>
                                </p:childTnLst>
                              </p:cTn>
                            </p:par>
                            <p:par>
                              <p:cTn id="15" fill="hold">
                                <p:stCondLst>
                                  <p:cond delay="2000"/>
                                </p:stCondLst>
                                <p:childTnLst>
                                  <p:par>
                                    <p:cTn id="16" presetID="22" presetClass="entr" presetSubtype="8" fill="hold" nodeType="afterEffect">
                                      <p:stCondLst>
                                        <p:cond delay="0"/>
                                      </p:stCondLst>
                                      <p:childTnLst>
                                        <p:set>
                                          <p:cBhvr>
                                            <p:cTn id="17" dur="1" fill="hold">
                                              <p:stCondLst>
                                                <p:cond delay="0"/>
                                              </p:stCondLst>
                                            </p:cTn>
                                            <p:tgtEl>
                                              <p:spTgt spid="119"/>
                                            </p:tgtEl>
                                            <p:attrNameLst>
                                              <p:attrName>style.visibility</p:attrName>
                                            </p:attrNameLst>
                                          </p:cBhvr>
                                          <p:to>
                                            <p:strVal val="visible"/>
                                          </p:to>
                                        </p:set>
                                        <p:animEffect transition="in" filter="wipe(left)">
                                          <p:cBhvr>
                                            <p:cTn id="18" dur="2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5.55112E-17 L 3.54167E-6 0.08634 " pathEditMode="relative" rAng="0" ptsTypes="AA">
                                          <p:cBhvr>
                                            <p:cTn id="6" dur="500" fill="hold"/>
                                            <p:tgtEl>
                                              <p:spTgt spid="186"/>
                                            </p:tgtEl>
                                            <p:attrNameLst>
                                              <p:attrName>ppt_x</p:attrName>
                                              <p:attrName>ppt_y</p:attrName>
                                            </p:attrNameLst>
                                          </p:cBhvr>
                                          <p:rCtr x="0" y="430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10" presetClass="exit" presetSubtype="0" fill="hold" nodeType="afterEffect">
                                      <p:stCondLst>
                                        <p:cond delay="0"/>
                                      </p:stCondLst>
                                      <p:childTnLst>
                                        <p:animEffect transition="out" filter="fade">
                                          <p:cBhvr>
                                            <p:cTn id="13" dur="1000"/>
                                            <p:tgtEl>
                                              <p:spTgt spid="153"/>
                                            </p:tgtEl>
                                          </p:cBhvr>
                                        </p:animEffect>
                                        <p:set>
                                          <p:cBhvr>
                                            <p:cTn id="14" dur="1" fill="hold">
                                              <p:stCondLst>
                                                <p:cond delay="999"/>
                                              </p:stCondLst>
                                            </p:cTn>
                                            <p:tgtEl>
                                              <p:spTgt spid="153"/>
                                            </p:tgtEl>
                                            <p:attrNameLst>
                                              <p:attrName>style.visibility</p:attrName>
                                            </p:attrNameLst>
                                          </p:cBhvr>
                                          <p:to>
                                            <p:strVal val="hidden"/>
                                          </p:to>
                                        </p:set>
                                      </p:childTnLst>
                                    </p:cTn>
                                  </p:par>
                                </p:childTnLst>
                              </p:cTn>
                            </p:par>
                            <p:par>
                              <p:cTn id="15" fill="hold">
                                <p:stCondLst>
                                  <p:cond delay="2000"/>
                                </p:stCondLst>
                                <p:childTnLst>
                                  <p:par>
                                    <p:cTn id="16" presetID="22" presetClass="entr" presetSubtype="8" fill="hold" nodeType="afterEffect">
                                      <p:stCondLst>
                                        <p:cond delay="0"/>
                                      </p:stCondLst>
                                      <p:childTnLst>
                                        <p:set>
                                          <p:cBhvr>
                                            <p:cTn id="17" dur="1" fill="hold">
                                              <p:stCondLst>
                                                <p:cond delay="0"/>
                                              </p:stCondLst>
                                            </p:cTn>
                                            <p:tgtEl>
                                              <p:spTgt spid="119"/>
                                            </p:tgtEl>
                                            <p:attrNameLst>
                                              <p:attrName>style.visibility</p:attrName>
                                            </p:attrNameLst>
                                          </p:cBhvr>
                                          <p:to>
                                            <p:strVal val="visible"/>
                                          </p:to>
                                        </p:set>
                                        <p:animEffect transition="in" filter="wipe(left)">
                                          <p:cBhvr>
                                            <p:cTn id="18" dur="2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376635" y="2877290"/>
            <a:ext cx="364686" cy="466891"/>
            <a:chOff x="3736976" y="2771776"/>
            <a:chExt cx="249237" cy="319087"/>
          </a:xfrm>
        </p:grpSpPr>
        <p:sp>
          <p:nvSpPr>
            <p:cNvPr id="4" name="AutoShape 3"/>
            <p:cNvSpPr>
              <a:spLocks noChangeAspect="1" noChangeArrowheads="1" noTextEdit="1"/>
            </p:cNvSpPr>
            <p:nvPr/>
          </p:nvSpPr>
          <p:spPr bwMode="auto">
            <a:xfrm>
              <a:off x="3738563" y="2773363"/>
              <a:ext cx="246062" cy="31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5"/>
            <p:cNvSpPr>
              <a:spLocks/>
            </p:cNvSpPr>
            <p:nvPr/>
          </p:nvSpPr>
          <p:spPr bwMode="auto">
            <a:xfrm>
              <a:off x="3736976" y="2771776"/>
              <a:ext cx="249237" cy="319087"/>
            </a:xfrm>
            <a:custGeom>
              <a:avLst/>
              <a:gdLst>
                <a:gd name="T0" fmla="*/ 0 w 312"/>
                <a:gd name="T1" fmla="*/ 11 h 400"/>
                <a:gd name="T2" fmla="*/ 1 w 312"/>
                <a:gd name="T3" fmla="*/ 7 h 400"/>
                <a:gd name="T4" fmla="*/ 3 w 312"/>
                <a:gd name="T5" fmla="*/ 3 h 400"/>
                <a:gd name="T6" fmla="*/ 7 w 312"/>
                <a:gd name="T7" fmla="*/ 1 h 400"/>
                <a:gd name="T8" fmla="*/ 10 w 312"/>
                <a:gd name="T9" fmla="*/ 0 h 400"/>
                <a:gd name="T10" fmla="*/ 302 w 312"/>
                <a:gd name="T11" fmla="*/ 0 h 400"/>
                <a:gd name="T12" fmla="*/ 306 w 312"/>
                <a:gd name="T13" fmla="*/ 1 h 400"/>
                <a:gd name="T14" fmla="*/ 309 w 312"/>
                <a:gd name="T15" fmla="*/ 3 h 400"/>
                <a:gd name="T16" fmla="*/ 311 w 312"/>
                <a:gd name="T17" fmla="*/ 7 h 400"/>
                <a:gd name="T18" fmla="*/ 312 w 312"/>
                <a:gd name="T19" fmla="*/ 11 h 400"/>
                <a:gd name="T20" fmla="*/ 312 w 312"/>
                <a:gd name="T21" fmla="*/ 389 h 400"/>
                <a:gd name="T22" fmla="*/ 311 w 312"/>
                <a:gd name="T23" fmla="*/ 394 h 400"/>
                <a:gd name="T24" fmla="*/ 309 w 312"/>
                <a:gd name="T25" fmla="*/ 397 h 400"/>
                <a:gd name="T26" fmla="*/ 306 w 312"/>
                <a:gd name="T27" fmla="*/ 399 h 400"/>
                <a:gd name="T28" fmla="*/ 302 w 312"/>
                <a:gd name="T29" fmla="*/ 400 h 400"/>
                <a:gd name="T30" fmla="*/ 10 w 312"/>
                <a:gd name="T31" fmla="*/ 400 h 400"/>
                <a:gd name="T32" fmla="*/ 7 w 312"/>
                <a:gd name="T33" fmla="*/ 399 h 400"/>
                <a:gd name="T34" fmla="*/ 3 w 312"/>
                <a:gd name="T35" fmla="*/ 397 h 400"/>
                <a:gd name="T36" fmla="*/ 1 w 312"/>
                <a:gd name="T37" fmla="*/ 394 h 400"/>
                <a:gd name="T38" fmla="*/ 0 w 312"/>
                <a:gd name="T39" fmla="*/ 389 h 400"/>
                <a:gd name="T40" fmla="*/ 0 w 312"/>
                <a:gd name="T41" fmla="*/ 1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2" h="400">
                  <a:moveTo>
                    <a:pt x="0" y="11"/>
                  </a:moveTo>
                  <a:lnTo>
                    <a:pt x="1" y="7"/>
                  </a:lnTo>
                  <a:lnTo>
                    <a:pt x="3" y="3"/>
                  </a:lnTo>
                  <a:lnTo>
                    <a:pt x="7" y="1"/>
                  </a:lnTo>
                  <a:lnTo>
                    <a:pt x="10" y="0"/>
                  </a:lnTo>
                  <a:lnTo>
                    <a:pt x="302" y="0"/>
                  </a:lnTo>
                  <a:lnTo>
                    <a:pt x="306" y="1"/>
                  </a:lnTo>
                  <a:lnTo>
                    <a:pt x="309" y="3"/>
                  </a:lnTo>
                  <a:lnTo>
                    <a:pt x="311" y="7"/>
                  </a:lnTo>
                  <a:lnTo>
                    <a:pt x="312" y="11"/>
                  </a:lnTo>
                  <a:lnTo>
                    <a:pt x="312" y="389"/>
                  </a:lnTo>
                  <a:lnTo>
                    <a:pt x="311" y="394"/>
                  </a:lnTo>
                  <a:lnTo>
                    <a:pt x="309" y="397"/>
                  </a:lnTo>
                  <a:lnTo>
                    <a:pt x="306" y="399"/>
                  </a:lnTo>
                  <a:lnTo>
                    <a:pt x="302" y="400"/>
                  </a:lnTo>
                  <a:lnTo>
                    <a:pt x="10" y="400"/>
                  </a:lnTo>
                  <a:lnTo>
                    <a:pt x="7" y="399"/>
                  </a:lnTo>
                  <a:lnTo>
                    <a:pt x="3" y="397"/>
                  </a:lnTo>
                  <a:lnTo>
                    <a:pt x="1" y="394"/>
                  </a:lnTo>
                  <a:lnTo>
                    <a:pt x="0" y="389"/>
                  </a:lnTo>
                  <a:lnTo>
                    <a:pt x="0" y="11"/>
                  </a:lnTo>
                  <a:close/>
                </a:path>
              </a:pathLst>
            </a:custGeom>
            <a:solidFill>
              <a:srgbClr val="0070C0"/>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6"/>
            <p:cNvSpPr>
              <a:spLocks noChangeArrowheads="1"/>
            </p:cNvSpPr>
            <p:nvPr/>
          </p:nvSpPr>
          <p:spPr bwMode="auto">
            <a:xfrm>
              <a:off x="3763963" y="2800350"/>
              <a:ext cx="195262" cy="265112"/>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a:off x="3838575" y="3076575"/>
              <a:ext cx="46037"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3854450" y="2779713"/>
              <a:ext cx="14287" cy="14287"/>
            </a:xfrm>
            <a:custGeom>
              <a:avLst/>
              <a:gdLst>
                <a:gd name="T0" fmla="*/ 0 w 16"/>
                <a:gd name="T1" fmla="*/ 9 h 17"/>
                <a:gd name="T2" fmla="*/ 0 w 16"/>
                <a:gd name="T3" fmla="*/ 5 h 17"/>
                <a:gd name="T4" fmla="*/ 2 w 16"/>
                <a:gd name="T5" fmla="*/ 3 h 17"/>
                <a:gd name="T6" fmla="*/ 4 w 16"/>
                <a:gd name="T7" fmla="*/ 0 h 17"/>
                <a:gd name="T8" fmla="*/ 8 w 16"/>
                <a:gd name="T9" fmla="*/ 0 h 17"/>
                <a:gd name="T10" fmla="*/ 11 w 16"/>
                <a:gd name="T11" fmla="*/ 0 h 17"/>
                <a:gd name="T12" fmla="*/ 13 w 16"/>
                <a:gd name="T13" fmla="*/ 3 h 17"/>
                <a:gd name="T14" fmla="*/ 15 w 16"/>
                <a:gd name="T15" fmla="*/ 5 h 17"/>
                <a:gd name="T16" fmla="*/ 16 w 16"/>
                <a:gd name="T17" fmla="*/ 9 h 17"/>
                <a:gd name="T18" fmla="*/ 15 w 16"/>
                <a:gd name="T19" fmla="*/ 12 h 17"/>
                <a:gd name="T20" fmla="*/ 13 w 16"/>
                <a:gd name="T21" fmla="*/ 14 h 17"/>
                <a:gd name="T22" fmla="*/ 11 w 16"/>
                <a:gd name="T23" fmla="*/ 16 h 17"/>
                <a:gd name="T24" fmla="*/ 8 w 16"/>
                <a:gd name="T25" fmla="*/ 17 h 17"/>
                <a:gd name="T26" fmla="*/ 4 w 16"/>
                <a:gd name="T27" fmla="*/ 16 h 17"/>
                <a:gd name="T28" fmla="*/ 2 w 16"/>
                <a:gd name="T29" fmla="*/ 14 h 17"/>
                <a:gd name="T30" fmla="*/ 0 w 16"/>
                <a:gd name="T31" fmla="*/ 12 h 17"/>
                <a:gd name="T32" fmla="*/ 0 w 16"/>
                <a:gd name="T3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0" y="9"/>
                  </a:moveTo>
                  <a:lnTo>
                    <a:pt x="0" y="5"/>
                  </a:lnTo>
                  <a:lnTo>
                    <a:pt x="2" y="3"/>
                  </a:lnTo>
                  <a:lnTo>
                    <a:pt x="4" y="0"/>
                  </a:lnTo>
                  <a:lnTo>
                    <a:pt x="8" y="0"/>
                  </a:lnTo>
                  <a:lnTo>
                    <a:pt x="11" y="0"/>
                  </a:lnTo>
                  <a:lnTo>
                    <a:pt x="13" y="3"/>
                  </a:lnTo>
                  <a:lnTo>
                    <a:pt x="15" y="5"/>
                  </a:lnTo>
                  <a:lnTo>
                    <a:pt x="16" y="9"/>
                  </a:lnTo>
                  <a:lnTo>
                    <a:pt x="15" y="12"/>
                  </a:lnTo>
                  <a:lnTo>
                    <a:pt x="13" y="14"/>
                  </a:lnTo>
                  <a:lnTo>
                    <a:pt x="11" y="16"/>
                  </a:lnTo>
                  <a:lnTo>
                    <a:pt x="8" y="17"/>
                  </a:lnTo>
                  <a:lnTo>
                    <a:pt x="4" y="16"/>
                  </a:lnTo>
                  <a:lnTo>
                    <a:pt x="2" y="14"/>
                  </a:lnTo>
                  <a:lnTo>
                    <a:pt x="0" y="12"/>
                  </a:lnTo>
                  <a:lnTo>
                    <a:pt x="0" y="9"/>
                  </a:lnTo>
                </a:path>
              </a:pathLst>
            </a:custGeom>
            <a:noFill/>
            <a:ln w="635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sp>
        <p:nvSpPr>
          <p:cNvPr id="186" name="Isosceles Triangle 185"/>
          <p:cNvSpPr/>
          <p:nvPr/>
        </p:nvSpPr>
        <p:spPr>
          <a:xfrm rot="5400000">
            <a:off x="1866704" y="2985917"/>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8" name="Picture 127"/>
          <p:cNvPicPr>
            <a:picLocks noChangeAspect="1"/>
          </p:cNvPicPr>
          <p:nvPr/>
        </p:nvPicPr>
        <p:blipFill>
          <a:blip r:embed="rId3">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29" name="Picture 128"/>
          <p:cNvPicPr>
            <a:picLocks noChangeAspect="1"/>
          </p:cNvPicPr>
          <p:nvPr/>
        </p:nvPicPr>
        <p:blipFill>
          <a:blip r:embed="rId4">
            <a:clrChange>
              <a:clrFrom>
                <a:srgbClr val="FFFFFF"/>
              </a:clrFrom>
              <a:clrTo>
                <a:srgbClr val="FFFFFF">
                  <a:alpha val="0"/>
                </a:srgbClr>
              </a:clrTo>
            </a:clrChange>
          </a:blip>
          <a:stretch>
            <a:fillRect/>
          </a:stretch>
        </p:blipFill>
        <p:spPr>
          <a:xfrm>
            <a:off x="2213288" y="3959775"/>
            <a:ext cx="709933" cy="642286"/>
          </a:xfrm>
          <a:prstGeom prst="rect">
            <a:avLst/>
          </a:prstGeom>
        </p:spPr>
      </p:pic>
      <p:pic>
        <p:nvPicPr>
          <p:cNvPr id="130" name="Picture 129"/>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31" name="Picture 130"/>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32" name="Picture 131"/>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7" name="Group 6"/>
          <p:cNvGrpSpPr/>
          <p:nvPr/>
        </p:nvGrpSpPr>
        <p:grpSpPr>
          <a:xfrm>
            <a:off x="2378956" y="2881339"/>
            <a:ext cx="360755" cy="462600"/>
            <a:chOff x="3184571" y="3161880"/>
            <a:chExt cx="360755" cy="462600"/>
          </a:xfrm>
        </p:grpSpPr>
        <p:pic>
          <p:nvPicPr>
            <p:cNvPr id="185" name="Picture 184"/>
            <p:cNvPicPr>
              <a:picLocks noChangeAspect="1"/>
            </p:cNvPicPr>
            <p:nvPr/>
          </p:nvPicPr>
          <p:blipFill>
            <a:blip r:embed="rId8">
              <a:clrChange>
                <a:clrFrom>
                  <a:srgbClr val="FFFFFF"/>
                </a:clrFrom>
                <a:clrTo>
                  <a:srgbClr val="FFFFFF">
                    <a:alpha val="0"/>
                  </a:srgbClr>
                </a:clrTo>
              </a:clrChange>
            </a:blip>
            <a:stretch>
              <a:fillRect/>
            </a:stretch>
          </p:blipFill>
          <p:spPr>
            <a:xfrm>
              <a:off x="3184571" y="3161880"/>
              <a:ext cx="360755" cy="462600"/>
            </a:xfrm>
            <a:prstGeom prst="rect">
              <a:avLst/>
            </a:prstGeom>
          </p:spPr>
        </p:pic>
        <p:sp>
          <p:nvSpPr>
            <p:cNvPr id="3" name="Rectangle 2"/>
            <p:cNvSpPr/>
            <p:nvPr/>
          </p:nvSpPr>
          <p:spPr>
            <a:xfrm>
              <a:off x="3223457" y="3202874"/>
              <a:ext cx="282999" cy="3842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13" name="Picture 112"/>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grpSp>
        <p:nvGrpSpPr>
          <p:cNvPr id="115" name="Group 114"/>
          <p:cNvGrpSpPr/>
          <p:nvPr/>
        </p:nvGrpSpPr>
        <p:grpSpPr>
          <a:xfrm>
            <a:off x="2182293" y="3298281"/>
            <a:ext cx="852581" cy="774163"/>
            <a:chOff x="3037041" y="3151188"/>
            <a:chExt cx="547534" cy="497173"/>
          </a:xfrm>
        </p:grpSpPr>
        <p:sp>
          <p:nvSpPr>
            <p:cNvPr id="120" name="Rectangle 119"/>
            <p:cNvSpPr/>
            <p:nvPr/>
          </p:nvSpPr>
          <p:spPr>
            <a:xfrm>
              <a:off x="3071812" y="3294971"/>
              <a:ext cx="426570" cy="1930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AutoShape 3"/>
            <p:cNvSpPr>
              <a:spLocks noChangeAspect="1" noChangeArrowheads="1" noTextEdit="1"/>
            </p:cNvSpPr>
            <p:nvPr/>
          </p:nvSpPr>
          <p:spPr bwMode="auto">
            <a:xfrm>
              <a:off x="3071813" y="3151188"/>
              <a:ext cx="512762"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122" name="Picture 121"/>
            <p:cNvPicPr>
              <a:picLocks noChangeAspect="1"/>
            </p:cNvPicPr>
            <p:nvPr/>
          </p:nvPicPr>
          <p:blipFill>
            <a:blip r:embed="rId10">
              <a:clrChange>
                <a:clrFrom>
                  <a:srgbClr val="FFFFFF"/>
                </a:clrFrom>
                <a:clrTo>
                  <a:srgbClr val="FFFFFF">
                    <a:alpha val="0"/>
                  </a:srgbClr>
                </a:clrTo>
              </a:clrChange>
              <a:duotone>
                <a:schemeClr val="accent6">
                  <a:shade val="45000"/>
                  <a:satMod val="135000"/>
                </a:schemeClr>
                <a:prstClr val="white"/>
              </a:duotone>
            </a:blip>
            <a:stretch>
              <a:fillRect/>
            </a:stretch>
          </p:blipFill>
          <p:spPr>
            <a:xfrm>
              <a:off x="3037041" y="3200747"/>
              <a:ext cx="511976" cy="447614"/>
            </a:xfrm>
            <a:prstGeom prst="rect">
              <a:avLst/>
            </a:prstGeom>
          </p:spPr>
        </p:pic>
      </p:grpSp>
      <p:pic>
        <p:nvPicPr>
          <p:cNvPr id="144" name="Picture 143"/>
          <p:cNvPicPr>
            <a:picLocks noChangeAspect="1"/>
          </p:cNvPicPr>
          <p:nvPr/>
        </p:nvPicPr>
        <p:blipFill>
          <a:blip r:embed="rId10">
            <a:clrChange>
              <a:clrFrom>
                <a:srgbClr val="FFFFFF"/>
              </a:clrFrom>
              <a:clrTo>
                <a:srgbClr val="FFFFFF">
                  <a:alpha val="0"/>
                </a:srgbClr>
              </a:clrTo>
            </a:clrChange>
          </a:blip>
          <a:stretch>
            <a:fillRect/>
          </a:stretch>
        </p:blipFill>
        <p:spPr>
          <a:xfrm>
            <a:off x="2182463" y="3366466"/>
            <a:ext cx="797213" cy="696993"/>
          </a:xfrm>
          <a:prstGeom prst="rect">
            <a:avLst/>
          </a:prstGeom>
        </p:spPr>
      </p:pic>
      <p:grpSp>
        <p:nvGrpSpPr>
          <p:cNvPr id="109" name="Group 108"/>
          <p:cNvGrpSpPr/>
          <p:nvPr/>
        </p:nvGrpSpPr>
        <p:grpSpPr>
          <a:xfrm>
            <a:off x="3152179" y="1399208"/>
            <a:ext cx="8388777" cy="743797"/>
            <a:chOff x="2755939" y="1663368"/>
            <a:chExt cx="8388777" cy="743797"/>
          </a:xfrm>
        </p:grpSpPr>
        <p:cxnSp>
          <p:nvCxnSpPr>
            <p:cNvPr id="110" name="Straight Connector 109"/>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11" name="Rectangle 110"/>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12" name="Straight Connector 111"/>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14" name="Rectangle 113"/>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3" name="Straight Connector 122"/>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24" name="Rectangle 123"/>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5" name="TextBox 124"/>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126" name="TextBox 125"/>
            <p:cNvSpPr txBox="1"/>
            <p:nvPr/>
          </p:nvSpPr>
          <p:spPr>
            <a:xfrm>
              <a:off x="2755939" y="1663368"/>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127" name="Straight Connector 126"/>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4" name="Group 133"/>
          <p:cNvGrpSpPr/>
          <p:nvPr/>
        </p:nvGrpSpPr>
        <p:grpSpPr>
          <a:xfrm>
            <a:off x="3173912" y="1652781"/>
            <a:ext cx="8351279" cy="2537645"/>
            <a:chOff x="2777672" y="1916941"/>
            <a:chExt cx="8351279" cy="2537645"/>
          </a:xfrm>
        </p:grpSpPr>
        <p:grpSp>
          <p:nvGrpSpPr>
            <p:cNvPr id="135" name="Group 134"/>
            <p:cNvGrpSpPr/>
            <p:nvPr/>
          </p:nvGrpSpPr>
          <p:grpSpPr>
            <a:xfrm>
              <a:off x="4290429" y="3079086"/>
              <a:ext cx="533752" cy="1375500"/>
              <a:chOff x="4290429" y="3079086"/>
              <a:chExt cx="533752" cy="1375500"/>
            </a:xfrm>
          </p:grpSpPr>
          <p:cxnSp>
            <p:nvCxnSpPr>
              <p:cNvPr id="176" name="Straight Connector 175"/>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77" name="Rectangle 176"/>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8" name="Straight Connector 177"/>
              <p:cNvCxnSpPr>
                <a:endCxn id="177"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136" name="Group 135"/>
            <p:cNvGrpSpPr/>
            <p:nvPr/>
          </p:nvGrpSpPr>
          <p:grpSpPr>
            <a:xfrm>
              <a:off x="5525787" y="2802179"/>
              <a:ext cx="543912" cy="1336196"/>
              <a:chOff x="5815155" y="2802179"/>
              <a:chExt cx="543912" cy="1336196"/>
            </a:xfrm>
          </p:grpSpPr>
          <p:cxnSp>
            <p:nvCxnSpPr>
              <p:cNvPr id="150" name="Straight Connector 149"/>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a:endCxn id="175"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175" name="Rectangle 174"/>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7" name="Group 136"/>
            <p:cNvGrpSpPr/>
            <p:nvPr/>
          </p:nvGrpSpPr>
          <p:grpSpPr>
            <a:xfrm>
              <a:off x="6772719" y="2251729"/>
              <a:ext cx="554072" cy="1341815"/>
              <a:chOff x="7339881" y="2251729"/>
              <a:chExt cx="554072" cy="1341815"/>
            </a:xfrm>
          </p:grpSpPr>
          <p:cxnSp>
            <p:nvCxnSpPr>
              <p:cNvPr id="147" name="Straight Connector 146"/>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48" name="Rectangle 147"/>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9" name="Straight Connector 148"/>
              <p:cNvCxnSpPr>
                <a:endCxn id="148"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38" name="TextBox 137"/>
            <p:cNvSpPr txBox="1"/>
            <p:nvPr/>
          </p:nvSpPr>
          <p:spPr>
            <a:xfrm>
              <a:off x="8658403"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139" name="TextBox 138"/>
            <p:cNvSpPr txBox="1"/>
            <p:nvPr/>
          </p:nvSpPr>
          <p:spPr>
            <a:xfrm>
              <a:off x="2777672" y="1952904"/>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140" name="Group 139"/>
            <p:cNvGrpSpPr/>
            <p:nvPr/>
          </p:nvGrpSpPr>
          <p:grpSpPr>
            <a:xfrm>
              <a:off x="8001647" y="1994160"/>
              <a:ext cx="554072" cy="1250631"/>
              <a:chOff x="8001647" y="1994160"/>
              <a:chExt cx="554072" cy="1250631"/>
            </a:xfrm>
          </p:grpSpPr>
          <p:cxnSp>
            <p:nvCxnSpPr>
              <p:cNvPr id="141" name="Straight Connector 140"/>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42" name="Rectangle 141"/>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3" name="Straight Connector 142"/>
              <p:cNvCxnSpPr>
                <a:endCxn id="142"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179" name="Group 178"/>
          <p:cNvGrpSpPr/>
          <p:nvPr/>
        </p:nvGrpSpPr>
        <p:grpSpPr>
          <a:xfrm>
            <a:off x="3175929" y="3446323"/>
            <a:ext cx="8358459" cy="1905133"/>
            <a:chOff x="2779689" y="3710483"/>
            <a:chExt cx="8358459" cy="1905133"/>
          </a:xfrm>
        </p:grpSpPr>
        <p:sp>
          <p:nvSpPr>
            <p:cNvPr id="180" name="Rectangle 179"/>
            <p:cNvSpPr/>
            <p:nvPr/>
          </p:nvSpPr>
          <p:spPr>
            <a:xfrm>
              <a:off x="4590066" y="5360728"/>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81" name="Rectangle 180"/>
            <p:cNvSpPr/>
            <p:nvPr/>
          </p:nvSpPr>
          <p:spPr>
            <a:xfrm>
              <a:off x="5838572" y="4757547"/>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82" name="Rectangle 181"/>
            <p:cNvSpPr/>
            <p:nvPr/>
          </p:nvSpPr>
          <p:spPr>
            <a:xfrm>
              <a:off x="7091326" y="4067192"/>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83" name="Rectangle 182"/>
            <p:cNvSpPr/>
            <p:nvPr/>
          </p:nvSpPr>
          <p:spPr>
            <a:xfrm>
              <a:off x="4287553" y="555117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84" name="Rectangle 183"/>
            <p:cNvSpPr/>
            <p:nvPr/>
          </p:nvSpPr>
          <p:spPr>
            <a:xfrm>
              <a:off x="5536059" y="4846327"/>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90" name="Rectangle 189"/>
            <p:cNvSpPr/>
            <p:nvPr/>
          </p:nvSpPr>
          <p:spPr>
            <a:xfrm>
              <a:off x="6762179" y="4245598"/>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91" name="TextBox 190"/>
            <p:cNvSpPr txBox="1"/>
            <p:nvPr/>
          </p:nvSpPr>
          <p:spPr>
            <a:xfrm>
              <a:off x="2779689" y="3710483"/>
              <a:ext cx="795411"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Tablet</a:t>
              </a:r>
            </a:p>
          </p:txBody>
        </p:sp>
        <p:sp>
          <p:nvSpPr>
            <p:cNvPr id="192" name="TextBox 191"/>
            <p:cNvSpPr txBox="1"/>
            <p:nvPr/>
          </p:nvSpPr>
          <p:spPr>
            <a:xfrm>
              <a:off x="8783458" y="3719363"/>
              <a:ext cx="1047082"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51%/49%</a:t>
              </a:r>
            </a:p>
          </p:txBody>
        </p:sp>
        <p:sp>
          <p:nvSpPr>
            <p:cNvPr id="193" name="Rectangle 192"/>
            <p:cNvSpPr/>
            <p:nvPr/>
          </p:nvSpPr>
          <p:spPr>
            <a:xfrm>
              <a:off x="8323420" y="406619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94" name="Rectangle 193"/>
            <p:cNvSpPr/>
            <p:nvPr/>
          </p:nvSpPr>
          <p:spPr>
            <a:xfrm>
              <a:off x="8020907" y="398478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95" name="TextBox 194"/>
            <p:cNvSpPr txBox="1"/>
            <p:nvPr/>
          </p:nvSpPr>
          <p:spPr>
            <a:xfrm>
              <a:off x="10091066" y="3719363"/>
              <a:ext cx="1047082" cy="338554"/>
            </a:xfrm>
            <a:prstGeom prst="rect">
              <a:avLst/>
            </a:prstGeom>
            <a:noFill/>
          </p:spPr>
          <p:txBody>
            <a:bodyPr wrap="none" rtlCol="0">
              <a:spAutoFit/>
            </a:bodyPr>
            <a:lstStyle/>
            <a:p>
              <a:r>
                <a:rPr lang="en-US" sz="1600" dirty="0">
                  <a:latin typeface="Century Gothic" panose="020B0502020202020204" pitchFamily="34" charset="0"/>
                </a:rPr>
                <a:t>54%/53%</a:t>
              </a:r>
            </a:p>
          </p:txBody>
        </p:sp>
      </p:grpSp>
      <p:sp>
        <p:nvSpPr>
          <p:cNvPr id="196" name="Rectangle 195"/>
          <p:cNvSpPr/>
          <p:nvPr/>
        </p:nvSpPr>
        <p:spPr>
          <a:xfrm>
            <a:off x="9084860" y="680406"/>
            <a:ext cx="1176924" cy="523220"/>
          </a:xfrm>
          <a:prstGeom prst="rect">
            <a:avLst/>
          </a:prstGeom>
        </p:spPr>
        <p:txBody>
          <a:bodyPr wrap="none">
            <a:spAutoFit/>
          </a:bodyPr>
          <a:lstStyle/>
          <a:p>
            <a:pPr algn="ctr"/>
            <a:r>
              <a:rPr lang="en-US" sz="1400" dirty="0">
                <a:solidFill>
                  <a:srgbClr val="00B050"/>
                </a:solidFill>
                <a:latin typeface="Century Gothic" panose="020B0502020202020204" pitchFamily="34" charset="0"/>
              </a:rPr>
              <a:t>French</a:t>
            </a:r>
          </a:p>
          <a:p>
            <a:pPr algn="ctr"/>
            <a:r>
              <a:rPr lang="en-US" sz="1400" dirty="0">
                <a:solidFill>
                  <a:srgbClr val="00B050"/>
                </a:solidFill>
                <a:latin typeface="Century Gothic" panose="020B0502020202020204" pitchFamily="34" charset="0"/>
              </a:rPr>
              <a:t> 18+/18-34  </a:t>
            </a:r>
            <a:endParaRPr lang="en-US" sz="1400" dirty="0">
              <a:solidFill>
                <a:srgbClr val="00B050"/>
              </a:solidFill>
            </a:endParaRPr>
          </a:p>
        </p:txBody>
      </p:sp>
      <p:sp>
        <p:nvSpPr>
          <p:cNvPr id="197" name="Rectangle 196"/>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grpSp>
        <p:nvGrpSpPr>
          <p:cNvPr id="145" name="Group 144"/>
          <p:cNvGrpSpPr/>
          <p:nvPr/>
        </p:nvGrpSpPr>
        <p:grpSpPr>
          <a:xfrm>
            <a:off x="3168247" y="3982077"/>
            <a:ext cx="8357143" cy="1338662"/>
            <a:chOff x="2772007" y="4246237"/>
            <a:chExt cx="8357143" cy="1338662"/>
          </a:xfrm>
        </p:grpSpPr>
        <p:cxnSp>
          <p:nvCxnSpPr>
            <p:cNvPr id="146" name="Straight Connector 145"/>
            <p:cNvCxnSpPr/>
            <p:nvPr/>
          </p:nvCxnSpPr>
          <p:spPr>
            <a:xfrm>
              <a:off x="4041852" y="5584899"/>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5503344" y="537578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6777219" y="487562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153" name="Rectangle 152"/>
            <p:cNvSpPr/>
            <p:nvPr/>
          </p:nvSpPr>
          <p:spPr>
            <a:xfrm>
              <a:off x="4820885" y="539659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4" name="Rectangle 153"/>
            <p:cNvSpPr/>
            <p:nvPr/>
          </p:nvSpPr>
          <p:spPr>
            <a:xfrm>
              <a:off x="5818252" y="5409858"/>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5" name="Rectangle 154"/>
            <p:cNvSpPr/>
            <p:nvPr/>
          </p:nvSpPr>
          <p:spPr>
            <a:xfrm>
              <a:off x="7064692" y="501301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6" name="TextBox 155"/>
            <p:cNvSpPr txBox="1"/>
            <p:nvPr/>
          </p:nvSpPr>
          <p:spPr>
            <a:xfrm>
              <a:off x="10082068" y="4246237"/>
              <a:ext cx="1047082" cy="338554"/>
            </a:xfrm>
            <a:prstGeom prst="rect">
              <a:avLst/>
            </a:prstGeom>
            <a:noFill/>
          </p:spPr>
          <p:txBody>
            <a:bodyPr wrap="none" rtlCol="0">
              <a:spAutoFit/>
            </a:bodyPr>
            <a:lstStyle/>
            <a:p>
              <a:pPr algn="r"/>
              <a:r>
                <a:rPr lang="en-US" sz="1600" dirty="0">
                  <a:latin typeface="Century Gothic" panose="020B0502020202020204" pitchFamily="34" charset="0"/>
                </a:rPr>
                <a:t>40%/43%</a:t>
              </a:r>
            </a:p>
          </p:txBody>
        </p:sp>
        <p:sp>
          <p:nvSpPr>
            <p:cNvPr id="157" name="TextBox 156"/>
            <p:cNvSpPr txBox="1"/>
            <p:nvPr/>
          </p:nvSpPr>
          <p:spPr>
            <a:xfrm>
              <a:off x="2772007"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158" name="Straight Connector 157"/>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159" name="Rectangle 158"/>
            <p:cNvSpPr/>
            <p:nvPr/>
          </p:nvSpPr>
          <p:spPr>
            <a:xfrm>
              <a:off x="8321604" y="467296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98" name="TextBox 197"/>
            <p:cNvSpPr txBox="1"/>
            <p:nvPr/>
          </p:nvSpPr>
          <p:spPr>
            <a:xfrm>
              <a:off x="8773933"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40%/38%</a:t>
              </a:r>
            </a:p>
          </p:txBody>
        </p:sp>
      </p:grpSp>
    </p:spTree>
    <p:extLst>
      <p:ext uri="{BB962C8B-B14F-4D97-AF65-F5344CB8AC3E}">
        <p14:creationId xmlns:p14="http://schemas.microsoft.com/office/powerpoint/2010/main" val="26142419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3.7037E-6 L -0.00039 0.08912 " pathEditMode="relative" rAng="0" ptsTypes="AA" p14:bounceEnd="36000">
                                          <p:cBhvr>
                                            <p:cTn id="6" dur="500" fill="hold"/>
                                            <p:tgtEl>
                                              <p:spTgt spid="186"/>
                                            </p:tgtEl>
                                            <p:attrNameLst>
                                              <p:attrName>ppt_x</p:attrName>
                                              <p:attrName>ppt_y</p:attrName>
                                            </p:attrNameLst>
                                          </p:cBhvr>
                                          <p:rCtr x="-26" y="4444"/>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1000"/>
                                            <p:tgtEl>
                                              <p:spTgt spid="144"/>
                                            </p:tgtEl>
                                          </p:cBhvr>
                                        </p:animEffect>
                                        <p:set>
                                          <p:cBhvr>
                                            <p:cTn id="10" dur="1" fill="hold">
                                              <p:stCondLst>
                                                <p:cond delay="999"/>
                                              </p:stCondLst>
                                            </p:cTn>
                                            <p:tgtEl>
                                              <p:spTgt spid="144"/>
                                            </p:tgtEl>
                                            <p:attrNameLst>
                                              <p:attrName>style.visibility</p:attrName>
                                            </p:attrNameLst>
                                          </p:cBhvr>
                                          <p:to>
                                            <p:strVal val="hidden"/>
                                          </p:to>
                                        </p:set>
                                      </p:childTnLst>
                                    </p:cTn>
                                  </p:par>
                                </p:childTnLst>
                              </p:cTn>
                            </p:par>
                            <p:par>
                              <p:cTn id="11" fill="hold">
                                <p:stCondLst>
                                  <p:cond delay="1500"/>
                                </p:stCondLst>
                                <p:childTnLst>
                                  <p:par>
                                    <p:cTn id="12" presetID="22" presetClass="entr" presetSubtype="8" fill="hold" nodeType="afterEffect">
                                      <p:stCondLst>
                                        <p:cond delay="0"/>
                                      </p:stCondLst>
                                      <p:childTnLst>
                                        <p:set>
                                          <p:cBhvr>
                                            <p:cTn id="13" dur="1" fill="hold">
                                              <p:stCondLst>
                                                <p:cond delay="0"/>
                                              </p:stCondLst>
                                            </p:cTn>
                                            <p:tgtEl>
                                              <p:spTgt spid="145"/>
                                            </p:tgtEl>
                                            <p:attrNameLst>
                                              <p:attrName>style.visibility</p:attrName>
                                            </p:attrNameLst>
                                          </p:cBhvr>
                                          <p:to>
                                            <p:strVal val="visible"/>
                                          </p:to>
                                        </p:set>
                                        <p:animEffect transition="in" filter="wipe(left)">
                                          <p:cBhvr>
                                            <p:cTn id="14"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3.7037E-6 L -0.00039 0.08912 " pathEditMode="relative" rAng="0" ptsTypes="AA">
                                          <p:cBhvr>
                                            <p:cTn id="6" dur="500" fill="hold"/>
                                            <p:tgtEl>
                                              <p:spTgt spid="186"/>
                                            </p:tgtEl>
                                            <p:attrNameLst>
                                              <p:attrName>ppt_x</p:attrName>
                                              <p:attrName>ppt_y</p:attrName>
                                            </p:attrNameLst>
                                          </p:cBhvr>
                                          <p:rCtr x="-26" y="4444"/>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1000"/>
                                            <p:tgtEl>
                                              <p:spTgt spid="144"/>
                                            </p:tgtEl>
                                          </p:cBhvr>
                                        </p:animEffect>
                                        <p:set>
                                          <p:cBhvr>
                                            <p:cTn id="10" dur="1" fill="hold">
                                              <p:stCondLst>
                                                <p:cond delay="999"/>
                                              </p:stCondLst>
                                            </p:cTn>
                                            <p:tgtEl>
                                              <p:spTgt spid="144"/>
                                            </p:tgtEl>
                                            <p:attrNameLst>
                                              <p:attrName>style.visibility</p:attrName>
                                            </p:attrNameLst>
                                          </p:cBhvr>
                                          <p:to>
                                            <p:strVal val="hidden"/>
                                          </p:to>
                                        </p:set>
                                      </p:childTnLst>
                                    </p:cTn>
                                  </p:par>
                                </p:childTnLst>
                              </p:cTn>
                            </p:par>
                            <p:par>
                              <p:cTn id="11" fill="hold">
                                <p:stCondLst>
                                  <p:cond delay="1500"/>
                                </p:stCondLst>
                                <p:childTnLst>
                                  <p:par>
                                    <p:cTn id="12" presetID="22" presetClass="entr" presetSubtype="8" fill="hold" nodeType="afterEffect">
                                      <p:stCondLst>
                                        <p:cond delay="0"/>
                                      </p:stCondLst>
                                      <p:childTnLst>
                                        <p:set>
                                          <p:cBhvr>
                                            <p:cTn id="13" dur="1" fill="hold">
                                              <p:stCondLst>
                                                <p:cond delay="0"/>
                                              </p:stCondLst>
                                            </p:cTn>
                                            <p:tgtEl>
                                              <p:spTgt spid="145"/>
                                            </p:tgtEl>
                                            <p:attrNameLst>
                                              <p:attrName>style.visibility</p:attrName>
                                            </p:attrNameLst>
                                          </p:cBhvr>
                                          <p:to>
                                            <p:strVal val="visible"/>
                                          </p:to>
                                        </p:set>
                                        <p:animEffect transition="in" filter="wipe(left)">
                                          <p:cBhvr>
                                            <p:cTn id="14"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2182293" y="3298281"/>
            <a:ext cx="852581" cy="774163"/>
            <a:chOff x="3037041" y="3151188"/>
            <a:chExt cx="547534" cy="497173"/>
          </a:xfrm>
        </p:grpSpPr>
        <p:sp>
          <p:nvSpPr>
            <p:cNvPr id="8" name="Rectangle 7"/>
            <p:cNvSpPr/>
            <p:nvPr/>
          </p:nvSpPr>
          <p:spPr>
            <a:xfrm>
              <a:off x="3071812" y="3294971"/>
              <a:ext cx="426570" cy="1930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AutoShape 3"/>
            <p:cNvSpPr>
              <a:spLocks noChangeAspect="1" noChangeArrowheads="1" noTextEdit="1"/>
            </p:cNvSpPr>
            <p:nvPr/>
          </p:nvSpPr>
          <p:spPr bwMode="auto">
            <a:xfrm>
              <a:off x="3071813" y="3151188"/>
              <a:ext cx="512762"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191" name="Picture 190"/>
            <p:cNvPicPr>
              <a:picLocks noChangeAspect="1"/>
            </p:cNvPicPr>
            <p:nvPr/>
          </p:nvPicPr>
          <p:blipFill>
            <a:blip r:embed="rId3">
              <a:clrChange>
                <a:clrFrom>
                  <a:srgbClr val="FFFFFF"/>
                </a:clrFrom>
                <a:clrTo>
                  <a:srgbClr val="FFFFFF">
                    <a:alpha val="0"/>
                  </a:srgbClr>
                </a:clrTo>
              </a:clrChange>
              <a:duotone>
                <a:schemeClr val="accent6">
                  <a:shade val="45000"/>
                  <a:satMod val="135000"/>
                </a:schemeClr>
                <a:prstClr val="white"/>
              </a:duotone>
            </a:blip>
            <a:stretch>
              <a:fillRect/>
            </a:stretch>
          </p:blipFill>
          <p:spPr>
            <a:xfrm>
              <a:off x="3037041" y="3200747"/>
              <a:ext cx="511976" cy="447614"/>
            </a:xfrm>
            <a:prstGeom prst="rect">
              <a:avLst/>
            </a:prstGeom>
          </p:spPr>
        </p:pic>
      </p:grpSp>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pic>
        <p:nvPicPr>
          <p:cNvPr id="144" name="Picture 143"/>
          <p:cNvPicPr>
            <a:picLocks noChangeAspect="1"/>
          </p:cNvPicPr>
          <p:nvPr/>
        </p:nvPicPr>
        <p:blipFill>
          <a:blip r:embed="rId3">
            <a:clrChange>
              <a:clrFrom>
                <a:srgbClr val="FFFFFF"/>
              </a:clrFrom>
              <a:clrTo>
                <a:srgbClr val="FFFFFF">
                  <a:alpha val="0"/>
                </a:srgbClr>
              </a:clrTo>
            </a:clrChange>
          </a:blip>
          <a:stretch>
            <a:fillRect/>
          </a:stretch>
        </p:blipFill>
        <p:spPr>
          <a:xfrm>
            <a:off x="2182463" y="3366466"/>
            <a:ext cx="797213" cy="696993"/>
          </a:xfrm>
          <a:prstGeom prst="rect">
            <a:avLst/>
          </a:prstGeom>
        </p:spPr>
      </p:pic>
      <p:sp>
        <p:nvSpPr>
          <p:cNvPr id="186" name="Isosceles Triangle 185"/>
          <p:cNvSpPr/>
          <p:nvPr/>
        </p:nvSpPr>
        <p:spPr>
          <a:xfrm rot="5400000">
            <a:off x="1866704" y="3587667"/>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1" name="Picture 120"/>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23" name="Picture 122"/>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24" name="Picture 123"/>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26" name="Picture 125"/>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27" name="Picture 126"/>
          <p:cNvPicPr>
            <a:picLocks noChangeAspect="1"/>
          </p:cNvPicPr>
          <p:nvPr/>
        </p:nvPicPr>
        <p:blipFill>
          <a:blip r:embed="rId8">
            <a:clrChange>
              <a:clrFrom>
                <a:srgbClr val="FFFFFF"/>
              </a:clrFrom>
              <a:clrTo>
                <a:srgbClr val="FFFFFF">
                  <a:alpha val="0"/>
                </a:srgbClr>
              </a:clrTo>
            </a:clrChange>
          </a:blip>
          <a:stretch>
            <a:fillRect/>
          </a:stretch>
        </p:blipFill>
        <p:spPr>
          <a:xfrm>
            <a:off x="2382776" y="2886388"/>
            <a:ext cx="370956" cy="475681"/>
          </a:xfrm>
          <a:prstGeom prst="rect">
            <a:avLst/>
          </a:prstGeom>
        </p:spPr>
      </p:pic>
      <p:pic>
        <p:nvPicPr>
          <p:cNvPr id="117" name="Picture 116"/>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grpSp>
        <p:nvGrpSpPr>
          <p:cNvPr id="118" name="Group 117"/>
          <p:cNvGrpSpPr/>
          <p:nvPr/>
        </p:nvGrpSpPr>
        <p:grpSpPr>
          <a:xfrm>
            <a:off x="2224633" y="3968448"/>
            <a:ext cx="700303" cy="633573"/>
            <a:chOff x="3200190" y="4649416"/>
            <a:chExt cx="700303" cy="633573"/>
          </a:xfrm>
        </p:grpSpPr>
        <p:sp>
          <p:nvSpPr>
            <p:cNvPr id="119" name="Rounded Rectangle 118"/>
            <p:cNvSpPr/>
            <p:nvPr/>
          </p:nvSpPr>
          <p:spPr>
            <a:xfrm>
              <a:off x="3298984" y="4797020"/>
              <a:ext cx="512108" cy="294473"/>
            </a:xfrm>
            <a:prstGeom prst="roundRect">
              <a:avLst>
                <a:gd name="adj" fmla="val 4615"/>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1" name="Picture 130"/>
            <p:cNvPicPr>
              <a:picLocks noChangeAspect="1"/>
            </p:cNvPicPr>
            <p:nvPr/>
          </p:nvPicPr>
          <p:blipFill>
            <a:blip r:embed="rId10">
              <a:clrChange>
                <a:clrFrom>
                  <a:srgbClr val="FFFFFF"/>
                </a:clrFrom>
                <a:clrTo>
                  <a:srgbClr val="FFFFFF">
                    <a:alpha val="0"/>
                  </a:srgbClr>
                </a:clrTo>
              </a:clrChange>
            </a:blip>
            <a:stretch>
              <a:fillRect/>
            </a:stretch>
          </p:blipFill>
          <p:spPr>
            <a:xfrm>
              <a:off x="3200190" y="4649416"/>
              <a:ext cx="700303" cy="633573"/>
            </a:xfrm>
            <a:prstGeom prst="rect">
              <a:avLst/>
            </a:prstGeom>
          </p:spPr>
        </p:pic>
      </p:grpSp>
      <p:grpSp>
        <p:nvGrpSpPr>
          <p:cNvPr id="132" name="Group 131"/>
          <p:cNvGrpSpPr/>
          <p:nvPr/>
        </p:nvGrpSpPr>
        <p:grpSpPr>
          <a:xfrm>
            <a:off x="2213288" y="3959772"/>
            <a:ext cx="709933" cy="642286"/>
            <a:chOff x="2213288" y="4380684"/>
            <a:chExt cx="709933" cy="642286"/>
          </a:xfrm>
        </p:grpSpPr>
        <p:sp>
          <p:nvSpPr>
            <p:cNvPr id="145" name="Rounded Rectangle 144"/>
            <p:cNvSpPr/>
            <p:nvPr/>
          </p:nvSpPr>
          <p:spPr>
            <a:xfrm>
              <a:off x="2312763" y="4530224"/>
              <a:ext cx="510448" cy="306327"/>
            </a:xfrm>
            <a:prstGeom prst="roundRect">
              <a:avLst>
                <a:gd name="adj" fmla="val 59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6" name="Picture 145"/>
            <p:cNvPicPr>
              <a:picLocks noChangeAspect="1"/>
            </p:cNvPicPr>
            <p:nvPr/>
          </p:nvPicPr>
          <p:blipFill>
            <a:blip r:embed="rId10">
              <a:clrChange>
                <a:clrFrom>
                  <a:srgbClr val="FFFFFF"/>
                </a:clrFrom>
                <a:clrTo>
                  <a:srgbClr val="FFFFFF">
                    <a:alpha val="0"/>
                  </a:srgbClr>
                </a:clrTo>
              </a:clrChange>
            </a:blip>
            <a:stretch>
              <a:fillRect/>
            </a:stretch>
          </p:blipFill>
          <p:spPr>
            <a:xfrm>
              <a:off x="2213288" y="4380684"/>
              <a:ext cx="709933" cy="642286"/>
            </a:xfrm>
            <a:prstGeom prst="rect">
              <a:avLst/>
            </a:prstGeom>
          </p:spPr>
        </p:pic>
      </p:grpSp>
      <p:grpSp>
        <p:nvGrpSpPr>
          <p:cNvPr id="151" name="Group 150"/>
          <p:cNvGrpSpPr/>
          <p:nvPr/>
        </p:nvGrpSpPr>
        <p:grpSpPr>
          <a:xfrm>
            <a:off x="3156819" y="5289056"/>
            <a:ext cx="8366773" cy="948040"/>
            <a:chOff x="2760579" y="5553216"/>
            <a:chExt cx="8366773" cy="948040"/>
          </a:xfrm>
        </p:grpSpPr>
        <p:sp>
          <p:nvSpPr>
            <p:cNvPr id="152" name="TextBox 151"/>
            <p:cNvSpPr txBox="1"/>
            <p:nvPr/>
          </p:nvSpPr>
          <p:spPr>
            <a:xfrm>
              <a:off x="8752047" y="5562741"/>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16%/18%</a:t>
              </a:r>
            </a:p>
          </p:txBody>
        </p:sp>
        <p:sp>
          <p:nvSpPr>
            <p:cNvPr id="153" name="TextBox 152"/>
            <p:cNvSpPr txBox="1"/>
            <p:nvPr/>
          </p:nvSpPr>
          <p:spPr>
            <a:xfrm>
              <a:off x="2760579" y="5553674"/>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154" name="Straight Connector 153"/>
            <p:cNvCxnSpPr/>
            <p:nvPr/>
          </p:nvCxnSpPr>
          <p:spPr>
            <a:xfrm>
              <a:off x="4243509" y="6501256"/>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a:xfrm>
              <a:off x="4611113" y="635666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6" name="Straight Connector 155"/>
            <p:cNvCxnSpPr/>
            <p:nvPr/>
          </p:nvCxnSpPr>
          <p:spPr>
            <a:xfrm>
              <a:off x="5514011" y="621525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7" name="Rectangle 156"/>
            <p:cNvSpPr/>
            <p:nvPr/>
          </p:nvSpPr>
          <p:spPr>
            <a:xfrm>
              <a:off x="5839607" y="580747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8" name="Straight Connector 157"/>
            <p:cNvCxnSpPr/>
            <p:nvPr/>
          </p:nvCxnSpPr>
          <p:spPr>
            <a:xfrm>
              <a:off x="6747236" y="6066107"/>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9" name="Rectangle 158"/>
            <p:cNvSpPr/>
            <p:nvPr/>
          </p:nvSpPr>
          <p:spPr>
            <a:xfrm>
              <a:off x="7080610" y="5700791"/>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4" name="Straight Connector 173"/>
            <p:cNvCxnSpPr/>
            <p:nvPr/>
          </p:nvCxnSpPr>
          <p:spPr>
            <a:xfrm>
              <a:off x="7987830" y="5856688"/>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Rectangle 174"/>
            <p:cNvSpPr/>
            <p:nvPr/>
          </p:nvSpPr>
          <p:spPr>
            <a:xfrm>
              <a:off x="8321204" y="5706002"/>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14" name="TextBox 113"/>
            <p:cNvSpPr txBox="1"/>
            <p:nvPr/>
          </p:nvSpPr>
          <p:spPr>
            <a:xfrm>
              <a:off x="10080270" y="5553216"/>
              <a:ext cx="1047082" cy="338554"/>
            </a:xfrm>
            <a:prstGeom prst="rect">
              <a:avLst/>
            </a:prstGeom>
            <a:noFill/>
          </p:spPr>
          <p:txBody>
            <a:bodyPr wrap="none" rtlCol="0">
              <a:spAutoFit/>
            </a:bodyPr>
            <a:lstStyle/>
            <a:p>
              <a:pPr algn="r"/>
              <a:r>
                <a:rPr lang="en-US" sz="1600" dirty="0">
                  <a:latin typeface="Century Gothic" panose="020B0502020202020204" pitchFamily="34" charset="0"/>
                </a:rPr>
                <a:t>27%/34%</a:t>
              </a:r>
            </a:p>
          </p:txBody>
        </p:sp>
      </p:grpSp>
      <p:sp>
        <p:nvSpPr>
          <p:cNvPr id="115" name="Rectangle 114"/>
          <p:cNvSpPr/>
          <p:nvPr/>
        </p:nvSpPr>
        <p:spPr>
          <a:xfrm>
            <a:off x="9084860" y="680406"/>
            <a:ext cx="1176924" cy="523220"/>
          </a:xfrm>
          <a:prstGeom prst="rect">
            <a:avLst/>
          </a:prstGeom>
        </p:spPr>
        <p:txBody>
          <a:bodyPr wrap="none">
            <a:spAutoFit/>
          </a:bodyPr>
          <a:lstStyle/>
          <a:p>
            <a:pPr algn="ctr"/>
            <a:r>
              <a:rPr lang="en-US" sz="1400" dirty="0">
                <a:solidFill>
                  <a:srgbClr val="C00000"/>
                </a:solidFill>
                <a:latin typeface="Century Gothic" panose="020B0502020202020204" pitchFamily="34" charset="0"/>
              </a:rPr>
              <a:t>French</a:t>
            </a:r>
          </a:p>
          <a:p>
            <a:pPr algn="ctr"/>
            <a:r>
              <a:rPr lang="en-US" sz="1400" dirty="0">
                <a:solidFill>
                  <a:srgbClr val="C00000"/>
                </a:solidFill>
                <a:latin typeface="Century Gothic" panose="020B0502020202020204" pitchFamily="34" charset="0"/>
              </a:rPr>
              <a:t> 18+/18-34  </a:t>
            </a:r>
            <a:endParaRPr lang="en-US" sz="1400" dirty="0">
              <a:solidFill>
                <a:srgbClr val="C00000"/>
              </a:solidFill>
            </a:endParaRPr>
          </a:p>
        </p:txBody>
      </p:sp>
      <p:sp>
        <p:nvSpPr>
          <p:cNvPr id="116" name="Rectangle 115"/>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grpSp>
        <p:nvGrpSpPr>
          <p:cNvPr id="141" name="Group 140"/>
          <p:cNvGrpSpPr/>
          <p:nvPr/>
        </p:nvGrpSpPr>
        <p:grpSpPr>
          <a:xfrm>
            <a:off x="3152179" y="1399208"/>
            <a:ext cx="8388777" cy="743797"/>
            <a:chOff x="2755939" y="1663368"/>
            <a:chExt cx="8388777" cy="743797"/>
          </a:xfrm>
        </p:grpSpPr>
        <p:cxnSp>
          <p:nvCxnSpPr>
            <p:cNvPr id="142" name="Straight Connector 141"/>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43" name="Rectangle 142"/>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7" name="Straight Connector 146"/>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48" name="Rectangle 147"/>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9" name="Straight Connector 148"/>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50" name="Rectangle 149"/>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76" name="TextBox 175"/>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177" name="TextBox 176"/>
            <p:cNvSpPr txBox="1"/>
            <p:nvPr/>
          </p:nvSpPr>
          <p:spPr>
            <a:xfrm>
              <a:off x="2755939" y="1663368"/>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178" name="Straight Connector 177"/>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80" name="Group 179"/>
          <p:cNvGrpSpPr/>
          <p:nvPr/>
        </p:nvGrpSpPr>
        <p:grpSpPr>
          <a:xfrm>
            <a:off x="3173912" y="1652781"/>
            <a:ext cx="8351279" cy="2537645"/>
            <a:chOff x="2777672" y="1916941"/>
            <a:chExt cx="8351279" cy="2537645"/>
          </a:xfrm>
        </p:grpSpPr>
        <p:grpSp>
          <p:nvGrpSpPr>
            <p:cNvPr id="181" name="Group 180"/>
            <p:cNvGrpSpPr/>
            <p:nvPr/>
          </p:nvGrpSpPr>
          <p:grpSpPr>
            <a:xfrm>
              <a:off x="4290429" y="3079086"/>
              <a:ext cx="533752" cy="1375500"/>
              <a:chOff x="4290429" y="3079086"/>
              <a:chExt cx="533752" cy="1375500"/>
            </a:xfrm>
          </p:grpSpPr>
          <p:cxnSp>
            <p:nvCxnSpPr>
              <p:cNvPr id="201" name="Straight Connector 200"/>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02" name="Rectangle 201"/>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03" name="Straight Connector 202"/>
              <p:cNvCxnSpPr>
                <a:endCxn id="202"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182" name="Group 181"/>
            <p:cNvGrpSpPr/>
            <p:nvPr/>
          </p:nvGrpSpPr>
          <p:grpSpPr>
            <a:xfrm>
              <a:off x="5525787" y="2802179"/>
              <a:ext cx="543912" cy="1336196"/>
              <a:chOff x="5815155" y="2802179"/>
              <a:chExt cx="543912" cy="1336196"/>
            </a:xfrm>
          </p:grpSpPr>
          <p:cxnSp>
            <p:nvCxnSpPr>
              <p:cNvPr id="198" name="Straight Connector 197"/>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a:endCxn id="200"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200" name="Rectangle 199"/>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83" name="Group 182"/>
            <p:cNvGrpSpPr/>
            <p:nvPr/>
          </p:nvGrpSpPr>
          <p:grpSpPr>
            <a:xfrm>
              <a:off x="6772719" y="2251729"/>
              <a:ext cx="554072" cy="1341815"/>
              <a:chOff x="7339881" y="2251729"/>
              <a:chExt cx="554072" cy="1341815"/>
            </a:xfrm>
          </p:grpSpPr>
          <p:cxnSp>
            <p:nvCxnSpPr>
              <p:cNvPr id="195" name="Straight Connector 194"/>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96" name="Rectangle 195"/>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97" name="Straight Connector 196"/>
              <p:cNvCxnSpPr>
                <a:endCxn id="196"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84" name="TextBox 183"/>
            <p:cNvSpPr txBox="1"/>
            <p:nvPr/>
          </p:nvSpPr>
          <p:spPr>
            <a:xfrm>
              <a:off x="8658403"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185" name="TextBox 184"/>
            <p:cNvSpPr txBox="1"/>
            <p:nvPr/>
          </p:nvSpPr>
          <p:spPr>
            <a:xfrm>
              <a:off x="2777672" y="1952904"/>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190" name="Group 189"/>
            <p:cNvGrpSpPr/>
            <p:nvPr/>
          </p:nvGrpSpPr>
          <p:grpSpPr>
            <a:xfrm>
              <a:off x="8001647" y="1994160"/>
              <a:ext cx="554072" cy="1250631"/>
              <a:chOff x="8001647" y="1994160"/>
              <a:chExt cx="554072" cy="1250631"/>
            </a:xfrm>
          </p:grpSpPr>
          <p:cxnSp>
            <p:nvCxnSpPr>
              <p:cNvPr id="192" name="Straight Connector 191"/>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93" name="Rectangle 192"/>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94" name="Straight Connector 193"/>
              <p:cNvCxnSpPr>
                <a:endCxn id="193"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204" name="Group 203"/>
          <p:cNvGrpSpPr/>
          <p:nvPr/>
        </p:nvGrpSpPr>
        <p:grpSpPr>
          <a:xfrm>
            <a:off x="3175929" y="3446323"/>
            <a:ext cx="8358459" cy="1905133"/>
            <a:chOff x="2779689" y="3710483"/>
            <a:chExt cx="8358459" cy="1905133"/>
          </a:xfrm>
        </p:grpSpPr>
        <p:sp>
          <p:nvSpPr>
            <p:cNvPr id="205" name="Rectangle 204"/>
            <p:cNvSpPr/>
            <p:nvPr/>
          </p:nvSpPr>
          <p:spPr>
            <a:xfrm>
              <a:off x="4590066" y="5360728"/>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6" name="Rectangle 205"/>
            <p:cNvSpPr/>
            <p:nvPr/>
          </p:nvSpPr>
          <p:spPr>
            <a:xfrm>
              <a:off x="5838572" y="4757547"/>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7" name="Rectangle 206"/>
            <p:cNvSpPr/>
            <p:nvPr/>
          </p:nvSpPr>
          <p:spPr>
            <a:xfrm>
              <a:off x="7091326" y="4067192"/>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8" name="Rectangle 207"/>
            <p:cNvSpPr/>
            <p:nvPr/>
          </p:nvSpPr>
          <p:spPr>
            <a:xfrm>
              <a:off x="4287553" y="555117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9" name="Rectangle 208"/>
            <p:cNvSpPr/>
            <p:nvPr/>
          </p:nvSpPr>
          <p:spPr>
            <a:xfrm>
              <a:off x="5536059" y="4846327"/>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0" name="Rectangle 209"/>
            <p:cNvSpPr/>
            <p:nvPr/>
          </p:nvSpPr>
          <p:spPr>
            <a:xfrm>
              <a:off x="6762179" y="4245598"/>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1" name="TextBox 210"/>
            <p:cNvSpPr txBox="1"/>
            <p:nvPr/>
          </p:nvSpPr>
          <p:spPr>
            <a:xfrm>
              <a:off x="2779689" y="3710483"/>
              <a:ext cx="795411"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Tablet</a:t>
              </a:r>
            </a:p>
          </p:txBody>
        </p:sp>
        <p:sp>
          <p:nvSpPr>
            <p:cNvPr id="212" name="TextBox 211"/>
            <p:cNvSpPr txBox="1"/>
            <p:nvPr/>
          </p:nvSpPr>
          <p:spPr>
            <a:xfrm>
              <a:off x="8783458" y="3719363"/>
              <a:ext cx="1047082"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51%/49%</a:t>
              </a:r>
            </a:p>
          </p:txBody>
        </p:sp>
        <p:sp>
          <p:nvSpPr>
            <p:cNvPr id="213" name="Rectangle 212"/>
            <p:cNvSpPr/>
            <p:nvPr/>
          </p:nvSpPr>
          <p:spPr>
            <a:xfrm>
              <a:off x="8323420" y="406619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4" name="Rectangle 213"/>
            <p:cNvSpPr/>
            <p:nvPr/>
          </p:nvSpPr>
          <p:spPr>
            <a:xfrm>
              <a:off x="8020907" y="398478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5" name="TextBox 214"/>
            <p:cNvSpPr txBox="1"/>
            <p:nvPr/>
          </p:nvSpPr>
          <p:spPr>
            <a:xfrm>
              <a:off x="10091066" y="3719363"/>
              <a:ext cx="1047082" cy="338554"/>
            </a:xfrm>
            <a:prstGeom prst="rect">
              <a:avLst/>
            </a:prstGeom>
            <a:noFill/>
          </p:spPr>
          <p:txBody>
            <a:bodyPr wrap="none" rtlCol="0">
              <a:spAutoFit/>
            </a:bodyPr>
            <a:lstStyle/>
            <a:p>
              <a:r>
                <a:rPr lang="en-US" sz="1600" dirty="0">
                  <a:latin typeface="Century Gothic" panose="020B0502020202020204" pitchFamily="34" charset="0"/>
                </a:rPr>
                <a:t>54%/53%</a:t>
              </a:r>
            </a:p>
          </p:txBody>
        </p:sp>
      </p:grpSp>
      <p:grpSp>
        <p:nvGrpSpPr>
          <p:cNvPr id="216" name="Group 215"/>
          <p:cNvGrpSpPr/>
          <p:nvPr/>
        </p:nvGrpSpPr>
        <p:grpSpPr>
          <a:xfrm>
            <a:off x="3168247" y="3982077"/>
            <a:ext cx="8357143" cy="1338662"/>
            <a:chOff x="2772007" y="4246237"/>
            <a:chExt cx="8357143" cy="1338662"/>
          </a:xfrm>
        </p:grpSpPr>
        <p:cxnSp>
          <p:nvCxnSpPr>
            <p:cNvPr id="217" name="Straight Connector 216"/>
            <p:cNvCxnSpPr/>
            <p:nvPr/>
          </p:nvCxnSpPr>
          <p:spPr>
            <a:xfrm>
              <a:off x="4041852" y="5584899"/>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5503344" y="537578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6777219" y="487562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20" name="Rectangle 219"/>
            <p:cNvSpPr/>
            <p:nvPr/>
          </p:nvSpPr>
          <p:spPr>
            <a:xfrm>
              <a:off x="4820885" y="539659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1" name="Rectangle 220"/>
            <p:cNvSpPr/>
            <p:nvPr/>
          </p:nvSpPr>
          <p:spPr>
            <a:xfrm>
              <a:off x="5818252" y="5409858"/>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2" name="Rectangle 221"/>
            <p:cNvSpPr/>
            <p:nvPr/>
          </p:nvSpPr>
          <p:spPr>
            <a:xfrm>
              <a:off x="7064692" y="501301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3" name="TextBox 222"/>
            <p:cNvSpPr txBox="1"/>
            <p:nvPr/>
          </p:nvSpPr>
          <p:spPr>
            <a:xfrm>
              <a:off x="10082068" y="4246237"/>
              <a:ext cx="1047082" cy="338554"/>
            </a:xfrm>
            <a:prstGeom prst="rect">
              <a:avLst/>
            </a:prstGeom>
            <a:noFill/>
          </p:spPr>
          <p:txBody>
            <a:bodyPr wrap="none" rtlCol="0">
              <a:spAutoFit/>
            </a:bodyPr>
            <a:lstStyle/>
            <a:p>
              <a:pPr algn="r"/>
              <a:r>
                <a:rPr lang="en-US" sz="1600" dirty="0">
                  <a:latin typeface="Century Gothic" panose="020B0502020202020204" pitchFamily="34" charset="0"/>
                </a:rPr>
                <a:t>40%/43%</a:t>
              </a:r>
            </a:p>
          </p:txBody>
        </p:sp>
        <p:sp>
          <p:nvSpPr>
            <p:cNvPr id="224" name="TextBox 223"/>
            <p:cNvSpPr txBox="1"/>
            <p:nvPr/>
          </p:nvSpPr>
          <p:spPr>
            <a:xfrm>
              <a:off x="2772007"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225" name="Straight Connector 224"/>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26" name="Rectangle 225"/>
            <p:cNvSpPr/>
            <p:nvPr/>
          </p:nvSpPr>
          <p:spPr>
            <a:xfrm>
              <a:off x="8321604" y="467296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7" name="TextBox 226"/>
            <p:cNvSpPr txBox="1"/>
            <p:nvPr/>
          </p:nvSpPr>
          <p:spPr>
            <a:xfrm>
              <a:off x="8773933"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40%/38%</a:t>
              </a:r>
            </a:p>
          </p:txBody>
        </p:sp>
      </p:grpSp>
    </p:spTree>
    <p:extLst>
      <p:ext uri="{BB962C8B-B14F-4D97-AF65-F5344CB8AC3E}">
        <p14:creationId xmlns:p14="http://schemas.microsoft.com/office/powerpoint/2010/main" val="2747393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2.22222E-6 L 3.54167E-6 0.08518 " pathEditMode="relative" rAng="0" ptsTypes="AA" p14:bounceEnd="36000">
                                          <p:cBhvr>
                                            <p:cTn id="6" dur="500" fill="hold"/>
                                            <p:tgtEl>
                                              <p:spTgt spid="186"/>
                                            </p:tgtEl>
                                            <p:attrNameLst>
                                              <p:attrName>ppt_x</p:attrName>
                                              <p:attrName>ppt_y</p:attrName>
                                            </p:attrNameLst>
                                          </p:cBhvr>
                                          <p:rCtr x="0" y="4259"/>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2000"/>
                                            <p:tgtEl>
                                              <p:spTgt spid="132"/>
                                            </p:tgtEl>
                                          </p:cBhvr>
                                        </p:animEffect>
                                        <p:set>
                                          <p:cBhvr>
                                            <p:cTn id="10" dur="1" fill="hold">
                                              <p:stCondLst>
                                                <p:cond delay="1999"/>
                                              </p:stCondLst>
                                            </p:cTn>
                                            <p:tgtEl>
                                              <p:spTgt spid="132"/>
                                            </p:tgtEl>
                                            <p:attrNameLst>
                                              <p:attrName>style.visibility</p:attrName>
                                            </p:attrNameLst>
                                          </p:cBhvr>
                                          <p:to>
                                            <p:strVal val="hidden"/>
                                          </p:to>
                                        </p:set>
                                      </p:childTnLst>
                                    </p:cTn>
                                  </p:par>
                                </p:childTnLst>
                              </p:cTn>
                            </p:par>
                            <p:par>
                              <p:cTn id="11" fill="hold">
                                <p:stCondLst>
                                  <p:cond delay="2500"/>
                                </p:stCondLst>
                                <p:childTnLst>
                                  <p:par>
                                    <p:cTn id="12" presetID="22" presetClass="entr" presetSubtype="8" fill="hold" nodeType="afterEffect">
                                      <p:stCondLst>
                                        <p:cond delay="0"/>
                                      </p:stCondLst>
                                      <p:childTnLst>
                                        <p:set>
                                          <p:cBhvr>
                                            <p:cTn id="13" dur="1" fill="hold">
                                              <p:stCondLst>
                                                <p:cond delay="0"/>
                                              </p:stCondLst>
                                            </p:cTn>
                                            <p:tgtEl>
                                              <p:spTgt spid="151"/>
                                            </p:tgtEl>
                                            <p:attrNameLst>
                                              <p:attrName>style.visibility</p:attrName>
                                            </p:attrNameLst>
                                          </p:cBhvr>
                                          <p:to>
                                            <p:strVal val="visible"/>
                                          </p:to>
                                        </p:set>
                                        <p:animEffect transition="in" filter="wipe(left)">
                                          <p:cBhvr>
                                            <p:cTn id="14" dur="20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2.22222E-6 L 3.54167E-6 0.08518 " pathEditMode="relative" rAng="0" ptsTypes="AA">
                                          <p:cBhvr>
                                            <p:cTn id="6" dur="500" fill="hold"/>
                                            <p:tgtEl>
                                              <p:spTgt spid="186"/>
                                            </p:tgtEl>
                                            <p:attrNameLst>
                                              <p:attrName>ppt_x</p:attrName>
                                              <p:attrName>ppt_y</p:attrName>
                                            </p:attrNameLst>
                                          </p:cBhvr>
                                          <p:rCtr x="0" y="4259"/>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2000"/>
                                            <p:tgtEl>
                                              <p:spTgt spid="132"/>
                                            </p:tgtEl>
                                          </p:cBhvr>
                                        </p:animEffect>
                                        <p:set>
                                          <p:cBhvr>
                                            <p:cTn id="10" dur="1" fill="hold">
                                              <p:stCondLst>
                                                <p:cond delay="1999"/>
                                              </p:stCondLst>
                                            </p:cTn>
                                            <p:tgtEl>
                                              <p:spTgt spid="132"/>
                                            </p:tgtEl>
                                            <p:attrNameLst>
                                              <p:attrName>style.visibility</p:attrName>
                                            </p:attrNameLst>
                                          </p:cBhvr>
                                          <p:to>
                                            <p:strVal val="hidden"/>
                                          </p:to>
                                        </p:set>
                                      </p:childTnLst>
                                    </p:cTn>
                                  </p:par>
                                </p:childTnLst>
                              </p:cTn>
                            </p:par>
                            <p:par>
                              <p:cTn id="11" fill="hold">
                                <p:stCondLst>
                                  <p:cond delay="2500"/>
                                </p:stCondLst>
                                <p:childTnLst>
                                  <p:par>
                                    <p:cTn id="12" presetID="22" presetClass="entr" presetSubtype="8" fill="hold" nodeType="afterEffect">
                                      <p:stCondLst>
                                        <p:cond delay="0"/>
                                      </p:stCondLst>
                                      <p:childTnLst>
                                        <p:set>
                                          <p:cBhvr>
                                            <p:cTn id="13" dur="1" fill="hold">
                                              <p:stCondLst>
                                                <p:cond delay="0"/>
                                              </p:stCondLst>
                                            </p:cTn>
                                            <p:tgtEl>
                                              <p:spTgt spid="151"/>
                                            </p:tgtEl>
                                            <p:attrNameLst>
                                              <p:attrName>style.visibility</p:attrName>
                                            </p:attrNameLst>
                                          </p:cBhvr>
                                          <p:to>
                                            <p:strVal val="visible"/>
                                          </p:to>
                                        </p:set>
                                        <p:animEffect transition="in" filter="wipe(left)">
                                          <p:cBhvr>
                                            <p:cTn id="14" dur="20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pic>
        <p:nvPicPr>
          <p:cNvPr id="174" name="Picture 173"/>
          <p:cNvPicPr>
            <a:picLocks noChangeAspect="1"/>
          </p:cNvPicPr>
          <p:nvPr/>
        </p:nvPicPr>
        <p:blipFill>
          <a:blip r:embed="rId3">
            <a:clrChange>
              <a:clrFrom>
                <a:srgbClr val="FFFFFF"/>
              </a:clrFrom>
              <a:clrTo>
                <a:srgbClr val="FFFFFF">
                  <a:alpha val="0"/>
                </a:srgbClr>
              </a:clrTo>
            </a:clrChange>
          </a:blip>
          <a:stretch>
            <a:fillRect/>
          </a:stretch>
        </p:blipFill>
        <p:spPr>
          <a:xfrm>
            <a:off x="2236825" y="4495383"/>
            <a:ext cx="601584" cy="401057"/>
          </a:xfrm>
          <a:prstGeom prst="rect">
            <a:avLst/>
          </a:prstGeom>
        </p:spPr>
      </p:pic>
      <p:sp>
        <p:nvSpPr>
          <p:cNvPr id="186" name="Isosceles Triangle 185"/>
          <p:cNvSpPr/>
          <p:nvPr/>
        </p:nvSpPr>
        <p:spPr>
          <a:xfrm rot="5400000">
            <a:off x="1866704" y="4167009"/>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2238197" y="4494457"/>
            <a:ext cx="601584" cy="401057"/>
            <a:chOff x="3284130" y="2427382"/>
            <a:chExt cx="379447" cy="252965"/>
          </a:xfrm>
        </p:grpSpPr>
        <p:sp>
          <p:nvSpPr>
            <p:cNvPr id="3" name="Rectangle 2"/>
            <p:cNvSpPr/>
            <p:nvPr/>
          </p:nvSpPr>
          <p:spPr>
            <a:xfrm>
              <a:off x="3378806" y="2491740"/>
              <a:ext cx="189724" cy="90406"/>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000000">
                    <a:alpha val="0"/>
                  </a:srgbClr>
                </a:clrFrom>
                <a:clrTo>
                  <a:srgbClr val="000000">
                    <a:alpha val="0"/>
                  </a:srgbClr>
                </a:clrTo>
              </a:clrChange>
            </a:blip>
            <a:stretch>
              <a:fillRect/>
            </a:stretch>
          </p:blipFill>
          <p:spPr>
            <a:xfrm>
              <a:off x="3284130" y="2427382"/>
              <a:ext cx="379447" cy="252965"/>
            </a:xfrm>
            <a:prstGeom prst="rect">
              <a:avLst/>
            </a:prstGeom>
          </p:spPr>
        </p:pic>
      </p:grpSp>
      <p:pic>
        <p:nvPicPr>
          <p:cNvPr id="115" name="Picture 114"/>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17" name="Picture 116"/>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18" name="Picture 117"/>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20" name="Picture 119"/>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10" name="Picture 109"/>
          <p:cNvPicPr>
            <a:picLocks noChangeAspect="1"/>
          </p:cNvPicPr>
          <p:nvPr/>
        </p:nvPicPr>
        <p:blipFill>
          <a:blip r:embed="rId8">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111" name="Picture 110"/>
          <p:cNvPicPr>
            <a:picLocks noChangeAspect="1"/>
          </p:cNvPicPr>
          <p:nvPr/>
        </p:nvPicPr>
        <p:blipFill>
          <a:blip r:embed="rId9">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113" name="Picture 112"/>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grpSp>
        <p:nvGrpSpPr>
          <p:cNvPr id="66" name="Group 65"/>
          <p:cNvGrpSpPr/>
          <p:nvPr/>
        </p:nvGrpSpPr>
        <p:grpSpPr>
          <a:xfrm>
            <a:off x="3166149" y="2639165"/>
            <a:ext cx="8357924" cy="1636435"/>
            <a:chOff x="2769909" y="2903325"/>
            <a:chExt cx="8357924" cy="1636435"/>
          </a:xfrm>
        </p:grpSpPr>
        <p:grpSp>
          <p:nvGrpSpPr>
            <p:cNvPr id="64" name="Group 63"/>
            <p:cNvGrpSpPr/>
            <p:nvPr/>
          </p:nvGrpSpPr>
          <p:grpSpPr>
            <a:xfrm>
              <a:off x="4274097" y="3410006"/>
              <a:ext cx="571852" cy="1129754"/>
              <a:chOff x="4274097" y="3410006"/>
              <a:chExt cx="571852" cy="1129754"/>
            </a:xfrm>
          </p:grpSpPr>
          <p:cxnSp>
            <p:nvCxnSpPr>
              <p:cNvPr id="133" name="Straight Connector 132"/>
              <p:cNvCxnSpPr/>
              <p:nvPr/>
            </p:nvCxnSpPr>
            <p:spPr>
              <a:xfrm>
                <a:off x="4274097" y="45397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4611834" y="3410006"/>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5" name="Straight Connector 134"/>
              <p:cNvCxnSpPr>
                <a:endCxn id="134" idx="1"/>
              </p:cNvCxnSpPr>
              <p:nvPr/>
            </p:nvCxnSpPr>
            <p:spPr>
              <a:xfrm flipV="1">
                <a:off x="4521190" y="3442225"/>
                <a:ext cx="90644" cy="1095593"/>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5518697" y="3285607"/>
              <a:ext cx="543912" cy="1252211"/>
              <a:chOff x="5518697" y="3285607"/>
              <a:chExt cx="543912" cy="1252211"/>
            </a:xfrm>
          </p:grpSpPr>
          <p:cxnSp>
            <p:nvCxnSpPr>
              <p:cNvPr id="136" name="Straight Connector 135"/>
              <p:cNvCxnSpPr/>
              <p:nvPr/>
            </p:nvCxnSpPr>
            <p:spPr>
              <a:xfrm>
                <a:off x="5518697" y="4537818"/>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5828494" y="3285607"/>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8" name="Straight Connector 137"/>
              <p:cNvCxnSpPr/>
              <p:nvPr/>
            </p:nvCxnSpPr>
            <p:spPr>
              <a:xfrm flipV="1">
                <a:off x="5765790" y="3289251"/>
                <a:ext cx="52544" cy="1248567"/>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6767098" y="3275435"/>
              <a:ext cx="533752" cy="1264325"/>
              <a:chOff x="7356378" y="3275435"/>
              <a:chExt cx="533752" cy="1264325"/>
            </a:xfrm>
          </p:grpSpPr>
          <p:cxnSp>
            <p:nvCxnSpPr>
              <p:cNvPr id="139" name="Straight Connector 138"/>
              <p:cNvCxnSpPr/>
              <p:nvPr/>
            </p:nvCxnSpPr>
            <p:spPr>
              <a:xfrm>
                <a:off x="7356378" y="45397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a:off x="7656015" y="3275435"/>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1" name="Straight Connector 140"/>
              <p:cNvCxnSpPr>
                <a:endCxn id="140" idx="1"/>
              </p:cNvCxnSpPr>
              <p:nvPr/>
            </p:nvCxnSpPr>
            <p:spPr>
              <a:xfrm flipV="1">
                <a:off x="7603471" y="3307654"/>
                <a:ext cx="52544" cy="1230164"/>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2" name="TextBox 141"/>
            <p:cNvSpPr txBox="1"/>
            <p:nvPr/>
          </p:nvSpPr>
          <p:spPr>
            <a:xfrm>
              <a:off x="2769909" y="3142960"/>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143" name="TextBox 142"/>
            <p:cNvSpPr txBox="1"/>
            <p:nvPr/>
          </p:nvSpPr>
          <p:spPr>
            <a:xfrm>
              <a:off x="8751852"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48%/72%</a:t>
              </a:r>
            </a:p>
          </p:txBody>
        </p:sp>
        <p:grpSp>
          <p:nvGrpSpPr>
            <p:cNvPr id="147" name="Group 146"/>
            <p:cNvGrpSpPr/>
            <p:nvPr/>
          </p:nvGrpSpPr>
          <p:grpSpPr>
            <a:xfrm>
              <a:off x="8016778" y="2903325"/>
              <a:ext cx="533752" cy="1230035"/>
              <a:chOff x="7356378" y="3004925"/>
              <a:chExt cx="533752" cy="1230035"/>
            </a:xfrm>
          </p:grpSpPr>
          <p:cxnSp>
            <p:nvCxnSpPr>
              <p:cNvPr id="148" name="Straight Connector 147"/>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Rectangle 148"/>
              <p:cNvSpPr/>
              <p:nvPr/>
            </p:nvSpPr>
            <p:spPr>
              <a:xfrm>
                <a:off x="7656015" y="3004925"/>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0" name="Straight Connector 149"/>
              <p:cNvCxnSpPr>
                <a:endCxn id="149" idx="1"/>
              </p:cNvCxnSpPr>
              <p:nvPr/>
            </p:nvCxnSpPr>
            <p:spPr>
              <a:xfrm flipV="1">
                <a:off x="7603471" y="3037144"/>
                <a:ext cx="52544" cy="1197816"/>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98" name="TextBox 197"/>
            <p:cNvSpPr txBox="1"/>
            <p:nvPr/>
          </p:nvSpPr>
          <p:spPr>
            <a:xfrm>
              <a:off x="10080751" y="3114385"/>
              <a:ext cx="1047082" cy="338554"/>
            </a:xfrm>
            <a:prstGeom prst="rect">
              <a:avLst/>
            </a:prstGeom>
            <a:noFill/>
          </p:spPr>
          <p:txBody>
            <a:bodyPr wrap="none" rtlCol="0">
              <a:spAutoFit/>
            </a:bodyPr>
            <a:lstStyle/>
            <a:p>
              <a:pPr algn="r"/>
              <a:r>
                <a:rPr lang="en-US" sz="1600" dirty="0">
                  <a:latin typeface="Century Gothic" panose="020B0502020202020204" pitchFamily="34" charset="0"/>
                </a:rPr>
                <a:t>48%/66%</a:t>
              </a:r>
            </a:p>
          </p:txBody>
        </p:sp>
      </p:grpSp>
      <p:sp>
        <p:nvSpPr>
          <p:cNvPr id="199" name="Rectangle 198"/>
          <p:cNvSpPr/>
          <p:nvPr/>
        </p:nvSpPr>
        <p:spPr>
          <a:xfrm>
            <a:off x="9084860" y="680406"/>
            <a:ext cx="1176924" cy="523220"/>
          </a:xfrm>
          <a:prstGeom prst="rect">
            <a:avLst/>
          </a:prstGeom>
        </p:spPr>
        <p:txBody>
          <a:bodyPr wrap="none">
            <a:spAutoFit/>
          </a:bodyPr>
          <a:lstStyle/>
          <a:p>
            <a:pPr algn="ctr"/>
            <a:r>
              <a:rPr lang="en-US" sz="1400" dirty="0">
                <a:solidFill>
                  <a:srgbClr val="C00000"/>
                </a:solidFill>
                <a:latin typeface="Century Gothic" panose="020B0502020202020204" pitchFamily="34" charset="0"/>
              </a:rPr>
              <a:t>French</a:t>
            </a:r>
          </a:p>
          <a:p>
            <a:pPr algn="ctr"/>
            <a:r>
              <a:rPr lang="en-US" sz="1400" dirty="0">
                <a:solidFill>
                  <a:srgbClr val="C00000"/>
                </a:solidFill>
                <a:latin typeface="Century Gothic" panose="020B0502020202020204" pitchFamily="34" charset="0"/>
              </a:rPr>
              <a:t> 18+/18-34  </a:t>
            </a:r>
            <a:endParaRPr lang="en-US" sz="1400" dirty="0">
              <a:solidFill>
                <a:srgbClr val="C00000"/>
              </a:solidFill>
            </a:endParaRPr>
          </a:p>
        </p:txBody>
      </p:sp>
      <p:sp>
        <p:nvSpPr>
          <p:cNvPr id="200" name="Rectangle 199"/>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cxnSp>
        <p:nvCxnSpPr>
          <p:cNvPr id="201" name="Straight Connector 200"/>
          <p:cNvCxnSpPr/>
          <p:nvPr/>
        </p:nvCxnSpPr>
        <p:spPr>
          <a:xfrm>
            <a:off x="10573031" y="358408"/>
            <a:ext cx="0" cy="6318617"/>
          </a:xfrm>
          <a:prstGeom prst="line">
            <a:avLst/>
          </a:prstGeom>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9256179" y="358408"/>
            <a:ext cx="0" cy="6318617"/>
          </a:xfrm>
          <a:prstGeom prst="line">
            <a:avLst/>
          </a:prstGeom>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3255429" y="822129"/>
            <a:ext cx="0" cy="6318617"/>
          </a:xfrm>
          <a:prstGeom prst="line">
            <a:avLst/>
          </a:prstGeom>
        </p:spPr>
        <p:style>
          <a:lnRef idx="1">
            <a:schemeClr val="accent1"/>
          </a:lnRef>
          <a:fillRef idx="0">
            <a:schemeClr val="accent1"/>
          </a:fillRef>
          <a:effectRef idx="0">
            <a:schemeClr val="accent1"/>
          </a:effectRef>
          <a:fontRef idx="minor">
            <a:schemeClr val="tx1"/>
          </a:fontRef>
        </p:style>
      </p:cxnSp>
      <p:grpSp>
        <p:nvGrpSpPr>
          <p:cNvPr id="204" name="Group 203"/>
          <p:cNvGrpSpPr/>
          <p:nvPr/>
        </p:nvGrpSpPr>
        <p:grpSpPr>
          <a:xfrm>
            <a:off x="3156819" y="5289056"/>
            <a:ext cx="8366773" cy="948040"/>
            <a:chOff x="2760579" y="5553216"/>
            <a:chExt cx="8366773" cy="948040"/>
          </a:xfrm>
        </p:grpSpPr>
        <p:sp>
          <p:nvSpPr>
            <p:cNvPr id="205" name="TextBox 204"/>
            <p:cNvSpPr txBox="1"/>
            <p:nvPr/>
          </p:nvSpPr>
          <p:spPr>
            <a:xfrm>
              <a:off x="8752047" y="5562741"/>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16%/18%</a:t>
              </a:r>
            </a:p>
          </p:txBody>
        </p:sp>
        <p:sp>
          <p:nvSpPr>
            <p:cNvPr id="206" name="TextBox 205"/>
            <p:cNvSpPr txBox="1"/>
            <p:nvPr/>
          </p:nvSpPr>
          <p:spPr>
            <a:xfrm>
              <a:off x="2760579" y="5553674"/>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207" name="Straight Connector 206"/>
            <p:cNvCxnSpPr/>
            <p:nvPr/>
          </p:nvCxnSpPr>
          <p:spPr>
            <a:xfrm>
              <a:off x="4243509" y="6501256"/>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08" name="Rectangle 207"/>
            <p:cNvSpPr/>
            <p:nvPr/>
          </p:nvSpPr>
          <p:spPr>
            <a:xfrm>
              <a:off x="4611113" y="635666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09" name="Straight Connector 208"/>
            <p:cNvCxnSpPr/>
            <p:nvPr/>
          </p:nvCxnSpPr>
          <p:spPr>
            <a:xfrm>
              <a:off x="5514011" y="621525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10" name="Rectangle 209"/>
            <p:cNvSpPr/>
            <p:nvPr/>
          </p:nvSpPr>
          <p:spPr>
            <a:xfrm>
              <a:off x="5839607" y="580747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11" name="Straight Connector 210"/>
            <p:cNvCxnSpPr/>
            <p:nvPr/>
          </p:nvCxnSpPr>
          <p:spPr>
            <a:xfrm>
              <a:off x="6747236" y="6066107"/>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a:xfrm>
              <a:off x="7080610" y="5700791"/>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13" name="Straight Connector 212"/>
            <p:cNvCxnSpPr/>
            <p:nvPr/>
          </p:nvCxnSpPr>
          <p:spPr>
            <a:xfrm>
              <a:off x="7987830" y="5856688"/>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14" name="Rectangle 213"/>
            <p:cNvSpPr/>
            <p:nvPr/>
          </p:nvSpPr>
          <p:spPr>
            <a:xfrm>
              <a:off x="8321204" y="5706002"/>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5" name="TextBox 214"/>
            <p:cNvSpPr txBox="1"/>
            <p:nvPr/>
          </p:nvSpPr>
          <p:spPr>
            <a:xfrm>
              <a:off x="10080270" y="5553216"/>
              <a:ext cx="1047082" cy="338554"/>
            </a:xfrm>
            <a:prstGeom prst="rect">
              <a:avLst/>
            </a:prstGeom>
            <a:noFill/>
          </p:spPr>
          <p:txBody>
            <a:bodyPr wrap="none" rtlCol="0">
              <a:spAutoFit/>
            </a:bodyPr>
            <a:lstStyle/>
            <a:p>
              <a:pPr algn="r"/>
              <a:r>
                <a:rPr lang="en-US" sz="1600" dirty="0">
                  <a:latin typeface="Century Gothic" panose="020B0502020202020204" pitchFamily="34" charset="0"/>
                </a:rPr>
                <a:t>27%/34%</a:t>
              </a:r>
            </a:p>
          </p:txBody>
        </p:sp>
      </p:grpSp>
      <p:grpSp>
        <p:nvGrpSpPr>
          <p:cNvPr id="216" name="Group 215"/>
          <p:cNvGrpSpPr/>
          <p:nvPr/>
        </p:nvGrpSpPr>
        <p:grpSpPr>
          <a:xfrm>
            <a:off x="3152179" y="1399208"/>
            <a:ext cx="8388777" cy="743797"/>
            <a:chOff x="2755939" y="1663368"/>
            <a:chExt cx="8388777" cy="743797"/>
          </a:xfrm>
        </p:grpSpPr>
        <p:cxnSp>
          <p:nvCxnSpPr>
            <p:cNvPr id="217" name="Straight Connector 216"/>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18" name="Rectangle 217"/>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19" name="Straight Connector 218"/>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20" name="Rectangle 219"/>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21" name="Straight Connector 220"/>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22" name="Rectangle 221"/>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3" name="TextBox 222"/>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224" name="TextBox 223"/>
            <p:cNvSpPr txBox="1"/>
            <p:nvPr/>
          </p:nvSpPr>
          <p:spPr>
            <a:xfrm>
              <a:off x="2755939" y="1663368"/>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225" name="Straight Connector 224"/>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26" name="Rectangle 225"/>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27" name="Group 226"/>
          <p:cNvGrpSpPr/>
          <p:nvPr/>
        </p:nvGrpSpPr>
        <p:grpSpPr>
          <a:xfrm>
            <a:off x="3173912" y="1652781"/>
            <a:ext cx="8351279" cy="2537645"/>
            <a:chOff x="2777672" y="1916941"/>
            <a:chExt cx="8351279" cy="2537645"/>
          </a:xfrm>
        </p:grpSpPr>
        <p:grpSp>
          <p:nvGrpSpPr>
            <p:cNvPr id="228" name="Group 227"/>
            <p:cNvGrpSpPr/>
            <p:nvPr/>
          </p:nvGrpSpPr>
          <p:grpSpPr>
            <a:xfrm>
              <a:off x="4290429" y="3079086"/>
              <a:ext cx="533752" cy="1375500"/>
              <a:chOff x="4290429" y="3079086"/>
              <a:chExt cx="533752" cy="1375500"/>
            </a:xfrm>
          </p:grpSpPr>
          <p:cxnSp>
            <p:nvCxnSpPr>
              <p:cNvPr id="243" name="Straight Connector 242"/>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44" name="Rectangle 243"/>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45" name="Straight Connector 244"/>
              <p:cNvCxnSpPr>
                <a:endCxn id="244"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9" name="Group 228"/>
            <p:cNvGrpSpPr/>
            <p:nvPr/>
          </p:nvGrpSpPr>
          <p:grpSpPr>
            <a:xfrm>
              <a:off x="5525787" y="2802179"/>
              <a:ext cx="543912" cy="1336196"/>
              <a:chOff x="5815155" y="2802179"/>
              <a:chExt cx="543912" cy="1336196"/>
            </a:xfrm>
          </p:grpSpPr>
          <p:cxnSp>
            <p:nvCxnSpPr>
              <p:cNvPr id="240" name="Straight Connector 239"/>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a:endCxn id="242"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242" name="Rectangle 241"/>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30" name="Group 229"/>
            <p:cNvGrpSpPr/>
            <p:nvPr/>
          </p:nvGrpSpPr>
          <p:grpSpPr>
            <a:xfrm>
              <a:off x="6772719" y="2251729"/>
              <a:ext cx="554072" cy="1341815"/>
              <a:chOff x="7339881" y="2251729"/>
              <a:chExt cx="554072" cy="1341815"/>
            </a:xfrm>
          </p:grpSpPr>
          <p:cxnSp>
            <p:nvCxnSpPr>
              <p:cNvPr id="237" name="Straight Connector 236"/>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38" name="Rectangle 237"/>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39" name="Straight Connector 238"/>
              <p:cNvCxnSpPr>
                <a:endCxn id="238"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231" name="TextBox 230"/>
            <p:cNvSpPr txBox="1"/>
            <p:nvPr/>
          </p:nvSpPr>
          <p:spPr>
            <a:xfrm>
              <a:off x="8658403"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232" name="TextBox 231"/>
            <p:cNvSpPr txBox="1"/>
            <p:nvPr/>
          </p:nvSpPr>
          <p:spPr>
            <a:xfrm>
              <a:off x="2777672" y="1952904"/>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33" name="Group 232"/>
            <p:cNvGrpSpPr/>
            <p:nvPr/>
          </p:nvGrpSpPr>
          <p:grpSpPr>
            <a:xfrm>
              <a:off x="8001647" y="1994160"/>
              <a:ext cx="554072" cy="1250631"/>
              <a:chOff x="8001647" y="1994160"/>
              <a:chExt cx="554072" cy="1250631"/>
            </a:xfrm>
          </p:grpSpPr>
          <p:cxnSp>
            <p:nvCxnSpPr>
              <p:cNvPr id="234" name="Straight Connector 233"/>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35" name="Rectangle 234"/>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36" name="Straight Connector 235"/>
              <p:cNvCxnSpPr>
                <a:endCxn id="235"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246" name="Group 245"/>
          <p:cNvGrpSpPr/>
          <p:nvPr/>
        </p:nvGrpSpPr>
        <p:grpSpPr>
          <a:xfrm>
            <a:off x="3175929" y="3446323"/>
            <a:ext cx="8358459" cy="1905133"/>
            <a:chOff x="2779689" y="3710483"/>
            <a:chExt cx="8358459" cy="1905133"/>
          </a:xfrm>
        </p:grpSpPr>
        <p:sp>
          <p:nvSpPr>
            <p:cNvPr id="247" name="Rectangle 246"/>
            <p:cNvSpPr/>
            <p:nvPr/>
          </p:nvSpPr>
          <p:spPr>
            <a:xfrm>
              <a:off x="4590066" y="5360728"/>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48" name="Rectangle 247"/>
            <p:cNvSpPr/>
            <p:nvPr/>
          </p:nvSpPr>
          <p:spPr>
            <a:xfrm>
              <a:off x="5838572" y="4757547"/>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49" name="Rectangle 248"/>
            <p:cNvSpPr/>
            <p:nvPr/>
          </p:nvSpPr>
          <p:spPr>
            <a:xfrm>
              <a:off x="7091326" y="4067192"/>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0" name="Rectangle 249"/>
            <p:cNvSpPr/>
            <p:nvPr/>
          </p:nvSpPr>
          <p:spPr>
            <a:xfrm>
              <a:off x="4287553" y="555117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1" name="Rectangle 250"/>
            <p:cNvSpPr/>
            <p:nvPr/>
          </p:nvSpPr>
          <p:spPr>
            <a:xfrm>
              <a:off x="5536059" y="4846327"/>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2" name="Rectangle 251"/>
            <p:cNvSpPr/>
            <p:nvPr/>
          </p:nvSpPr>
          <p:spPr>
            <a:xfrm>
              <a:off x="6762179" y="4245598"/>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3" name="TextBox 252"/>
            <p:cNvSpPr txBox="1"/>
            <p:nvPr/>
          </p:nvSpPr>
          <p:spPr>
            <a:xfrm>
              <a:off x="2779689" y="3710483"/>
              <a:ext cx="795411"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Tablet</a:t>
              </a:r>
            </a:p>
          </p:txBody>
        </p:sp>
        <p:sp>
          <p:nvSpPr>
            <p:cNvPr id="254" name="TextBox 253"/>
            <p:cNvSpPr txBox="1"/>
            <p:nvPr/>
          </p:nvSpPr>
          <p:spPr>
            <a:xfrm>
              <a:off x="8783458" y="3719363"/>
              <a:ext cx="1047082"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51%/49%</a:t>
              </a:r>
            </a:p>
          </p:txBody>
        </p:sp>
        <p:sp>
          <p:nvSpPr>
            <p:cNvPr id="255" name="Rectangle 254"/>
            <p:cNvSpPr/>
            <p:nvPr/>
          </p:nvSpPr>
          <p:spPr>
            <a:xfrm>
              <a:off x="8323420" y="406619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6" name="Rectangle 255"/>
            <p:cNvSpPr/>
            <p:nvPr/>
          </p:nvSpPr>
          <p:spPr>
            <a:xfrm>
              <a:off x="8020907" y="398478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57" name="TextBox 256"/>
            <p:cNvSpPr txBox="1"/>
            <p:nvPr/>
          </p:nvSpPr>
          <p:spPr>
            <a:xfrm>
              <a:off x="10091066" y="3719363"/>
              <a:ext cx="1047082" cy="338554"/>
            </a:xfrm>
            <a:prstGeom prst="rect">
              <a:avLst/>
            </a:prstGeom>
            <a:noFill/>
          </p:spPr>
          <p:txBody>
            <a:bodyPr wrap="none" rtlCol="0">
              <a:spAutoFit/>
            </a:bodyPr>
            <a:lstStyle/>
            <a:p>
              <a:r>
                <a:rPr lang="en-US" sz="1600" dirty="0">
                  <a:latin typeface="Century Gothic" panose="020B0502020202020204" pitchFamily="34" charset="0"/>
                </a:rPr>
                <a:t>54%/53%</a:t>
              </a:r>
            </a:p>
          </p:txBody>
        </p:sp>
      </p:grpSp>
      <p:grpSp>
        <p:nvGrpSpPr>
          <p:cNvPr id="258" name="Group 257"/>
          <p:cNvGrpSpPr/>
          <p:nvPr/>
        </p:nvGrpSpPr>
        <p:grpSpPr>
          <a:xfrm>
            <a:off x="3168247" y="3982077"/>
            <a:ext cx="8357143" cy="1338662"/>
            <a:chOff x="2772007" y="4246237"/>
            <a:chExt cx="8357143" cy="1338662"/>
          </a:xfrm>
        </p:grpSpPr>
        <p:cxnSp>
          <p:nvCxnSpPr>
            <p:cNvPr id="259" name="Straight Connector 258"/>
            <p:cNvCxnSpPr/>
            <p:nvPr/>
          </p:nvCxnSpPr>
          <p:spPr>
            <a:xfrm>
              <a:off x="4041852" y="5584899"/>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a:off x="5503344" y="537578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a:off x="6777219" y="487562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62" name="Rectangle 261"/>
            <p:cNvSpPr/>
            <p:nvPr/>
          </p:nvSpPr>
          <p:spPr>
            <a:xfrm>
              <a:off x="4820885" y="539659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63" name="Rectangle 262"/>
            <p:cNvSpPr/>
            <p:nvPr/>
          </p:nvSpPr>
          <p:spPr>
            <a:xfrm>
              <a:off x="5818252" y="5409858"/>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64" name="Rectangle 263"/>
            <p:cNvSpPr/>
            <p:nvPr/>
          </p:nvSpPr>
          <p:spPr>
            <a:xfrm>
              <a:off x="7064692" y="501301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65" name="TextBox 264"/>
            <p:cNvSpPr txBox="1"/>
            <p:nvPr/>
          </p:nvSpPr>
          <p:spPr>
            <a:xfrm>
              <a:off x="10082068" y="4246237"/>
              <a:ext cx="1047082" cy="338554"/>
            </a:xfrm>
            <a:prstGeom prst="rect">
              <a:avLst/>
            </a:prstGeom>
            <a:noFill/>
          </p:spPr>
          <p:txBody>
            <a:bodyPr wrap="none" rtlCol="0">
              <a:spAutoFit/>
            </a:bodyPr>
            <a:lstStyle/>
            <a:p>
              <a:pPr algn="r"/>
              <a:r>
                <a:rPr lang="en-US" sz="1600" dirty="0">
                  <a:latin typeface="Century Gothic" panose="020B0502020202020204" pitchFamily="34" charset="0"/>
                </a:rPr>
                <a:t>40%/43%</a:t>
              </a:r>
            </a:p>
          </p:txBody>
        </p:sp>
        <p:sp>
          <p:nvSpPr>
            <p:cNvPr id="266" name="TextBox 265"/>
            <p:cNvSpPr txBox="1"/>
            <p:nvPr/>
          </p:nvSpPr>
          <p:spPr>
            <a:xfrm>
              <a:off x="2772007"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267" name="Straight Connector 266"/>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68" name="Rectangle 267"/>
            <p:cNvSpPr/>
            <p:nvPr/>
          </p:nvSpPr>
          <p:spPr>
            <a:xfrm>
              <a:off x="8321604" y="467296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69" name="TextBox 268"/>
            <p:cNvSpPr txBox="1"/>
            <p:nvPr/>
          </p:nvSpPr>
          <p:spPr>
            <a:xfrm>
              <a:off x="8773933"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40%/38%</a:t>
              </a:r>
            </a:p>
          </p:txBody>
        </p:sp>
      </p:grpSp>
    </p:spTree>
    <p:extLst>
      <p:ext uri="{BB962C8B-B14F-4D97-AF65-F5344CB8AC3E}">
        <p14:creationId xmlns:p14="http://schemas.microsoft.com/office/powerpoint/2010/main" val="856413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0.00417 L 3.54167E-6 0.06389 " pathEditMode="relative" rAng="0" ptsTypes="AA" p14:bounceEnd="36000">
                                          <p:cBhvr>
                                            <p:cTn id="6" dur="500" fill="hold"/>
                                            <p:tgtEl>
                                              <p:spTgt spid="186"/>
                                            </p:tgtEl>
                                            <p:attrNameLst>
                                              <p:attrName>ppt_x</p:attrName>
                                              <p:attrName>ppt_y</p:attrName>
                                            </p:attrNameLst>
                                          </p:cBhvr>
                                          <p:rCtr x="0" y="298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66"/>
                                            </p:tgtEl>
                                            <p:attrNameLst>
                                              <p:attrName>style.visibility</p:attrName>
                                            </p:attrNameLst>
                                          </p:cBhvr>
                                          <p:to>
                                            <p:strVal val="visible"/>
                                          </p:to>
                                        </p:set>
                                        <p:animEffect transition="in" filter="wipe(left)">
                                          <p:cBhvr>
                                            <p:cTn id="14" dur="2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0.00417 L 3.54167E-6 0.06389 " pathEditMode="relative" rAng="0" ptsTypes="AA">
                                          <p:cBhvr>
                                            <p:cTn id="6" dur="500" fill="hold"/>
                                            <p:tgtEl>
                                              <p:spTgt spid="186"/>
                                            </p:tgtEl>
                                            <p:attrNameLst>
                                              <p:attrName>ppt_x</p:attrName>
                                              <p:attrName>ppt_y</p:attrName>
                                            </p:attrNameLst>
                                          </p:cBhvr>
                                          <p:rCtr x="0" y="298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66"/>
                                            </p:tgtEl>
                                            <p:attrNameLst>
                                              <p:attrName>style.visibility</p:attrName>
                                            </p:attrNameLst>
                                          </p:cBhvr>
                                          <p:to>
                                            <p:strVal val="visible"/>
                                          </p:to>
                                        </p:set>
                                        <p:animEffect transition="in" filter="wipe(left)">
                                          <p:cBhvr>
                                            <p:cTn id="14" dur="2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94492" y="2321073"/>
            <a:ext cx="10270866" cy="1205771"/>
            <a:chOff x="394492" y="2237943"/>
            <a:chExt cx="10270866" cy="1205771"/>
          </a:xfrm>
        </p:grpSpPr>
        <p:grpSp>
          <p:nvGrpSpPr>
            <p:cNvPr id="49" name="Group 48"/>
            <p:cNvGrpSpPr/>
            <p:nvPr/>
          </p:nvGrpSpPr>
          <p:grpSpPr>
            <a:xfrm>
              <a:off x="754987" y="2237943"/>
              <a:ext cx="9910371" cy="1205771"/>
              <a:chOff x="-11669486" y="-1545133"/>
              <a:chExt cx="2993572" cy="4438942"/>
            </a:xfrm>
          </p:grpSpPr>
          <p:cxnSp>
            <p:nvCxnSpPr>
              <p:cNvPr id="51" name="Straight Connector 50"/>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403326" y="2836543"/>
              <a:ext cx="415498" cy="215444"/>
            </a:xfrm>
            <a:prstGeom prst="rect">
              <a:avLst/>
            </a:prstGeom>
            <a:noFill/>
          </p:spPr>
          <p:txBody>
            <a:bodyPr wrap="none" rtlCol="0">
              <a:spAutoFit/>
            </a:bodyPr>
            <a:lstStyle/>
            <a:p>
              <a:pPr algn="r"/>
              <a:r>
                <a:rPr lang="en-US" sz="800" dirty="0">
                  <a:solidFill>
                    <a:srgbClr val="00B050"/>
                  </a:solidFill>
                </a:rPr>
                <a:t>1,000</a:t>
              </a:r>
            </a:p>
          </p:txBody>
        </p:sp>
        <p:sp>
          <p:nvSpPr>
            <p:cNvPr id="48" name="TextBox 47"/>
            <p:cNvSpPr txBox="1"/>
            <p:nvPr/>
          </p:nvSpPr>
          <p:spPr>
            <a:xfrm>
              <a:off x="394492" y="2372970"/>
              <a:ext cx="415498" cy="215444"/>
            </a:xfrm>
            <a:prstGeom prst="rect">
              <a:avLst/>
            </a:prstGeom>
            <a:noFill/>
          </p:spPr>
          <p:txBody>
            <a:bodyPr wrap="none" rtlCol="0">
              <a:spAutoFit/>
            </a:bodyPr>
            <a:lstStyle/>
            <a:p>
              <a:pPr algn="r"/>
              <a:r>
                <a:rPr lang="en-US" sz="800" dirty="0">
                  <a:solidFill>
                    <a:srgbClr val="00B050"/>
                  </a:solidFill>
                </a:rPr>
                <a:t>2,000</a:t>
              </a:r>
            </a:p>
          </p:txBody>
        </p:sp>
      </p:grpSp>
      <p:sp>
        <p:nvSpPr>
          <p:cNvPr id="50" name="Freeform 4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265424" y="6405896"/>
            <a:ext cx="10709686" cy="261610"/>
            <a:chOff x="265424" y="6405896"/>
            <a:chExt cx="10709686" cy="261610"/>
          </a:xfrm>
        </p:grpSpPr>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sp>
        <p:nvSpPr>
          <p:cNvPr id="193" name="Isosceles Triangle 192"/>
          <p:cNvSpPr/>
          <p:nvPr/>
        </p:nvSpPr>
        <p:spPr>
          <a:xfrm>
            <a:off x="-316870"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5" name="TextBox 64"/>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grpSp>
        <p:nvGrpSpPr>
          <p:cNvPr id="18" name="Group 17"/>
          <p:cNvGrpSpPr/>
          <p:nvPr/>
        </p:nvGrpSpPr>
        <p:grpSpPr>
          <a:xfrm>
            <a:off x="102808" y="3691925"/>
            <a:ext cx="10565192" cy="2570949"/>
            <a:chOff x="102808" y="3691925"/>
            <a:chExt cx="10565192" cy="2570949"/>
          </a:xfrm>
        </p:grpSpPr>
        <p:grpSp>
          <p:nvGrpSpPr>
            <p:cNvPr id="16" name="Group 15"/>
            <p:cNvGrpSpPr/>
            <p:nvPr/>
          </p:nvGrpSpPr>
          <p:grpSpPr>
            <a:xfrm>
              <a:off x="342131" y="3691925"/>
              <a:ext cx="10325869" cy="2570949"/>
              <a:chOff x="342131" y="3691925"/>
              <a:chExt cx="10325869" cy="2570949"/>
            </a:xfrm>
          </p:grpSpPr>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42131" y="3691925"/>
                <a:ext cx="415498" cy="2190185"/>
                <a:chOff x="342131" y="3691925"/>
                <a:chExt cx="415498" cy="2190185"/>
              </a:xfrm>
            </p:grpSpPr>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grpSp>
        </p:grpSp>
        <p:sp>
          <p:nvSpPr>
            <p:cNvPr id="66" name="TextBox 65"/>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grpSp>
      <p:grpSp>
        <p:nvGrpSpPr>
          <p:cNvPr id="35" name="Group 34"/>
          <p:cNvGrpSpPr/>
          <p:nvPr/>
        </p:nvGrpSpPr>
        <p:grpSpPr>
          <a:xfrm>
            <a:off x="934872" y="0"/>
            <a:ext cx="3287100" cy="2923758"/>
            <a:chOff x="963330" y="592722"/>
            <a:chExt cx="3639068" cy="3236822"/>
          </a:xfrm>
        </p:grpSpPr>
        <p:cxnSp>
          <p:nvCxnSpPr>
            <p:cNvPr id="36" name="Straight Connector 35"/>
            <p:cNvCxnSpPr/>
            <p:nvPr/>
          </p:nvCxnSpPr>
          <p:spPr>
            <a:xfrm flipH="1">
              <a:off x="963330" y="2938847"/>
              <a:ext cx="429561" cy="890697"/>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rot="20880987">
              <a:off x="1014376" y="592722"/>
              <a:ext cx="3588022" cy="2166220"/>
              <a:chOff x="6314838" y="673645"/>
              <a:chExt cx="3588022" cy="2166220"/>
            </a:xfrm>
          </p:grpSpPr>
          <p:grpSp>
            <p:nvGrpSpPr>
              <p:cNvPr id="38" name="Group 37"/>
              <p:cNvGrpSpPr/>
              <p:nvPr/>
            </p:nvGrpSpPr>
            <p:grpSpPr>
              <a:xfrm>
                <a:off x="6314838" y="673645"/>
                <a:ext cx="3588022" cy="2082977"/>
                <a:chOff x="6296626" y="1378368"/>
                <a:chExt cx="2576477" cy="1650539"/>
              </a:xfrm>
            </p:grpSpPr>
            <p:pic>
              <p:nvPicPr>
                <p:cNvPr id="41" name="Picture 40"/>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2" name="Rectangle 41"/>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TextBox 38"/>
              <p:cNvSpPr txBox="1"/>
              <p:nvPr/>
            </p:nvSpPr>
            <p:spPr>
              <a:xfrm>
                <a:off x="6339216" y="2501311"/>
                <a:ext cx="3539266" cy="338554"/>
              </a:xfrm>
              <a:prstGeom prst="rect">
                <a:avLst/>
              </a:prstGeom>
              <a:noFill/>
            </p:spPr>
            <p:txBody>
              <a:bodyPr wrap="square" rtlCol="0">
                <a:spAutoFit/>
              </a:bodyPr>
              <a:lstStyle/>
              <a:p>
                <a:pPr algn="ctr"/>
                <a:r>
                  <a:rPr lang="en-US" sz="1600" i="1" dirty="0">
                    <a:solidFill>
                      <a:srgbClr val="0070C0"/>
                    </a:solidFill>
                  </a:rPr>
                  <a:t>Springer Market Square in Kingston</a:t>
                </a:r>
              </a:p>
            </p:txBody>
          </p:sp>
          <p:pic>
            <p:nvPicPr>
              <p:cNvPr id="40" name="Picture 39"/>
              <p:cNvPicPr>
                <a:picLocks noChangeAspect="1"/>
              </p:cNvPicPr>
              <p:nvPr/>
            </p:nvPicPr>
            <p:blipFill rotWithShape="1">
              <a:blip r:embed="rId3"/>
              <a:srcRect l="8355" t="9162" r="9464" b="25495"/>
              <a:stretch/>
            </p:blipFill>
            <p:spPr>
              <a:xfrm>
                <a:off x="6408812" y="697088"/>
                <a:ext cx="3400074" cy="1689612"/>
              </a:xfrm>
              <a:prstGeom prst="rect">
                <a:avLst/>
              </a:prstGeom>
            </p:spPr>
          </p:pic>
        </p:grpSp>
      </p:grpSp>
      <p:sp>
        <p:nvSpPr>
          <p:cNvPr id="4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7" name="TextBox 56"/>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3962341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50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1+#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57"/>
                                            </p:tgtEl>
                                            <p:attrNameLst>
                                              <p:attrName>style.visibility</p:attrName>
                                            </p:attrNameLst>
                                          </p:cBhvr>
                                          <p:to>
                                            <p:strVal val="visible"/>
                                          </p:to>
                                        </p:set>
                                        <p:anim calcmode="lin" valueType="num">
                                          <p:cBhvr additive="base">
                                            <p:cTn id="16" dur="500" fill="hold"/>
                                            <p:tgtEl>
                                              <p:spTgt spid="57"/>
                                            </p:tgtEl>
                                            <p:attrNameLst>
                                              <p:attrName>ppt_x</p:attrName>
                                            </p:attrNameLst>
                                          </p:cBhvr>
                                          <p:tavLst>
                                            <p:tav tm="0">
                                              <p:val>
                                                <p:strVal val="1+#ppt_w/2"/>
                                              </p:val>
                                            </p:tav>
                                            <p:tav tm="100000">
                                              <p:val>
                                                <p:strVal val="#ppt_x"/>
                                              </p:val>
                                            </p:tav>
                                          </p:tavLst>
                                        </p:anim>
                                        <p:anim calcmode="lin" valueType="num">
                                          <p:cBhvr additive="base">
                                            <p:cTn id="17" dur="500" fill="hold"/>
                                            <p:tgtEl>
                                              <p:spTgt spid="57"/>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childTnLst>
                                    </p:cTn>
                                  </p:par>
                                </p:childTnLst>
                              </p:cTn>
                            </p:par>
                            <p:par>
                              <p:cTn id="22" fill="hold">
                                <p:stCondLst>
                                  <p:cond delay="3000"/>
                                </p:stCondLst>
                                <p:childTnLst>
                                  <p:par>
                                    <p:cTn id="23" presetID="2" presetClass="entr" presetSubtype="8" fill="hold" nodeType="afterEffect">
                                      <p:stCondLst>
                                        <p:cond delay="50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1000" fill="hold"/>
                                            <p:tgtEl>
                                              <p:spTgt spid="17"/>
                                            </p:tgtEl>
                                            <p:attrNameLst>
                                              <p:attrName>ppt_x</p:attrName>
                                            </p:attrNameLst>
                                          </p:cBhvr>
                                          <p:tavLst>
                                            <p:tav tm="0">
                                              <p:val>
                                                <p:strVal val="0-#ppt_w/2"/>
                                              </p:val>
                                            </p:tav>
                                            <p:tav tm="100000">
                                              <p:val>
                                                <p:strVal val="#ppt_x"/>
                                              </p:val>
                                            </p:tav>
                                          </p:tavLst>
                                        </p:anim>
                                        <p:anim calcmode="lin" valueType="num">
                                          <p:cBhvr additive="base">
                                            <p:cTn id="26" dur="1000" fill="hold"/>
                                            <p:tgtEl>
                                              <p:spTgt spid="17"/>
                                            </p:tgtEl>
                                            <p:attrNameLst>
                                              <p:attrName>ppt_y</p:attrName>
                                            </p:attrNameLst>
                                          </p:cBhvr>
                                          <p:tavLst>
                                            <p:tav tm="0">
                                              <p:val>
                                                <p:strVal val="#ppt_y"/>
                                              </p:val>
                                            </p:tav>
                                            <p:tav tm="100000">
                                              <p:val>
                                                <p:strVal val="#ppt_y"/>
                                              </p:val>
                                            </p:tav>
                                          </p:tavLst>
                                        </p:anim>
                                      </p:childTnLst>
                                    </p:cTn>
                                  </p:par>
                                </p:childTnLst>
                              </p:cTn>
                            </p:par>
                            <p:par>
                              <p:cTn id="27" fill="hold">
                                <p:stCondLst>
                                  <p:cond delay="4500"/>
                                </p:stCondLst>
                                <p:childTnLst>
                                  <p:par>
                                    <p:cTn id="28" presetID="63" presetClass="path" presetSubtype="0" accel="50000" fill="hold" grpId="0" nodeType="afterEffect" p14:presetBounceEnd="46000">
                                      <p:stCondLst>
                                        <p:cond delay="0"/>
                                      </p:stCondLst>
                                      <p:childTnLst>
                                        <p:animMotion origin="layout" path="M -3.125E-6 -3.33333E-6 L 0.0875 -3.33333E-6 " pathEditMode="relative" rAng="0" ptsTypes="AA" p14:bounceEnd="46000">
                                          <p:cBhvr>
                                            <p:cTn id="29" dur="1000" fill="hold"/>
                                            <p:tgtEl>
                                              <p:spTgt spid="193"/>
                                            </p:tgtEl>
                                            <p:attrNameLst>
                                              <p:attrName>ppt_x</p:attrName>
                                              <p:attrName>ppt_y</p:attrName>
                                            </p:attrNameLst>
                                          </p:cBhvr>
                                          <p:rCtr x="4375" y="0"/>
                                        </p:animMotion>
                                      </p:childTnLst>
                                    </p:cTn>
                                  </p:par>
                                  <p:par>
                                    <p:cTn id="30" presetID="22" presetClass="entr" presetSubtype="4" fill="hold" nodeType="withEffect">
                                      <p:stCondLst>
                                        <p:cond delay="500"/>
                                      </p:stCondLst>
                                      <p:childTnLst>
                                        <p:set>
                                          <p:cBhvr>
                                            <p:cTn id="31" dur="1" fill="hold">
                                              <p:stCondLst>
                                                <p:cond delay="0"/>
                                              </p:stCondLst>
                                            </p:cTn>
                                            <p:tgtEl>
                                              <p:spTgt spid="218"/>
                                            </p:tgtEl>
                                            <p:attrNameLst>
                                              <p:attrName>style.visibility</p:attrName>
                                            </p:attrNameLst>
                                          </p:cBhvr>
                                          <p:to>
                                            <p:strVal val="visible"/>
                                          </p:to>
                                        </p:set>
                                        <p:animEffect transition="in" filter="wipe(down)">
                                          <p:cBhvr>
                                            <p:cTn id="32" dur="1000"/>
                                            <p:tgtEl>
                                              <p:spTgt spid="218"/>
                                            </p:tgtEl>
                                          </p:cBhvr>
                                        </p:animEffect>
                                      </p:childTnLst>
                                    </p:cTn>
                                  </p:par>
                                </p:childTnLst>
                              </p:cTn>
                            </p:par>
                            <p:par>
                              <p:cTn id="33" fill="hold">
                                <p:stCondLst>
                                  <p:cond delay="6000"/>
                                </p:stCondLst>
                                <p:childTnLst>
                                  <p:par>
                                    <p:cTn id="34" presetID="22" presetClass="entr" presetSubtype="8"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wipe(left)">
                                          <p:cBhvr>
                                            <p:cTn id="36" dur="1000"/>
                                            <p:tgtEl>
                                              <p:spTgt spid="50"/>
                                            </p:tgtEl>
                                          </p:cBhvr>
                                        </p:animEffect>
                                      </p:childTnLst>
                                    </p:cTn>
                                  </p:par>
                                </p:childTnLst>
                              </p:cTn>
                            </p:par>
                            <p:par>
                              <p:cTn id="37" fill="hold">
                                <p:stCondLst>
                                  <p:cond delay="7000"/>
                                </p:stCondLst>
                                <p:childTnLst>
                                  <p:par>
                                    <p:cTn id="38" presetID="22" presetClass="entr" presetSubtype="1" fill="hold" nodeType="after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wipe(up)">
                                          <p:cBhvr>
                                            <p:cTn id="40"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93" grpId="0" animBg="1"/>
          <p:bldP spid="65" grpId="0"/>
          <p:bldP spid="5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50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1+#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57"/>
                                            </p:tgtEl>
                                            <p:attrNameLst>
                                              <p:attrName>style.visibility</p:attrName>
                                            </p:attrNameLst>
                                          </p:cBhvr>
                                          <p:to>
                                            <p:strVal val="visible"/>
                                          </p:to>
                                        </p:set>
                                        <p:anim calcmode="lin" valueType="num">
                                          <p:cBhvr additive="base">
                                            <p:cTn id="16" dur="500" fill="hold"/>
                                            <p:tgtEl>
                                              <p:spTgt spid="57"/>
                                            </p:tgtEl>
                                            <p:attrNameLst>
                                              <p:attrName>ppt_x</p:attrName>
                                            </p:attrNameLst>
                                          </p:cBhvr>
                                          <p:tavLst>
                                            <p:tav tm="0">
                                              <p:val>
                                                <p:strVal val="1+#ppt_w/2"/>
                                              </p:val>
                                            </p:tav>
                                            <p:tav tm="100000">
                                              <p:val>
                                                <p:strVal val="#ppt_x"/>
                                              </p:val>
                                            </p:tav>
                                          </p:tavLst>
                                        </p:anim>
                                        <p:anim calcmode="lin" valueType="num">
                                          <p:cBhvr additive="base">
                                            <p:cTn id="17" dur="500" fill="hold"/>
                                            <p:tgtEl>
                                              <p:spTgt spid="57"/>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childTnLst>
                                    </p:cTn>
                                  </p:par>
                                </p:childTnLst>
                              </p:cTn>
                            </p:par>
                            <p:par>
                              <p:cTn id="22" fill="hold">
                                <p:stCondLst>
                                  <p:cond delay="3000"/>
                                </p:stCondLst>
                                <p:childTnLst>
                                  <p:par>
                                    <p:cTn id="23" presetID="2" presetClass="entr" presetSubtype="8" fill="hold" nodeType="afterEffect">
                                      <p:stCondLst>
                                        <p:cond delay="50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1000" fill="hold"/>
                                            <p:tgtEl>
                                              <p:spTgt spid="17"/>
                                            </p:tgtEl>
                                            <p:attrNameLst>
                                              <p:attrName>ppt_x</p:attrName>
                                            </p:attrNameLst>
                                          </p:cBhvr>
                                          <p:tavLst>
                                            <p:tav tm="0">
                                              <p:val>
                                                <p:strVal val="0-#ppt_w/2"/>
                                              </p:val>
                                            </p:tav>
                                            <p:tav tm="100000">
                                              <p:val>
                                                <p:strVal val="#ppt_x"/>
                                              </p:val>
                                            </p:tav>
                                          </p:tavLst>
                                        </p:anim>
                                        <p:anim calcmode="lin" valueType="num">
                                          <p:cBhvr additive="base">
                                            <p:cTn id="26" dur="1000" fill="hold"/>
                                            <p:tgtEl>
                                              <p:spTgt spid="17"/>
                                            </p:tgtEl>
                                            <p:attrNameLst>
                                              <p:attrName>ppt_y</p:attrName>
                                            </p:attrNameLst>
                                          </p:cBhvr>
                                          <p:tavLst>
                                            <p:tav tm="0">
                                              <p:val>
                                                <p:strVal val="#ppt_y"/>
                                              </p:val>
                                            </p:tav>
                                            <p:tav tm="100000">
                                              <p:val>
                                                <p:strVal val="#ppt_y"/>
                                              </p:val>
                                            </p:tav>
                                          </p:tavLst>
                                        </p:anim>
                                      </p:childTnLst>
                                    </p:cTn>
                                  </p:par>
                                </p:childTnLst>
                              </p:cTn>
                            </p:par>
                            <p:par>
                              <p:cTn id="27" fill="hold">
                                <p:stCondLst>
                                  <p:cond delay="4500"/>
                                </p:stCondLst>
                                <p:childTnLst>
                                  <p:par>
                                    <p:cTn id="28" presetID="63" presetClass="path" presetSubtype="0" accel="50000" fill="hold" grpId="0" nodeType="afterEffect">
                                      <p:stCondLst>
                                        <p:cond delay="0"/>
                                      </p:stCondLst>
                                      <p:childTnLst>
                                        <p:animMotion origin="layout" path="M -3.125E-6 -3.33333E-6 L 0.0875 -3.33333E-6 " pathEditMode="relative" rAng="0" ptsTypes="AA">
                                          <p:cBhvr>
                                            <p:cTn id="29" dur="1000" fill="hold"/>
                                            <p:tgtEl>
                                              <p:spTgt spid="193"/>
                                            </p:tgtEl>
                                            <p:attrNameLst>
                                              <p:attrName>ppt_x</p:attrName>
                                              <p:attrName>ppt_y</p:attrName>
                                            </p:attrNameLst>
                                          </p:cBhvr>
                                          <p:rCtr x="4375" y="0"/>
                                        </p:animMotion>
                                      </p:childTnLst>
                                    </p:cTn>
                                  </p:par>
                                  <p:par>
                                    <p:cTn id="30" presetID="22" presetClass="entr" presetSubtype="4" fill="hold" nodeType="withEffect">
                                      <p:stCondLst>
                                        <p:cond delay="500"/>
                                      </p:stCondLst>
                                      <p:childTnLst>
                                        <p:set>
                                          <p:cBhvr>
                                            <p:cTn id="31" dur="1" fill="hold">
                                              <p:stCondLst>
                                                <p:cond delay="0"/>
                                              </p:stCondLst>
                                            </p:cTn>
                                            <p:tgtEl>
                                              <p:spTgt spid="218"/>
                                            </p:tgtEl>
                                            <p:attrNameLst>
                                              <p:attrName>style.visibility</p:attrName>
                                            </p:attrNameLst>
                                          </p:cBhvr>
                                          <p:to>
                                            <p:strVal val="visible"/>
                                          </p:to>
                                        </p:set>
                                        <p:animEffect transition="in" filter="wipe(down)">
                                          <p:cBhvr>
                                            <p:cTn id="32" dur="1000"/>
                                            <p:tgtEl>
                                              <p:spTgt spid="218"/>
                                            </p:tgtEl>
                                          </p:cBhvr>
                                        </p:animEffect>
                                      </p:childTnLst>
                                    </p:cTn>
                                  </p:par>
                                </p:childTnLst>
                              </p:cTn>
                            </p:par>
                            <p:par>
                              <p:cTn id="33" fill="hold">
                                <p:stCondLst>
                                  <p:cond delay="6000"/>
                                </p:stCondLst>
                                <p:childTnLst>
                                  <p:par>
                                    <p:cTn id="34" presetID="22" presetClass="entr" presetSubtype="8"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wipe(left)">
                                          <p:cBhvr>
                                            <p:cTn id="36" dur="1000"/>
                                            <p:tgtEl>
                                              <p:spTgt spid="50"/>
                                            </p:tgtEl>
                                          </p:cBhvr>
                                        </p:animEffect>
                                      </p:childTnLst>
                                    </p:cTn>
                                  </p:par>
                                </p:childTnLst>
                              </p:cTn>
                            </p:par>
                            <p:par>
                              <p:cTn id="37" fill="hold">
                                <p:stCondLst>
                                  <p:cond delay="7000"/>
                                </p:stCondLst>
                                <p:childTnLst>
                                  <p:par>
                                    <p:cTn id="38" presetID="22" presetClass="entr" presetSubtype="1" fill="hold" nodeType="after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wipe(up)">
                                          <p:cBhvr>
                                            <p:cTn id="40"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93" grpId="0" animBg="1"/>
          <p:bldP spid="65" grpId="0"/>
          <p:bldP spid="57" grpId="0"/>
        </p:bldLst>
      </p:timing>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2" name="Group 151"/>
          <p:cNvGrpSpPr/>
          <p:nvPr/>
        </p:nvGrpSpPr>
        <p:grpSpPr>
          <a:xfrm>
            <a:off x="3152179" y="358408"/>
            <a:ext cx="8430221" cy="6388284"/>
            <a:chOff x="3152179" y="358408"/>
            <a:chExt cx="8430221" cy="6388284"/>
          </a:xfrm>
        </p:grpSpPr>
        <p:sp>
          <p:nvSpPr>
            <p:cNvPr id="154" name="TextBox 153"/>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55" name="Group 154"/>
            <p:cNvGrpSpPr/>
            <p:nvPr/>
          </p:nvGrpSpPr>
          <p:grpSpPr>
            <a:xfrm>
              <a:off x="4754836" y="1150626"/>
              <a:ext cx="4197123" cy="5281217"/>
              <a:chOff x="2129804" y="3963902"/>
              <a:chExt cx="7301440" cy="2586087"/>
            </a:xfrm>
          </p:grpSpPr>
          <p:cxnSp>
            <p:nvCxnSpPr>
              <p:cNvPr id="290" name="Straight Connector 289"/>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157" name="TextBox 15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158" name="TextBox 15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grpSp>
          <p:nvGrpSpPr>
            <p:cNvPr id="174" name="Group 173"/>
            <p:cNvGrpSpPr/>
            <p:nvPr/>
          </p:nvGrpSpPr>
          <p:grpSpPr>
            <a:xfrm>
              <a:off x="4947377" y="1141852"/>
              <a:ext cx="3739423" cy="5298735"/>
              <a:chOff x="4551137" y="1406012"/>
              <a:chExt cx="4634585" cy="5298735"/>
            </a:xfrm>
          </p:grpSpPr>
          <p:cxnSp>
            <p:nvCxnSpPr>
              <p:cNvPr id="286" name="Straight Connector 285"/>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178" name="Group 177"/>
            <p:cNvGrpSpPr/>
            <p:nvPr/>
          </p:nvGrpSpPr>
          <p:grpSpPr>
            <a:xfrm>
              <a:off x="4653162" y="6469693"/>
              <a:ext cx="4226271" cy="276999"/>
              <a:chOff x="4258074" y="1050675"/>
              <a:chExt cx="5113813" cy="276999"/>
            </a:xfrm>
          </p:grpSpPr>
          <p:sp>
            <p:nvSpPr>
              <p:cNvPr id="282" name="TextBox 281"/>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283" name="TextBox 282"/>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284" name="TextBox 283"/>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285" name="TextBox 284"/>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80" name="Group 179"/>
            <p:cNvGrpSpPr/>
            <p:nvPr/>
          </p:nvGrpSpPr>
          <p:grpSpPr>
            <a:xfrm>
              <a:off x="3166149" y="2639165"/>
              <a:ext cx="8357924" cy="1636435"/>
              <a:chOff x="2769909" y="2903325"/>
              <a:chExt cx="8357924" cy="1636435"/>
            </a:xfrm>
          </p:grpSpPr>
          <p:grpSp>
            <p:nvGrpSpPr>
              <p:cNvPr id="263" name="Group 262"/>
              <p:cNvGrpSpPr/>
              <p:nvPr/>
            </p:nvGrpSpPr>
            <p:grpSpPr>
              <a:xfrm>
                <a:off x="4274097" y="3410006"/>
                <a:ext cx="571852" cy="1129754"/>
                <a:chOff x="4274097" y="3410006"/>
                <a:chExt cx="571852" cy="1129754"/>
              </a:xfrm>
            </p:grpSpPr>
            <p:cxnSp>
              <p:nvCxnSpPr>
                <p:cNvPr id="279" name="Straight Connector 278"/>
                <p:cNvCxnSpPr/>
                <p:nvPr/>
              </p:nvCxnSpPr>
              <p:spPr>
                <a:xfrm>
                  <a:off x="4274097" y="45397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80" name="Rectangle 279"/>
                <p:cNvSpPr/>
                <p:nvPr/>
              </p:nvSpPr>
              <p:spPr>
                <a:xfrm>
                  <a:off x="4611834" y="3410006"/>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81" name="Straight Connector 280"/>
                <p:cNvCxnSpPr>
                  <a:endCxn id="280" idx="1"/>
                </p:cNvCxnSpPr>
                <p:nvPr/>
              </p:nvCxnSpPr>
              <p:spPr>
                <a:xfrm flipV="1">
                  <a:off x="4521190" y="3442225"/>
                  <a:ext cx="90644" cy="1095593"/>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264" name="Group 263"/>
              <p:cNvGrpSpPr/>
              <p:nvPr/>
            </p:nvGrpSpPr>
            <p:grpSpPr>
              <a:xfrm>
                <a:off x="5518697" y="3285607"/>
                <a:ext cx="543912" cy="1252211"/>
                <a:chOff x="5518697" y="3285607"/>
                <a:chExt cx="543912" cy="1252211"/>
              </a:xfrm>
            </p:grpSpPr>
            <p:cxnSp>
              <p:nvCxnSpPr>
                <p:cNvPr id="276" name="Straight Connector 275"/>
                <p:cNvCxnSpPr/>
                <p:nvPr/>
              </p:nvCxnSpPr>
              <p:spPr>
                <a:xfrm>
                  <a:off x="5518697" y="4537818"/>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77" name="Rectangle 276"/>
                <p:cNvSpPr/>
                <p:nvPr/>
              </p:nvSpPr>
              <p:spPr>
                <a:xfrm>
                  <a:off x="5828494" y="3285607"/>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78" name="Straight Connector 277"/>
                <p:cNvCxnSpPr/>
                <p:nvPr/>
              </p:nvCxnSpPr>
              <p:spPr>
                <a:xfrm flipV="1">
                  <a:off x="5765790" y="3289251"/>
                  <a:ext cx="52544" cy="1248567"/>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65" name="Group 264"/>
              <p:cNvGrpSpPr/>
              <p:nvPr/>
            </p:nvGrpSpPr>
            <p:grpSpPr>
              <a:xfrm>
                <a:off x="6767098" y="3275435"/>
                <a:ext cx="533752" cy="1264325"/>
                <a:chOff x="7356378" y="3275435"/>
                <a:chExt cx="533752" cy="1264325"/>
              </a:xfrm>
            </p:grpSpPr>
            <p:cxnSp>
              <p:nvCxnSpPr>
                <p:cNvPr id="273" name="Straight Connector 272"/>
                <p:cNvCxnSpPr/>
                <p:nvPr/>
              </p:nvCxnSpPr>
              <p:spPr>
                <a:xfrm>
                  <a:off x="7356378" y="45397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74" name="Rectangle 273"/>
                <p:cNvSpPr/>
                <p:nvPr/>
              </p:nvSpPr>
              <p:spPr>
                <a:xfrm>
                  <a:off x="7656015" y="3275435"/>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75" name="Straight Connector 274"/>
                <p:cNvCxnSpPr>
                  <a:endCxn id="274" idx="1"/>
                </p:cNvCxnSpPr>
                <p:nvPr/>
              </p:nvCxnSpPr>
              <p:spPr>
                <a:xfrm flipV="1">
                  <a:off x="7603471" y="3307654"/>
                  <a:ext cx="52544" cy="1230164"/>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66" name="TextBox 265"/>
              <p:cNvSpPr txBox="1"/>
              <p:nvPr/>
            </p:nvSpPr>
            <p:spPr>
              <a:xfrm>
                <a:off x="2769909" y="3142960"/>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267" name="TextBox 266"/>
              <p:cNvSpPr txBox="1"/>
              <p:nvPr/>
            </p:nvSpPr>
            <p:spPr>
              <a:xfrm>
                <a:off x="8751852"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48%/72%</a:t>
                </a:r>
              </a:p>
            </p:txBody>
          </p:sp>
          <p:grpSp>
            <p:nvGrpSpPr>
              <p:cNvPr id="268" name="Group 267"/>
              <p:cNvGrpSpPr/>
              <p:nvPr/>
            </p:nvGrpSpPr>
            <p:grpSpPr>
              <a:xfrm>
                <a:off x="8016778" y="2903325"/>
                <a:ext cx="533752" cy="1230035"/>
                <a:chOff x="7356378" y="3004925"/>
                <a:chExt cx="533752" cy="1230035"/>
              </a:xfrm>
            </p:grpSpPr>
            <p:cxnSp>
              <p:nvCxnSpPr>
                <p:cNvPr id="270" name="Straight Connector 269"/>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7656015" y="3004925"/>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72" name="Straight Connector 271"/>
                <p:cNvCxnSpPr>
                  <a:endCxn id="271" idx="1"/>
                </p:cNvCxnSpPr>
                <p:nvPr/>
              </p:nvCxnSpPr>
              <p:spPr>
                <a:xfrm flipV="1">
                  <a:off x="7603471" y="3037144"/>
                  <a:ext cx="52544" cy="1197816"/>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69" name="TextBox 268"/>
              <p:cNvSpPr txBox="1"/>
              <p:nvPr/>
            </p:nvSpPr>
            <p:spPr>
              <a:xfrm>
                <a:off x="10080751" y="3114385"/>
                <a:ext cx="1047082" cy="338554"/>
              </a:xfrm>
              <a:prstGeom prst="rect">
                <a:avLst/>
              </a:prstGeom>
              <a:noFill/>
            </p:spPr>
            <p:txBody>
              <a:bodyPr wrap="none" rtlCol="0">
                <a:spAutoFit/>
              </a:bodyPr>
              <a:lstStyle/>
              <a:p>
                <a:pPr algn="r"/>
                <a:r>
                  <a:rPr lang="en-US" sz="1600" dirty="0">
                    <a:latin typeface="Century Gothic" panose="020B0502020202020204" pitchFamily="34" charset="0"/>
                  </a:rPr>
                  <a:t>48%/66%</a:t>
                </a:r>
              </a:p>
            </p:txBody>
          </p:sp>
        </p:grpSp>
        <p:sp>
          <p:nvSpPr>
            <p:cNvPr id="182" name="Rectangle 181"/>
            <p:cNvSpPr/>
            <p:nvPr/>
          </p:nvSpPr>
          <p:spPr>
            <a:xfrm>
              <a:off x="9084860" y="680406"/>
              <a:ext cx="1176924" cy="523220"/>
            </a:xfrm>
            <a:prstGeom prst="rect">
              <a:avLst/>
            </a:prstGeom>
          </p:spPr>
          <p:txBody>
            <a:bodyPr wrap="none">
              <a:spAutoFit/>
            </a:bodyPr>
            <a:lstStyle/>
            <a:p>
              <a:pPr algn="ctr"/>
              <a:r>
                <a:rPr lang="en-US" sz="1400" dirty="0">
                  <a:solidFill>
                    <a:srgbClr val="C00000"/>
                  </a:solidFill>
                  <a:latin typeface="Century Gothic" panose="020B0502020202020204" pitchFamily="34" charset="0"/>
                </a:rPr>
                <a:t>French</a:t>
              </a:r>
            </a:p>
            <a:p>
              <a:pPr algn="ctr"/>
              <a:r>
                <a:rPr lang="en-US" sz="1400" dirty="0">
                  <a:solidFill>
                    <a:srgbClr val="C00000"/>
                  </a:solidFill>
                  <a:latin typeface="Century Gothic" panose="020B0502020202020204" pitchFamily="34" charset="0"/>
                </a:rPr>
                <a:t> 18+/18-34  </a:t>
              </a:r>
              <a:endParaRPr lang="en-US" sz="1400" dirty="0">
                <a:solidFill>
                  <a:srgbClr val="C00000"/>
                </a:solidFill>
              </a:endParaRPr>
            </a:p>
          </p:txBody>
        </p:sp>
        <p:sp>
          <p:nvSpPr>
            <p:cNvPr id="183" name="Rectangle 182"/>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grpSp>
          <p:nvGrpSpPr>
            <p:cNvPr id="184" name="Group 183"/>
            <p:cNvGrpSpPr/>
            <p:nvPr/>
          </p:nvGrpSpPr>
          <p:grpSpPr>
            <a:xfrm>
              <a:off x="3156819" y="5289056"/>
              <a:ext cx="8366773" cy="948040"/>
              <a:chOff x="2760579" y="5553216"/>
              <a:chExt cx="8366773" cy="948040"/>
            </a:xfrm>
          </p:grpSpPr>
          <p:sp>
            <p:nvSpPr>
              <p:cNvPr id="252" name="TextBox 251"/>
              <p:cNvSpPr txBox="1"/>
              <p:nvPr/>
            </p:nvSpPr>
            <p:spPr>
              <a:xfrm>
                <a:off x="8752047" y="5562741"/>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16%/18%</a:t>
                </a:r>
              </a:p>
            </p:txBody>
          </p:sp>
          <p:sp>
            <p:nvSpPr>
              <p:cNvPr id="253" name="TextBox 252"/>
              <p:cNvSpPr txBox="1"/>
              <p:nvPr/>
            </p:nvSpPr>
            <p:spPr>
              <a:xfrm>
                <a:off x="2760579" y="5553674"/>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254" name="Straight Connector 253"/>
              <p:cNvCxnSpPr/>
              <p:nvPr/>
            </p:nvCxnSpPr>
            <p:spPr>
              <a:xfrm>
                <a:off x="4243509" y="6501256"/>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55" name="Rectangle 254"/>
              <p:cNvSpPr/>
              <p:nvPr/>
            </p:nvSpPr>
            <p:spPr>
              <a:xfrm>
                <a:off x="4611113" y="635666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56" name="Straight Connector 255"/>
              <p:cNvCxnSpPr/>
              <p:nvPr/>
            </p:nvCxnSpPr>
            <p:spPr>
              <a:xfrm>
                <a:off x="5514011" y="621525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57" name="Rectangle 256"/>
              <p:cNvSpPr/>
              <p:nvPr/>
            </p:nvSpPr>
            <p:spPr>
              <a:xfrm>
                <a:off x="5839607" y="580747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58" name="Straight Connector 257"/>
              <p:cNvCxnSpPr/>
              <p:nvPr/>
            </p:nvCxnSpPr>
            <p:spPr>
              <a:xfrm>
                <a:off x="6747236" y="6066107"/>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7080610" y="5700791"/>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60" name="Straight Connector 259"/>
              <p:cNvCxnSpPr/>
              <p:nvPr/>
            </p:nvCxnSpPr>
            <p:spPr>
              <a:xfrm>
                <a:off x="7987830" y="5856688"/>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8321204" y="5706002"/>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62" name="TextBox 261"/>
              <p:cNvSpPr txBox="1"/>
              <p:nvPr/>
            </p:nvSpPr>
            <p:spPr>
              <a:xfrm>
                <a:off x="10080270" y="5553216"/>
                <a:ext cx="1047082" cy="338554"/>
              </a:xfrm>
              <a:prstGeom prst="rect">
                <a:avLst/>
              </a:prstGeom>
              <a:noFill/>
            </p:spPr>
            <p:txBody>
              <a:bodyPr wrap="none" rtlCol="0">
                <a:spAutoFit/>
              </a:bodyPr>
              <a:lstStyle/>
              <a:p>
                <a:pPr algn="r"/>
                <a:r>
                  <a:rPr lang="en-US" sz="1600" dirty="0">
                    <a:latin typeface="Century Gothic" panose="020B0502020202020204" pitchFamily="34" charset="0"/>
                  </a:rPr>
                  <a:t>27%/34%</a:t>
                </a:r>
              </a:p>
            </p:txBody>
          </p:sp>
        </p:grpSp>
        <p:grpSp>
          <p:nvGrpSpPr>
            <p:cNvPr id="185" name="Group 184"/>
            <p:cNvGrpSpPr/>
            <p:nvPr/>
          </p:nvGrpSpPr>
          <p:grpSpPr>
            <a:xfrm>
              <a:off x="3152179" y="1399208"/>
              <a:ext cx="8388777" cy="743797"/>
              <a:chOff x="2755939" y="1663368"/>
              <a:chExt cx="8388777" cy="743797"/>
            </a:xfrm>
          </p:grpSpPr>
          <p:cxnSp>
            <p:nvCxnSpPr>
              <p:cNvPr id="242" name="Straight Connector 241"/>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43" name="Rectangle 242"/>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44" name="Straight Connector 243"/>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45" name="Rectangle 244"/>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46" name="Straight Connector 245"/>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48" name="TextBox 247"/>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249" name="TextBox 248"/>
              <p:cNvSpPr txBox="1"/>
              <p:nvPr/>
            </p:nvSpPr>
            <p:spPr>
              <a:xfrm>
                <a:off x="2755939" y="1663368"/>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250" name="Straight Connector 249"/>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51" name="Rectangle 250"/>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90" name="Group 189"/>
            <p:cNvGrpSpPr/>
            <p:nvPr/>
          </p:nvGrpSpPr>
          <p:grpSpPr>
            <a:xfrm>
              <a:off x="3173912" y="1652781"/>
              <a:ext cx="8351279" cy="2537645"/>
              <a:chOff x="2777672" y="1916941"/>
              <a:chExt cx="8351279" cy="2537645"/>
            </a:xfrm>
          </p:grpSpPr>
          <p:grpSp>
            <p:nvGrpSpPr>
              <p:cNvPr id="224" name="Group 223"/>
              <p:cNvGrpSpPr/>
              <p:nvPr/>
            </p:nvGrpSpPr>
            <p:grpSpPr>
              <a:xfrm>
                <a:off x="4290429" y="3079086"/>
                <a:ext cx="533752" cy="1375500"/>
                <a:chOff x="4290429" y="3079086"/>
                <a:chExt cx="533752" cy="1375500"/>
              </a:xfrm>
            </p:grpSpPr>
            <p:cxnSp>
              <p:nvCxnSpPr>
                <p:cNvPr id="239" name="Straight Connector 238"/>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40" name="Rectangle 239"/>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41" name="Straight Connector 240"/>
                <p:cNvCxnSpPr>
                  <a:endCxn id="240"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5" name="Group 224"/>
              <p:cNvGrpSpPr/>
              <p:nvPr/>
            </p:nvGrpSpPr>
            <p:grpSpPr>
              <a:xfrm>
                <a:off x="5525787" y="2802179"/>
                <a:ext cx="543912" cy="1336196"/>
                <a:chOff x="5815155" y="2802179"/>
                <a:chExt cx="543912" cy="1336196"/>
              </a:xfrm>
            </p:grpSpPr>
            <p:cxnSp>
              <p:nvCxnSpPr>
                <p:cNvPr id="236" name="Straight Connector 235"/>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a:endCxn id="238"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238" name="Rectangle 237"/>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26" name="Group 225"/>
              <p:cNvGrpSpPr/>
              <p:nvPr/>
            </p:nvGrpSpPr>
            <p:grpSpPr>
              <a:xfrm>
                <a:off x="6772719" y="2251729"/>
                <a:ext cx="554072" cy="1341815"/>
                <a:chOff x="7339881" y="2251729"/>
                <a:chExt cx="554072" cy="1341815"/>
              </a:xfrm>
            </p:grpSpPr>
            <p:cxnSp>
              <p:nvCxnSpPr>
                <p:cNvPr id="233" name="Straight Connector 232"/>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34" name="Rectangle 233"/>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35" name="Straight Connector 234"/>
                <p:cNvCxnSpPr>
                  <a:endCxn id="234"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227" name="TextBox 226"/>
              <p:cNvSpPr txBox="1"/>
              <p:nvPr/>
            </p:nvSpPr>
            <p:spPr>
              <a:xfrm>
                <a:off x="8658403"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228" name="TextBox 227"/>
              <p:cNvSpPr txBox="1"/>
              <p:nvPr/>
            </p:nvSpPr>
            <p:spPr>
              <a:xfrm>
                <a:off x="2777672" y="1952904"/>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29" name="Group 228"/>
              <p:cNvGrpSpPr/>
              <p:nvPr/>
            </p:nvGrpSpPr>
            <p:grpSpPr>
              <a:xfrm>
                <a:off x="8001647" y="1994160"/>
                <a:ext cx="554072" cy="1250631"/>
                <a:chOff x="8001647" y="1994160"/>
                <a:chExt cx="554072" cy="1250631"/>
              </a:xfrm>
            </p:grpSpPr>
            <p:cxnSp>
              <p:nvCxnSpPr>
                <p:cNvPr id="230" name="Straight Connector 229"/>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31" name="Rectangle 230"/>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32" name="Straight Connector 231"/>
                <p:cNvCxnSpPr>
                  <a:endCxn id="231"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191" name="Group 190"/>
            <p:cNvGrpSpPr/>
            <p:nvPr/>
          </p:nvGrpSpPr>
          <p:grpSpPr>
            <a:xfrm>
              <a:off x="3175929" y="3446323"/>
              <a:ext cx="8358459" cy="1905133"/>
              <a:chOff x="2779689" y="3710483"/>
              <a:chExt cx="8358459" cy="1905133"/>
            </a:xfrm>
          </p:grpSpPr>
          <p:sp>
            <p:nvSpPr>
              <p:cNvPr id="213" name="Rectangle 212"/>
              <p:cNvSpPr/>
              <p:nvPr/>
            </p:nvSpPr>
            <p:spPr>
              <a:xfrm>
                <a:off x="4590066" y="5360728"/>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4" name="Rectangle 213"/>
              <p:cNvSpPr/>
              <p:nvPr/>
            </p:nvSpPr>
            <p:spPr>
              <a:xfrm>
                <a:off x="5838572" y="4757547"/>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5" name="Rectangle 214"/>
              <p:cNvSpPr/>
              <p:nvPr/>
            </p:nvSpPr>
            <p:spPr>
              <a:xfrm>
                <a:off x="7091326" y="4067192"/>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6" name="Rectangle 215"/>
              <p:cNvSpPr/>
              <p:nvPr/>
            </p:nvSpPr>
            <p:spPr>
              <a:xfrm>
                <a:off x="4287553" y="555117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7" name="Rectangle 216"/>
              <p:cNvSpPr/>
              <p:nvPr/>
            </p:nvSpPr>
            <p:spPr>
              <a:xfrm>
                <a:off x="5536059" y="4846327"/>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8" name="Rectangle 217"/>
              <p:cNvSpPr/>
              <p:nvPr/>
            </p:nvSpPr>
            <p:spPr>
              <a:xfrm>
                <a:off x="6762179" y="4245598"/>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9" name="TextBox 218"/>
              <p:cNvSpPr txBox="1"/>
              <p:nvPr/>
            </p:nvSpPr>
            <p:spPr>
              <a:xfrm>
                <a:off x="2779689" y="3710483"/>
                <a:ext cx="795411"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Tablet</a:t>
                </a:r>
              </a:p>
            </p:txBody>
          </p:sp>
          <p:sp>
            <p:nvSpPr>
              <p:cNvPr id="220" name="TextBox 219"/>
              <p:cNvSpPr txBox="1"/>
              <p:nvPr/>
            </p:nvSpPr>
            <p:spPr>
              <a:xfrm>
                <a:off x="8783458" y="3719363"/>
                <a:ext cx="1047082"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51%/49%</a:t>
                </a:r>
              </a:p>
            </p:txBody>
          </p:sp>
          <p:sp>
            <p:nvSpPr>
              <p:cNvPr id="221" name="Rectangle 220"/>
              <p:cNvSpPr/>
              <p:nvPr/>
            </p:nvSpPr>
            <p:spPr>
              <a:xfrm>
                <a:off x="8323420" y="406619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2" name="Rectangle 221"/>
              <p:cNvSpPr/>
              <p:nvPr/>
            </p:nvSpPr>
            <p:spPr>
              <a:xfrm>
                <a:off x="8020907" y="398478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3" name="TextBox 222"/>
              <p:cNvSpPr txBox="1"/>
              <p:nvPr/>
            </p:nvSpPr>
            <p:spPr>
              <a:xfrm>
                <a:off x="10091066" y="3719363"/>
                <a:ext cx="1047082" cy="338554"/>
              </a:xfrm>
              <a:prstGeom prst="rect">
                <a:avLst/>
              </a:prstGeom>
              <a:noFill/>
            </p:spPr>
            <p:txBody>
              <a:bodyPr wrap="none" rtlCol="0">
                <a:spAutoFit/>
              </a:bodyPr>
              <a:lstStyle/>
              <a:p>
                <a:r>
                  <a:rPr lang="en-US" sz="1600" dirty="0">
                    <a:latin typeface="Century Gothic" panose="020B0502020202020204" pitchFamily="34" charset="0"/>
                  </a:rPr>
                  <a:t>54%/53%</a:t>
                </a:r>
              </a:p>
            </p:txBody>
          </p:sp>
        </p:grpSp>
        <p:grpSp>
          <p:nvGrpSpPr>
            <p:cNvPr id="197" name="Group 196"/>
            <p:cNvGrpSpPr/>
            <p:nvPr/>
          </p:nvGrpSpPr>
          <p:grpSpPr>
            <a:xfrm>
              <a:off x="3168247" y="3982077"/>
              <a:ext cx="8357143" cy="1338662"/>
              <a:chOff x="2772007" y="4246237"/>
              <a:chExt cx="8357143" cy="1338662"/>
            </a:xfrm>
          </p:grpSpPr>
          <p:cxnSp>
            <p:nvCxnSpPr>
              <p:cNvPr id="202" name="Straight Connector 201"/>
              <p:cNvCxnSpPr/>
              <p:nvPr/>
            </p:nvCxnSpPr>
            <p:spPr>
              <a:xfrm>
                <a:off x="4041852" y="5584899"/>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5503344" y="537578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6777219" y="487562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05" name="Rectangle 204"/>
              <p:cNvSpPr/>
              <p:nvPr/>
            </p:nvSpPr>
            <p:spPr>
              <a:xfrm>
                <a:off x="4820885" y="539659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6" name="Rectangle 205"/>
              <p:cNvSpPr/>
              <p:nvPr/>
            </p:nvSpPr>
            <p:spPr>
              <a:xfrm>
                <a:off x="5818252" y="5409858"/>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7" name="Rectangle 206"/>
              <p:cNvSpPr/>
              <p:nvPr/>
            </p:nvSpPr>
            <p:spPr>
              <a:xfrm>
                <a:off x="7064692" y="501301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8" name="TextBox 207"/>
              <p:cNvSpPr txBox="1"/>
              <p:nvPr/>
            </p:nvSpPr>
            <p:spPr>
              <a:xfrm>
                <a:off x="10082068" y="4246237"/>
                <a:ext cx="1047082" cy="338554"/>
              </a:xfrm>
              <a:prstGeom prst="rect">
                <a:avLst/>
              </a:prstGeom>
              <a:noFill/>
            </p:spPr>
            <p:txBody>
              <a:bodyPr wrap="none" rtlCol="0">
                <a:spAutoFit/>
              </a:bodyPr>
              <a:lstStyle/>
              <a:p>
                <a:pPr algn="r"/>
                <a:r>
                  <a:rPr lang="en-US" sz="1600" dirty="0">
                    <a:latin typeface="Century Gothic" panose="020B0502020202020204" pitchFamily="34" charset="0"/>
                  </a:rPr>
                  <a:t>40%/43%</a:t>
                </a:r>
              </a:p>
            </p:txBody>
          </p:sp>
          <p:sp>
            <p:nvSpPr>
              <p:cNvPr id="209" name="TextBox 208"/>
              <p:cNvSpPr txBox="1"/>
              <p:nvPr/>
            </p:nvSpPr>
            <p:spPr>
              <a:xfrm>
                <a:off x="2772007"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210" name="Straight Connector 209"/>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11" name="Rectangle 210"/>
              <p:cNvSpPr/>
              <p:nvPr/>
            </p:nvSpPr>
            <p:spPr>
              <a:xfrm>
                <a:off x="8321604" y="467296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2" name="TextBox 211"/>
              <p:cNvSpPr txBox="1"/>
              <p:nvPr/>
            </p:nvSpPr>
            <p:spPr>
              <a:xfrm>
                <a:off x="8773933"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40%/38%</a:t>
                </a:r>
              </a:p>
            </p:txBody>
          </p:sp>
        </p:grpSp>
      </p:gr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86" name="Isosceles Triangle 185"/>
          <p:cNvSpPr/>
          <p:nvPr/>
        </p:nvSpPr>
        <p:spPr>
          <a:xfrm rot="5400000">
            <a:off x="1866704" y="4576526"/>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398743" y="4970717"/>
            <a:ext cx="337341" cy="538193"/>
            <a:chOff x="3257553" y="4283073"/>
            <a:chExt cx="223135" cy="355989"/>
          </a:xfrm>
        </p:grpSpPr>
        <p:sp>
          <p:nvSpPr>
            <p:cNvPr id="8" name="Rectangle 7"/>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FFFFFF"/>
                </a:clrFrom>
                <a:clrTo>
                  <a:srgbClr val="FFFFFF">
                    <a:alpha val="0"/>
                  </a:srgbClr>
                </a:clrTo>
              </a:clrChange>
            </a:blip>
            <a:stretch>
              <a:fillRect/>
            </a:stretch>
          </p:blipFill>
          <p:spPr>
            <a:xfrm>
              <a:off x="3257553" y="4283073"/>
              <a:ext cx="223135" cy="355989"/>
            </a:xfrm>
            <a:prstGeom prst="rect">
              <a:avLst/>
            </a:prstGeom>
          </p:spPr>
        </p:pic>
      </p:grpSp>
      <p:pic>
        <p:nvPicPr>
          <p:cNvPr id="156" name="Picture 155"/>
          <p:cNvPicPr>
            <a:picLocks noChangeAspect="1"/>
          </p:cNvPicPr>
          <p:nvPr/>
        </p:nvPicPr>
        <p:blipFill>
          <a:blip r:embed="rId4">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79" name="Picture 178"/>
          <p:cNvPicPr>
            <a:picLocks noChangeAspect="1"/>
          </p:cNvPicPr>
          <p:nvPr/>
        </p:nvPicPr>
        <p:blipFill>
          <a:blip r:embed="rId5">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9" name="Group 8"/>
          <p:cNvGrpSpPr/>
          <p:nvPr/>
        </p:nvGrpSpPr>
        <p:grpSpPr>
          <a:xfrm>
            <a:off x="2400391" y="4970718"/>
            <a:ext cx="335727" cy="535617"/>
            <a:chOff x="2400391" y="4970718"/>
            <a:chExt cx="335727" cy="535617"/>
          </a:xfrm>
        </p:grpSpPr>
        <p:pic>
          <p:nvPicPr>
            <p:cNvPr id="153" name="Picture 152"/>
            <p:cNvPicPr>
              <a:picLocks noChangeAspect="1"/>
            </p:cNvPicPr>
            <p:nvPr/>
          </p:nvPicPr>
          <p:blipFill>
            <a:blip r:embed="rId3">
              <a:clrChange>
                <a:clrFrom>
                  <a:srgbClr val="FFFFFF"/>
                </a:clrFrom>
                <a:clrTo>
                  <a:srgbClr val="FFFFFF">
                    <a:alpha val="0"/>
                  </a:srgbClr>
                </a:clrTo>
              </a:clrChange>
            </a:blip>
            <a:stretch>
              <a:fillRect/>
            </a:stretch>
          </p:blipFill>
          <p:spPr>
            <a:xfrm>
              <a:off x="2400391" y="4970718"/>
              <a:ext cx="335727" cy="535617"/>
            </a:xfrm>
            <a:prstGeom prst="rect">
              <a:avLst/>
            </a:prstGeom>
          </p:spPr>
        </p:pic>
        <p:sp>
          <p:nvSpPr>
            <p:cNvPr id="5" name="Rectangle 4"/>
            <p:cNvSpPr/>
            <p:nvPr/>
          </p:nvSpPr>
          <p:spPr>
            <a:xfrm>
              <a:off x="2463168" y="5128260"/>
              <a:ext cx="198881" cy="2228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9" name="Isosceles Triangle 158"/>
          <p:cNvSpPr/>
          <p:nvPr/>
        </p:nvSpPr>
        <p:spPr>
          <a:xfrm rot="5400000">
            <a:off x="1866704" y="5815569"/>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p:cNvGrpSpPr/>
          <p:nvPr/>
        </p:nvGrpSpPr>
        <p:grpSpPr>
          <a:xfrm>
            <a:off x="2240310" y="5554924"/>
            <a:ext cx="657799" cy="657799"/>
            <a:chOff x="3598123" y="4166727"/>
            <a:chExt cx="440558" cy="440558"/>
          </a:xfrm>
        </p:grpSpPr>
        <p:sp>
          <p:nvSpPr>
            <p:cNvPr id="194" name="Freeform 193"/>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Freeform 194"/>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6" name="Picture 195"/>
            <p:cNvPicPr>
              <a:picLocks noChangeAspect="1"/>
            </p:cNvPicPr>
            <p:nvPr/>
          </p:nvPicPr>
          <p:blipFill>
            <a:blip r:embed="rId6">
              <a:clrChange>
                <a:clrFrom>
                  <a:srgbClr val="FFFFFF"/>
                </a:clrFrom>
                <a:clrTo>
                  <a:srgbClr val="FFFFFF">
                    <a:alpha val="0"/>
                  </a:srgbClr>
                </a:clrTo>
              </a:clrChange>
            </a:blip>
            <a:stretch>
              <a:fillRect/>
            </a:stretch>
          </p:blipFill>
          <p:spPr>
            <a:xfrm>
              <a:off x="3598123" y="4166727"/>
              <a:ext cx="440558" cy="440558"/>
            </a:xfrm>
            <a:prstGeom prst="rect">
              <a:avLst/>
            </a:prstGeom>
          </p:spPr>
        </p:pic>
      </p:grpSp>
      <p:grpSp>
        <p:nvGrpSpPr>
          <p:cNvPr id="4" name="Group 3"/>
          <p:cNvGrpSpPr/>
          <p:nvPr/>
        </p:nvGrpSpPr>
        <p:grpSpPr>
          <a:xfrm>
            <a:off x="2236478" y="5550873"/>
            <a:ext cx="657799" cy="657799"/>
            <a:chOff x="2966319" y="5549843"/>
            <a:chExt cx="657799" cy="657799"/>
          </a:xfrm>
        </p:grpSpPr>
        <p:grpSp>
          <p:nvGrpSpPr>
            <p:cNvPr id="3" name="Group 2"/>
            <p:cNvGrpSpPr/>
            <p:nvPr/>
          </p:nvGrpSpPr>
          <p:grpSpPr>
            <a:xfrm>
              <a:off x="3120765" y="5613923"/>
              <a:ext cx="367871" cy="481643"/>
              <a:chOff x="3120765" y="5613923"/>
              <a:chExt cx="367871" cy="481643"/>
            </a:xfrm>
            <a:solidFill>
              <a:schemeClr val="bg1"/>
            </a:solidFill>
          </p:grpSpPr>
          <p:sp>
            <p:nvSpPr>
              <p:cNvPr id="198" name="Freeform 197"/>
              <p:cNvSpPr/>
              <p:nvPr/>
            </p:nvSpPr>
            <p:spPr>
              <a:xfrm>
                <a:off x="3158690" y="5613923"/>
                <a:ext cx="273059" cy="151699"/>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Freeform 198"/>
              <p:cNvSpPr/>
              <p:nvPr/>
            </p:nvSpPr>
            <p:spPr>
              <a:xfrm>
                <a:off x="3120765" y="5833885"/>
                <a:ext cx="367871" cy="261681"/>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00" name="Picture 199"/>
            <p:cNvPicPr>
              <a:picLocks noChangeAspect="1"/>
            </p:cNvPicPr>
            <p:nvPr/>
          </p:nvPicPr>
          <p:blipFill>
            <a:blip r:embed="rId6">
              <a:clrChange>
                <a:clrFrom>
                  <a:srgbClr val="FFFFFF"/>
                </a:clrFrom>
                <a:clrTo>
                  <a:srgbClr val="FFFFFF">
                    <a:alpha val="0"/>
                  </a:srgbClr>
                </a:clrTo>
              </a:clrChange>
            </a:blip>
            <a:stretch>
              <a:fillRect/>
            </a:stretch>
          </p:blipFill>
          <p:spPr>
            <a:xfrm>
              <a:off x="2966319" y="5549843"/>
              <a:ext cx="657799" cy="657799"/>
            </a:xfrm>
            <a:prstGeom prst="rect">
              <a:avLst/>
            </a:prstGeom>
          </p:spPr>
        </p:pic>
      </p:grpSp>
      <p:sp>
        <p:nvSpPr>
          <p:cNvPr id="201" name="TextBox 200"/>
          <p:cNvSpPr txBox="1"/>
          <p:nvPr/>
        </p:nvSpPr>
        <p:spPr>
          <a:xfrm>
            <a:off x="7013875" y="1102087"/>
            <a:ext cx="2159567" cy="1862048"/>
          </a:xfrm>
          <a:prstGeom prst="rect">
            <a:avLst/>
          </a:prstGeom>
          <a:noFill/>
        </p:spPr>
        <p:txBody>
          <a:bodyPr wrap="none" rtlCol="0">
            <a:spAutoFit/>
          </a:bodyPr>
          <a:lstStyle/>
          <a:p>
            <a:pPr algn="ctr"/>
            <a:r>
              <a:rPr lang="en-US" sz="11500" b="1" dirty="0" err="1">
                <a:solidFill>
                  <a:srgbClr val="0070C0"/>
                </a:solidFill>
                <a:latin typeface="Century Gothic" panose="020B0502020202020204" pitchFamily="34" charset="0"/>
              </a:rPr>
              <a:t>IoT</a:t>
            </a:r>
            <a:endParaRPr lang="en-US" sz="11500" b="1" dirty="0">
              <a:solidFill>
                <a:srgbClr val="0070C0"/>
              </a:solidFill>
              <a:latin typeface="Century Gothic" panose="020B0502020202020204" pitchFamily="34" charset="0"/>
            </a:endParaRPr>
          </a:p>
        </p:txBody>
      </p:sp>
      <p:pic>
        <p:nvPicPr>
          <p:cNvPr id="175" name="Picture 174"/>
          <p:cNvPicPr>
            <a:picLocks noChangeAspect="1"/>
          </p:cNvPicPr>
          <p:nvPr/>
        </p:nvPicPr>
        <p:blipFill>
          <a:blip r:embed="rId7">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176" name="Picture 175"/>
          <p:cNvPicPr>
            <a:picLocks noChangeAspect="1"/>
          </p:cNvPicPr>
          <p:nvPr/>
        </p:nvPicPr>
        <p:blipFill>
          <a:blip r:embed="rId8">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177" name="Picture 176"/>
          <p:cNvPicPr>
            <a:picLocks noChangeAspect="1"/>
          </p:cNvPicPr>
          <p:nvPr/>
        </p:nvPicPr>
        <p:blipFill>
          <a:blip r:embed="rId9">
            <a:clrChange>
              <a:clrFrom>
                <a:srgbClr val="FFFFFF"/>
              </a:clrFrom>
              <a:clrTo>
                <a:srgbClr val="FFFFFF">
                  <a:alpha val="0"/>
                </a:srgbClr>
              </a:clrTo>
            </a:clrChange>
          </a:blip>
          <a:stretch>
            <a:fillRect/>
          </a:stretch>
        </p:blipFill>
        <p:spPr>
          <a:xfrm>
            <a:off x="2382776" y="2879040"/>
            <a:ext cx="370956" cy="475681"/>
          </a:xfrm>
          <a:prstGeom prst="rect">
            <a:avLst/>
          </a:prstGeom>
        </p:spPr>
      </p:pic>
      <p:pic>
        <p:nvPicPr>
          <p:cNvPr id="181" name="Picture 180"/>
          <p:cNvPicPr>
            <a:picLocks noChangeAspect="1"/>
          </p:cNvPicPr>
          <p:nvPr/>
        </p:nvPicPr>
        <p:blipFill>
          <a:blip r:embed="rId10">
            <a:clrChange>
              <a:clrFrom>
                <a:srgbClr val="FFFFFF"/>
              </a:clrFrom>
              <a:clrTo>
                <a:srgbClr val="FFFFFF">
                  <a:alpha val="0"/>
                </a:srgbClr>
              </a:clrTo>
            </a:clrChange>
          </a:blip>
          <a:stretch>
            <a:fillRect/>
          </a:stretch>
        </p:blipFill>
        <p:spPr>
          <a:xfrm>
            <a:off x="2271223" y="4512939"/>
            <a:ext cx="570911" cy="380608"/>
          </a:xfrm>
          <a:prstGeom prst="rect">
            <a:avLst/>
          </a:prstGeom>
        </p:spPr>
      </p:pic>
    </p:spTree>
    <p:extLst>
      <p:ext uri="{BB962C8B-B14F-4D97-AF65-F5344CB8AC3E}">
        <p14:creationId xmlns:p14="http://schemas.microsoft.com/office/powerpoint/2010/main" val="100866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7.40741E-7 L 3.54167E-6 0.08866 " pathEditMode="relative" rAng="0" ptsTypes="AA" p14:bounceEnd="36000">
                                          <p:cBhvr>
                                            <p:cTn id="6" dur="500" fill="hold"/>
                                            <p:tgtEl>
                                              <p:spTgt spid="186"/>
                                            </p:tgtEl>
                                            <p:attrNameLst>
                                              <p:attrName>ppt_x</p:attrName>
                                              <p:attrName>ppt_y</p:attrName>
                                            </p:attrNameLst>
                                          </p:cBhvr>
                                          <p:rCtr x="0" y="4421"/>
                                        </p:animMotion>
                                      </p:childTnLst>
                                    </p:cTn>
                                  </p:par>
                                  <p:par>
                                    <p:cTn id="7" presetID="2" presetClass="entr" presetSubtype="4" fill="hold" grpId="0" nodeType="withEffect" p14:presetBounceEnd="48000">
                                      <p:stCondLst>
                                        <p:cond delay="0"/>
                                      </p:stCondLst>
                                      <p:childTnLst>
                                        <p:set>
                                          <p:cBhvr>
                                            <p:cTn id="8" dur="1" fill="hold">
                                              <p:stCondLst>
                                                <p:cond delay="0"/>
                                              </p:stCondLst>
                                            </p:cTn>
                                            <p:tgtEl>
                                              <p:spTgt spid="159"/>
                                            </p:tgtEl>
                                            <p:attrNameLst>
                                              <p:attrName>style.visibility</p:attrName>
                                            </p:attrNameLst>
                                          </p:cBhvr>
                                          <p:to>
                                            <p:strVal val="visible"/>
                                          </p:to>
                                        </p:set>
                                        <p:anim calcmode="lin" valueType="num" p14:bounceEnd="48000">
                                          <p:cBhvr additive="base">
                                            <p:cTn id="9" dur="500" fill="hold"/>
                                            <p:tgtEl>
                                              <p:spTgt spid="159"/>
                                            </p:tgtEl>
                                            <p:attrNameLst>
                                              <p:attrName>ppt_x</p:attrName>
                                            </p:attrNameLst>
                                          </p:cBhvr>
                                          <p:tavLst>
                                            <p:tav tm="0">
                                              <p:val>
                                                <p:strVal val="#ppt_x"/>
                                              </p:val>
                                            </p:tav>
                                            <p:tav tm="100000">
                                              <p:val>
                                                <p:strVal val="#ppt_x"/>
                                              </p:val>
                                            </p:tav>
                                          </p:tavLst>
                                        </p:anim>
                                        <p:anim calcmode="lin" valueType="num" p14:bounceEnd="48000">
                                          <p:cBhvr additive="base">
                                            <p:cTn id="10" dur="500" fill="hold"/>
                                            <p:tgtEl>
                                              <p:spTgt spid="159"/>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xit" presetSubtype="0" fill="hold" nodeType="afterEffect">
                                      <p:stCondLst>
                                        <p:cond delay="0"/>
                                      </p:stCondLst>
                                      <p:childTnLst>
                                        <p:animEffect transition="out" filter="fade">
                                          <p:cBhvr>
                                            <p:cTn id="13" dur="2000"/>
                                            <p:tgtEl>
                                              <p:spTgt spid="9"/>
                                            </p:tgtEl>
                                          </p:cBhvr>
                                        </p:animEffect>
                                        <p:set>
                                          <p:cBhvr>
                                            <p:cTn id="14" dur="1" fill="hold">
                                              <p:stCondLst>
                                                <p:cond delay="1999"/>
                                              </p:stCondLst>
                                            </p:cTn>
                                            <p:tgtEl>
                                              <p:spTgt spid="9"/>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500"/>
                                            <p:tgtEl>
                                              <p:spTgt spid="4"/>
                                            </p:tgtEl>
                                          </p:cBhvr>
                                        </p:animEffect>
                                        <p:set>
                                          <p:cBhvr>
                                            <p:cTn id="17" dur="1" fill="hold">
                                              <p:stCondLst>
                                                <p:cond delay="499"/>
                                              </p:stCondLst>
                                            </p:cTn>
                                            <p:tgtEl>
                                              <p:spTgt spid="4"/>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152"/>
                                            </p:tgtEl>
                                          </p:cBhvr>
                                        </p:animEffect>
                                        <p:set>
                                          <p:cBhvr>
                                            <p:cTn id="20" dur="1" fill="hold">
                                              <p:stCondLst>
                                                <p:cond delay="499"/>
                                              </p:stCondLst>
                                            </p:cTn>
                                            <p:tgtEl>
                                              <p:spTgt spid="152"/>
                                            </p:tgtEl>
                                            <p:attrNameLst>
                                              <p:attrName>style.visibility</p:attrName>
                                            </p:attrNameLst>
                                          </p:cBhvr>
                                          <p:to>
                                            <p:strVal val="hidden"/>
                                          </p:to>
                                        </p:set>
                                      </p:childTnLst>
                                    </p:cTn>
                                  </p:par>
                                </p:childTnLst>
                              </p:cTn>
                            </p:par>
                            <p:par>
                              <p:cTn id="21" fill="hold">
                                <p:stCondLst>
                                  <p:cond delay="2500"/>
                                </p:stCondLst>
                                <p:childTnLst>
                                  <p:par>
                                    <p:cTn id="22" presetID="10" presetClass="entr" presetSubtype="0" fill="hold" grpId="0" nodeType="afterEffect">
                                      <p:stCondLst>
                                        <p:cond delay="0"/>
                                      </p:stCondLst>
                                      <p:childTnLst>
                                        <p:set>
                                          <p:cBhvr>
                                            <p:cTn id="23" dur="1" fill="hold">
                                              <p:stCondLst>
                                                <p:cond delay="0"/>
                                              </p:stCondLst>
                                            </p:cTn>
                                            <p:tgtEl>
                                              <p:spTgt spid="201"/>
                                            </p:tgtEl>
                                            <p:attrNameLst>
                                              <p:attrName>style.visibility</p:attrName>
                                            </p:attrNameLst>
                                          </p:cBhvr>
                                          <p:to>
                                            <p:strVal val="visible"/>
                                          </p:to>
                                        </p:set>
                                        <p:animEffect transition="in" filter="fade">
                                          <p:cBhvr>
                                            <p:cTn id="24"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59" grpId="0" animBg="1"/>
          <p:bldP spid="20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7.40741E-7 L 3.54167E-6 0.08866 " pathEditMode="relative" rAng="0" ptsTypes="AA">
                                          <p:cBhvr>
                                            <p:cTn id="6" dur="500" fill="hold"/>
                                            <p:tgtEl>
                                              <p:spTgt spid="186"/>
                                            </p:tgtEl>
                                            <p:attrNameLst>
                                              <p:attrName>ppt_x</p:attrName>
                                              <p:attrName>ppt_y</p:attrName>
                                            </p:attrNameLst>
                                          </p:cBhvr>
                                          <p:rCtr x="0" y="4421"/>
                                        </p:animMotion>
                                      </p:childTnLst>
                                    </p:cTn>
                                  </p:par>
                                  <p:par>
                                    <p:cTn id="7" presetID="2" presetClass="entr" presetSubtype="4" fill="hold" grpId="0" nodeType="withEffect">
                                      <p:stCondLst>
                                        <p:cond delay="0"/>
                                      </p:stCondLst>
                                      <p:childTnLst>
                                        <p:set>
                                          <p:cBhvr>
                                            <p:cTn id="8" dur="1" fill="hold">
                                              <p:stCondLst>
                                                <p:cond delay="0"/>
                                              </p:stCondLst>
                                            </p:cTn>
                                            <p:tgtEl>
                                              <p:spTgt spid="159"/>
                                            </p:tgtEl>
                                            <p:attrNameLst>
                                              <p:attrName>style.visibility</p:attrName>
                                            </p:attrNameLst>
                                          </p:cBhvr>
                                          <p:to>
                                            <p:strVal val="visible"/>
                                          </p:to>
                                        </p:set>
                                        <p:anim calcmode="lin" valueType="num">
                                          <p:cBhvr additive="base">
                                            <p:cTn id="9" dur="500" fill="hold"/>
                                            <p:tgtEl>
                                              <p:spTgt spid="159"/>
                                            </p:tgtEl>
                                            <p:attrNameLst>
                                              <p:attrName>ppt_x</p:attrName>
                                            </p:attrNameLst>
                                          </p:cBhvr>
                                          <p:tavLst>
                                            <p:tav tm="0">
                                              <p:val>
                                                <p:strVal val="#ppt_x"/>
                                              </p:val>
                                            </p:tav>
                                            <p:tav tm="100000">
                                              <p:val>
                                                <p:strVal val="#ppt_x"/>
                                              </p:val>
                                            </p:tav>
                                          </p:tavLst>
                                        </p:anim>
                                        <p:anim calcmode="lin" valueType="num">
                                          <p:cBhvr additive="base">
                                            <p:cTn id="10" dur="500" fill="hold"/>
                                            <p:tgtEl>
                                              <p:spTgt spid="159"/>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xit" presetSubtype="0" fill="hold" nodeType="afterEffect">
                                      <p:stCondLst>
                                        <p:cond delay="0"/>
                                      </p:stCondLst>
                                      <p:childTnLst>
                                        <p:animEffect transition="out" filter="fade">
                                          <p:cBhvr>
                                            <p:cTn id="13" dur="2000"/>
                                            <p:tgtEl>
                                              <p:spTgt spid="9"/>
                                            </p:tgtEl>
                                          </p:cBhvr>
                                        </p:animEffect>
                                        <p:set>
                                          <p:cBhvr>
                                            <p:cTn id="14" dur="1" fill="hold">
                                              <p:stCondLst>
                                                <p:cond delay="1999"/>
                                              </p:stCondLst>
                                            </p:cTn>
                                            <p:tgtEl>
                                              <p:spTgt spid="9"/>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500"/>
                                            <p:tgtEl>
                                              <p:spTgt spid="4"/>
                                            </p:tgtEl>
                                          </p:cBhvr>
                                        </p:animEffect>
                                        <p:set>
                                          <p:cBhvr>
                                            <p:cTn id="17" dur="1" fill="hold">
                                              <p:stCondLst>
                                                <p:cond delay="499"/>
                                              </p:stCondLst>
                                            </p:cTn>
                                            <p:tgtEl>
                                              <p:spTgt spid="4"/>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152"/>
                                            </p:tgtEl>
                                          </p:cBhvr>
                                        </p:animEffect>
                                        <p:set>
                                          <p:cBhvr>
                                            <p:cTn id="20" dur="1" fill="hold">
                                              <p:stCondLst>
                                                <p:cond delay="499"/>
                                              </p:stCondLst>
                                            </p:cTn>
                                            <p:tgtEl>
                                              <p:spTgt spid="152"/>
                                            </p:tgtEl>
                                            <p:attrNameLst>
                                              <p:attrName>style.visibility</p:attrName>
                                            </p:attrNameLst>
                                          </p:cBhvr>
                                          <p:to>
                                            <p:strVal val="hidden"/>
                                          </p:to>
                                        </p:set>
                                      </p:childTnLst>
                                    </p:cTn>
                                  </p:par>
                                </p:childTnLst>
                              </p:cTn>
                            </p:par>
                            <p:par>
                              <p:cTn id="21" fill="hold">
                                <p:stCondLst>
                                  <p:cond delay="2500"/>
                                </p:stCondLst>
                                <p:childTnLst>
                                  <p:par>
                                    <p:cTn id="22" presetID="10" presetClass="entr" presetSubtype="0" fill="hold" grpId="0" nodeType="afterEffect">
                                      <p:stCondLst>
                                        <p:cond delay="0"/>
                                      </p:stCondLst>
                                      <p:childTnLst>
                                        <p:set>
                                          <p:cBhvr>
                                            <p:cTn id="23" dur="1" fill="hold">
                                              <p:stCondLst>
                                                <p:cond delay="0"/>
                                              </p:stCondLst>
                                            </p:cTn>
                                            <p:tgtEl>
                                              <p:spTgt spid="201"/>
                                            </p:tgtEl>
                                            <p:attrNameLst>
                                              <p:attrName>style.visibility</p:attrName>
                                            </p:attrNameLst>
                                          </p:cBhvr>
                                          <p:to>
                                            <p:strVal val="visible"/>
                                          </p:to>
                                        </p:set>
                                        <p:animEffect transition="in" filter="fade">
                                          <p:cBhvr>
                                            <p:cTn id="24"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59" grpId="0" animBg="1"/>
          <p:bldP spid="201" grpId="0"/>
        </p:bldLst>
      </p:timing>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99314" y="6565198"/>
            <a:ext cx="3558988" cy="261610"/>
          </a:xfrm>
          <a:prstGeom prst="rect">
            <a:avLst/>
          </a:prstGeom>
          <a:noFill/>
        </p:spPr>
        <p:txBody>
          <a:bodyPr wrap="none" rtlCol="0">
            <a:spAutoFit/>
          </a:bodyPr>
          <a:lstStyle/>
          <a:p>
            <a:pPr algn="ctr"/>
            <a:r>
              <a:rPr lang="en-US" sz="1100" dirty="0">
                <a:latin typeface="Century Gothic" panose="020B0502020202020204" pitchFamily="34" charset="0"/>
              </a:rPr>
              <a:t>Source: Scotiabank, BI intelligence Estimates 2015</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82" name="Picture 181"/>
          <p:cNvPicPr>
            <a:picLocks noChangeAspect="1"/>
          </p:cNvPicPr>
          <p:nvPr/>
        </p:nvPicPr>
        <p:blipFill>
          <a:blip r:embed="rId3">
            <a:clrChange>
              <a:clrFrom>
                <a:srgbClr val="FFFFFF"/>
              </a:clrFrom>
              <a:clrTo>
                <a:srgbClr val="FFFFFF">
                  <a:alpha val="0"/>
                </a:srgbClr>
              </a:clrTo>
            </a:clrChange>
          </a:blip>
          <a:stretch>
            <a:fillRect/>
          </a:stretch>
        </p:blipFill>
        <p:spPr>
          <a:xfrm>
            <a:off x="2183098" y="3383516"/>
            <a:ext cx="770312" cy="673474"/>
          </a:xfrm>
          <a:prstGeom prst="rect">
            <a:avLst/>
          </a:prstGeom>
        </p:spPr>
      </p:pic>
      <p:pic>
        <p:nvPicPr>
          <p:cNvPr id="188" name="Picture 187"/>
          <p:cNvPicPr>
            <a:picLocks noChangeAspect="1"/>
          </p:cNvPicPr>
          <p:nvPr/>
        </p:nvPicPr>
        <p:blipFill>
          <a:blip r:embed="rId4">
            <a:clrChange>
              <a:clrFrom>
                <a:srgbClr val="FFFFFF"/>
              </a:clrFrom>
              <a:clrTo>
                <a:srgbClr val="FFFFFF">
                  <a:alpha val="0"/>
                </a:srgbClr>
              </a:clrTo>
            </a:clrChange>
          </a:blip>
          <a:stretch>
            <a:fillRect/>
          </a:stretch>
        </p:blipFill>
        <p:spPr>
          <a:xfrm>
            <a:off x="2213288" y="3952059"/>
            <a:ext cx="709933" cy="642286"/>
          </a:xfrm>
          <a:prstGeom prst="rect">
            <a:avLst/>
          </a:prstGeom>
        </p:spPr>
      </p:pic>
      <p:pic>
        <p:nvPicPr>
          <p:cNvPr id="316" name="Picture 315"/>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317" name="Picture 316"/>
          <p:cNvPicPr>
            <a:picLocks noChangeAspect="1"/>
          </p:cNvPicPr>
          <p:nvPr/>
        </p:nvPicPr>
        <p:blipFill>
          <a:blip r:embed="rId6">
            <a:clrChange>
              <a:clrFrom>
                <a:srgbClr val="FFFFFF"/>
              </a:clrFrom>
              <a:clrTo>
                <a:srgbClr val="FFFFFF">
                  <a:alpha val="0"/>
                </a:srgbClr>
              </a:clrTo>
            </a:clrChange>
          </a:blip>
          <a:stretch>
            <a:fillRect/>
          </a:stretch>
        </p:blipFill>
        <p:spPr>
          <a:xfrm>
            <a:off x="2262907" y="4511162"/>
            <a:ext cx="570911" cy="380608"/>
          </a:xfrm>
          <a:prstGeom prst="rect">
            <a:avLst/>
          </a:prstGeom>
        </p:spPr>
      </p:pic>
      <p:pic>
        <p:nvPicPr>
          <p:cNvPr id="318" name="Picture 317"/>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319" name="Picture 318"/>
          <p:cNvPicPr>
            <a:picLocks noChangeAspect="1"/>
          </p:cNvPicPr>
          <p:nvPr/>
        </p:nvPicPr>
        <p:blipFill>
          <a:blip r:embed="rId8">
            <a:clrChange>
              <a:clrFrom>
                <a:srgbClr val="FFFFFF"/>
              </a:clrFrom>
              <a:clrTo>
                <a:srgbClr val="FFFFFF">
                  <a:alpha val="0"/>
                </a:srgbClr>
              </a:clrTo>
            </a:clrChange>
          </a:blip>
          <a:stretch>
            <a:fillRect/>
          </a:stretch>
        </p:blipFill>
        <p:spPr>
          <a:xfrm>
            <a:off x="2382776" y="2869152"/>
            <a:ext cx="370956" cy="475681"/>
          </a:xfrm>
          <a:prstGeom prst="rect">
            <a:avLst/>
          </a:prstGeom>
        </p:spPr>
      </p:pic>
      <p:grpSp>
        <p:nvGrpSpPr>
          <p:cNvPr id="173" name="Group 172"/>
          <p:cNvGrpSpPr/>
          <p:nvPr/>
        </p:nvGrpSpPr>
        <p:grpSpPr>
          <a:xfrm>
            <a:off x="2398743" y="4970717"/>
            <a:ext cx="337341" cy="538193"/>
            <a:chOff x="3257553" y="4283073"/>
            <a:chExt cx="223135" cy="355989"/>
          </a:xfrm>
        </p:grpSpPr>
        <p:sp>
          <p:nvSpPr>
            <p:cNvPr id="174" name="Rectangle 173"/>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5" name="Picture 174"/>
            <p:cNvPicPr>
              <a:picLocks noChangeAspect="1"/>
            </p:cNvPicPr>
            <p:nvPr/>
          </p:nvPicPr>
          <p:blipFill>
            <a:blip r:embed="rId9">
              <a:clrChange>
                <a:clrFrom>
                  <a:srgbClr val="FFFFFF"/>
                </a:clrFrom>
                <a:clrTo>
                  <a:srgbClr val="FFFFFF">
                    <a:alpha val="0"/>
                  </a:srgbClr>
                </a:clrTo>
              </a:clrChange>
            </a:blip>
            <a:stretch>
              <a:fillRect/>
            </a:stretch>
          </p:blipFill>
          <p:spPr>
            <a:xfrm>
              <a:off x="3257553" y="4283073"/>
              <a:ext cx="223135" cy="355989"/>
            </a:xfrm>
            <a:prstGeom prst="rect">
              <a:avLst/>
            </a:prstGeom>
          </p:spPr>
        </p:pic>
      </p:grpSp>
      <p:grpSp>
        <p:nvGrpSpPr>
          <p:cNvPr id="179" name="Group 178"/>
          <p:cNvGrpSpPr/>
          <p:nvPr/>
        </p:nvGrpSpPr>
        <p:grpSpPr>
          <a:xfrm>
            <a:off x="2240310" y="5554924"/>
            <a:ext cx="657799" cy="657799"/>
            <a:chOff x="3598123" y="4166727"/>
            <a:chExt cx="440558" cy="440558"/>
          </a:xfrm>
        </p:grpSpPr>
        <p:sp>
          <p:nvSpPr>
            <p:cNvPr id="180" name="Freeform 179"/>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80"/>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p:cNvPicPr>
              <a:picLocks noChangeAspect="1"/>
            </p:cNvPicPr>
            <p:nvPr/>
          </p:nvPicPr>
          <p:blipFill>
            <a:blip r:embed="rId10">
              <a:clrChange>
                <a:clrFrom>
                  <a:srgbClr val="FFFFFF"/>
                </a:clrFrom>
                <a:clrTo>
                  <a:srgbClr val="FFFFFF">
                    <a:alpha val="0"/>
                  </a:srgbClr>
                </a:clrTo>
              </a:clrChange>
            </a:blip>
            <a:stretch>
              <a:fillRect/>
            </a:stretch>
          </p:blipFill>
          <p:spPr>
            <a:xfrm>
              <a:off x="3598123" y="4166727"/>
              <a:ext cx="440558" cy="440558"/>
            </a:xfrm>
            <a:prstGeom prst="rect">
              <a:avLst/>
            </a:prstGeom>
          </p:spPr>
        </p:pic>
      </p:grpSp>
      <p:sp>
        <p:nvSpPr>
          <p:cNvPr id="324" name="TextBox 323"/>
          <p:cNvSpPr txBox="1"/>
          <p:nvPr/>
        </p:nvSpPr>
        <p:spPr>
          <a:xfrm>
            <a:off x="7013875" y="1102087"/>
            <a:ext cx="2159567" cy="1862048"/>
          </a:xfrm>
          <a:prstGeom prst="rect">
            <a:avLst/>
          </a:prstGeom>
          <a:noFill/>
        </p:spPr>
        <p:txBody>
          <a:bodyPr wrap="none" rtlCol="0">
            <a:spAutoFit/>
          </a:bodyPr>
          <a:lstStyle/>
          <a:p>
            <a:pPr algn="ctr"/>
            <a:r>
              <a:rPr lang="en-US" sz="11500" b="1" dirty="0" err="1">
                <a:solidFill>
                  <a:srgbClr val="0070C0"/>
                </a:solidFill>
                <a:latin typeface="Century Gothic" panose="020B0502020202020204" pitchFamily="34" charset="0"/>
              </a:rPr>
              <a:t>IoT</a:t>
            </a:r>
            <a:endParaRPr lang="en-US" sz="11500" b="1" dirty="0">
              <a:solidFill>
                <a:srgbClr val="0070C0"/>
              </a:solidFill>
              <a:latin typeface="Century Gothic" panose="020B0502020202020204" pitchFamily="34" charset="0"/>
            </a:endParaRPr>
          </a:p>
        </p:txBody>
      </p:sp>
      <p:sp>
        <p:nvSpPr>
          <p:cNvPr id="329" name="TextBox 328"/>
          <p:cNvSpPr txBox="1"/>
          <p:nvPr/>
        </p:nvSpPr>
        <p:spPr>
          <a:xfrm>
            <a:off x="6188329" y="377839"/>
            <a:ext cx="3810660" cy="400110"/>
          </a:xfrm>
          <a:prstGeom prst="rect">
            <a:avLst/>
          </a:prstGeom>
          <a:noFill/>
        </p:spPr>
        <p:txBody>
          <a:bodyPr wrap="none" rtlCol="0">
            <a:spAutoFit/>
          </a:bodyPr>
          <a:lstStyle/>
          <a:p>
            <a:pPr algn="ctr"/>
            <a:r>
              <a:rPr lang="en-US" sz="2000" b="1" dirty="0">
                <a:solidFill>
                  <a:srgbClr val="0070C0"/>
                </a:solidFill>
                <a:latin typeface="Century Gothic" panose="020B0502020202020204" pitchFamily="34" charset="0"/>
              </a:rPr>
              <a:t>GLOBAL DEVICE INSTALL BASE</a:t>
            </a:r>
          </a:p>
        </p:txBody>
      </p:sp>
      <p:sp>
        <p:nvSpPr>
          <p:cNvPr id="332" name="TextBox 331"/>
          <p:cNvSpPr txBox="1"/>
          <p:nvPr/>
        </p:nvSpPr>
        <p:spPr>
          <a:xfrm>
            <a:off x="4400958" y="4701827"/>
            <a:ext cx="1287532" cy="1015663"/>
          </a:xfrm>
          <a:prstGeom prst="rect">
            <a:avLst/>
          </a:prstGeom>
          <a:noFill/>
        </p:spPr>
        <p:txBody>
          <a:bodyPr wrap="none" rtlCol="0">
            <a:spAutoFit/>
          </a:bodyPr>
          <a:lstStyle/>
          <a:p>
            <a:pPr algn="r"/>
            <a:r>
              <a:rPr lang="en-US" sz="2000" b="1" dirty="0">
                <a:solidFill>
                  <a:srgbClr val="3D8BB7"/>
                </a:solidFill>
                <a:latin typeface="Century Gothic" panose="020B0502020202020204" pitchFamily="34" charset="0"/>
              </a:rPr>
              <a:t>ENTITIES</a:t>
            </a:r>
          </a:p>
          <a:p>
            <a:pPr algn="r"/>
            <a:r>
              <a:rPr lang="en-US" sz="2000" b="1" dirty="0">
                <a:solidFill>
                  <a:srgbClr val="3D8BB7"/>
                </a:solidFill>
                <a:latin typeface="Century Gothic" panose="020B0502020202020204" pitchFamily="34" charset="0"/>
              </a:rPr>
              <a:t> USING</a:t>
            </a:r>
          </a:p>
          <a:p>
            <a:pPr algn="r"/>
            <a:r>
              <a:rPr lang="en-US" sz="2000" b="1" dirty="0">
                <a:solidFill>
                  <a:srgbClr val="3D8BB7"/>
                </a:solidFill>
                <a:latin typeface="Century Gothic" panose="020B0502020202020204" pitchFamily="34" charset="0"/>
              </a:rPr>
              <a:t> DEVICES</a:t>
            </a:r>
          </a:p>
        </p:txBody>
      </p:sp>
      <p:grpSp>
        <p:nvGrpSpPr>
          <p:cNvPr id="333" name="Group 332"/>
          <p:cNvGrpSpPr/>
          <p:nvPr/>
        </p:nvGrpSpPr>
        <p:grpSpPr>
          <a:xfrm>
            <a:off x="7819334" y="4593003"/>
            <a:ext cx="3415825" cy="584775"/>
            <a:chOff x="7822238" y="2663626"/>
            <a:chExt cx="3415825" cy="584775"/>
          </a:xfrm>
        </p:grpSpPr>
        <p:sp>
          <p:nvSpPr>
            <p:cNvPr id="334" name="TextBox 333"/>
            <p:cNvSpPr txBox="1"/>
            <p:nvPr/>
          </p:nvSpPr>
          <p:spPr>
            <a:xfrm>
              <a:off x="8322153" y="2663626"/>
              <a:ext cx="2915910" cy="584775"/>
            </a:xfrm>
            <a:prstGeom prst="rect">
              <a:avLst/>
            </a:prstGeom>
            <a:noFill/>
          </p:spPr>
          <p:txBody>
            <a:bodyPr wrap="square" rtlCol="0">
              <a:spAutoFit/>
            </a:bodyPr>
            <a:lstStyle/>
            <a:p>
              <a:r>
                <a:rPr lang="en-US" sz="1600" b="1" dirty="0">
                  <a:solidFill>
                    <a:srgbClr val="17D1A2"/>
                  </a:solidFill>
                  <a:latin typeface="Century Gothic" panose="020B0502020202020204" pitchFamily="34" charset="0"/>
                  <a:cs typeface="Courier New" pitchFamily="49" charset="0"/>
                </a:rPr>
                <a:t>FIT TRACKER</a:t>
              </a:r>
            </a:p>
            <a:p>
              <a:r>
                <a:rPr lang="en-US" sz="1600" b="1" dirty="0">
                  <a:solidFill>
                    <a:srgbClr val="17D1A2"/>
                  </a:solidFill>
                  <a:latin typeface="Century Gothic" panose="020B0502020202020204" pitchFamily="34" charset="0"/>
                  <a:cs typeface="Courier New" pitchFamily="49" charset="0"/>
                </a:rPr>
                <a:t>CONNECTED CAR</a:t>
              </a:r>
            </a:p>
          </p:txBody>
        </p:sp>
        <p:cxnSp>
          <p:nvCxnSpPr>
            <p:cNvPr id="335" name="Straight Connector 334"/>
            <p:cNvCxnSpPr/>
            <p:nvPr/>
          </p:nvCxnSpPr>
          <p:spPr>
            <a:xfrm>
              <a:off x="7822238" y="2947993"/>
              <a:ext cx="499915" cy="0"/>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6027584" y="4686077"/>
            <a:ext cx="1564170" cy="369332"/>
            <a:chOff x="6027584" y="4403193"/>
            <a:chExt cx="1564170" cy="369332"/>
          </a:xfrm>
        </p:grpSpPr>
        <p:sp>
          <p:nvSpPr>
            <p:cNvPr id="34" name="TextBox 33"/>
            <p:cNvSpPr txBox="1"/>
            <p:nvPr/>
          </p:nvSpPr>
          <p:spPr>
            <a:xfrm>
              <a:off x="6027584" y="4403193"/>
              <a:ext cx="1330813" cy="369332"/>
            </a:xfrm>
            <a:prstGeom prst="rect">
              <a:avLst/>
            </a:prstGeom>
            <a:noFill/>
          </p:spPr>
          <p:txBody>
            <a:bodyPr wrap="none" rtlCol="0">
              <a:spAutoFit/>
            </a:bodyPr>
            <a:lstStyle/>
            <a:p>
              <a:pPr algn="r"/>
              <a:r>
                <a:rPr lang="en-US" b="1" dirty="0">
                  <a:solidFill>
                    <a:srgbClr val="00CC99"/>
                  </a:solidFill>
                  <a:latin typeface="Century Gothic" panose="020B0502020202020204" pitchFamily="34" charset="0"/>
                </a:rPr>
                <a:t>Consumer</a:t>
              </a:r>
            </a:p>
          </p:txBody>
        </p:sp>
        <p:sp>
          <p:nvSpPr>
            <p:cNvPr id="35" name="Rectangle 34"/>
            <p:cNvSpPr/>
            <p:nvPr/>
          </p:nvSpPr>
          <p:spPr>
            <a:xfrm>
              <a:off x="7335810" y="4521255"/>
              <a:ext cx="255944" cy="162505"/>
            </a:xfrm>
            <a:prstGeom prst="rect">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p:cNvGrpSpPr/>
          <p:nvPr/>
        </p:nvGrpSpPr>
        <p:grpSpPr>
          <a:xfrm>
            <a:off x="5745456" y="5017616"/>
            <a:ext cx="1852394" cy="369332"/>
            <a:chOff x="5745456" y="5063916"/>
            <a:chExt cx="1852394" cy="369332"/>
          </a:xfrm>
        </p:grpSpPr>
        <p:sp>
          <p:nvSpPr>
            <p:cNvPr id="37" name="TextBox 36"/>
            <p:cNvSpPr txBox="1"/>
            <p:nvPr/>
          </p:nvSpPr>
          <p:spPr>
            <a:xfrm>
              <a:off x="5745456" y="5063916"/>
              <a:ext cx="1612941" cy="369332"/>
            </a:xfrm>
            <a:prstGeom prst="rect">
              <a:avLst/>
            </a:prstGeom>
            <a:noFill/>
          </p:spPr>
          <p:txBody>
            <a:bodyPr wrap="none" rtlCol="0">
              <a:spAutoFit/>
            </a:bodyPr>
            <a:lstStyle/>
            <a:p>
              <a:pPr algn="r"/>
              <a:r>
                <a:rPr lang="en-US" b="1" dirty="0">
                  <a:solidFill>
                    <a:srgbClr val="6666FF"/>
                  </a:solidFill>
                  <a:latin typeface="Century Gothic" panose="020B0502020202020204" pitchFamily="34" charset="0"/>
                </a:rPr>
                <a:t>Government</a:t>
              </a:r>
            </a:p>
          </p:txBody>
        </p:sp>
        <p:sp>
          <p:nvSpPr>
            <p:cNvPr id="38" name="Rectangle 37"/>
            <p:cNvSpPr/>
            <p:nvPr/>
          </p:nvSpPr>
          <p:spPr>
            <a:xfrm>
              <a:off x="7341906" y="5161280"/>
              <a:ext cx="255944" cy="172720"/>
            </a:xfrm>
            <a:prstGeom prst="rect">
              <a:avLst/>
            </a:prstGeom>
            <a:solidFill>
              <a:srgbClr val="66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6098116" y="5339722"/>
            <a:ext cx="1499734" cy="369332"/>
            <a:chOff x="6098116" y="5757878"/>
            <a:chExt cx="1499734" cy="369332"/>
          </a:xfrm>
        </p:grpSpPr>
        <p:sp>
          <p:nvSpPr>
            <p:cNvPr id="40" name="TextBox 39"/>
            <p:cNvSpPr txBox="1"/>
            <p:nvPr/>
          </p:nvSpPr>
          <p:spPr>
            <a:xfrm>
              <a:off x="6098116" y="5757878"/>
              <a:ext cx="1260281" cy="369332"/>
            </a:xfrm>
            <a:prstGeom prst="rect">
              <a:avLst/>
            </a:prstGeom>
            <a:noFill/>
          </p:spPr>
          <p:txBody>
            <a:bodyPr wrap="none" rtlCol="0">
              <a:spAutoFit/>
            </a:bodyPr>
            <a:lstStyle/>
            <a:p>
              <a:pPr algn="r"/>
              <a:r>
                <a:rPr lang="en-US" b="1" dirty="0">
                  <a:solidFill>
                    <a:srgbClr val="FF6011"/>
                  </a:solidFill>
                  <a:latin typeface="Century Gothic" panose="020B0502020202020204" pitchFamily="34" charset="0"/>
                </a:rPr>
                <a:t>Enterprise</a:t>
              </a:r>
            </a:p>
          </p:txBody>
        </p:sp>
        <p:sp>
          <p:nvSpPr>
            <p:cNvPr id="41" name="Rectangle 40"/>
            <p:cNvSpPr/>
            <p:nvPr/>
          </p:nvSpPr>
          <p:spPr>
            <a:xfrm>
              <a:off x="7341906" y="5865876"/>
              <a:ext cx="255944" cy="162560"/>
            </a:xfrm>
            <a:prstGeom prst="rect">
              <a:avLst/>
            </a:prstGeom>
            <a:solidFill>
              <a:srgbClr val="FF9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456455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329"/>
                                        </p:tgtEl>
                                        <p:attrNameLst>
                                          <p:attrName>style.visibility</p:attrName>
                                        </p:attrNameLst>
                                      </p:cBhvr>
                                      <p:to>
                                        <p:strVal val="visible"/>
                                      </p:to>
                                    </p:set>
                                    <p:animEffect transition="in" filter="fade">
                                      <p:cBhvr>
                                        <p:cTn id="7" dur="500"/>
                                        <p:tgtEl>
                                          <p:spTgt spid="32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32"/>
                                        </p:tgtEl>
                                        <p:attrNameLst>
                                          <p:attrName>style.visibility</p:attrName>
                                        </p:attrNameLst>
                                      </p:cBhvr>
                                      <p:to>
                                        <p:strVal val="visible"/>
                                      </p:to>
                                    </p:set>
                                    <p:animEffect transition="in" filter="fade">
                                      <p:cBhvr>
                                        <p:cTn id="12" dur="500"/>
                                        <p:tgtEl>
                                          <p:spTgt spid="332"/>
                                        </p:tgtEl>
                                      </p:cBhvr>
                                    </p:animEffect>
                                  </p:childTnLst>
                                </p:cTn>
                              </p:par>
                            </p:childTnLst>
                          </p:cTn>
                        </p:par>
                        <p:par>
                          <p:cTn id="13" fill="hold">
                            <p:stCondLst>
                              <p:cond delay="500"/>
                            </p:stCondLst>
                            <p:childTnLst>
                              <p:par>
                                <p:cTn id="14" presetID="22" presetClass="entr" presetSubtype="8" fill="hold" nodeType="afterEffect">
                                  <p:stCondLst>
                                    <p:cond delay="500"/>
                                  </p:stCondLst>
                                  <p:childTnLst>
                                    <p:set>
                                      <p:cBhvr>
                                        <p:cTn id="15" dur="1" fill="hold">
                                          <p:stCondLst>
                                            <p:cond delay="0"/>
                                          </p:stCondLst>
                                        </p:cTn>
                                        <p:tgtEl>
                                          <p:spTgt spid="32"/>
                                        </p:tgtEl>
                                        <p:attrNameLst>
                                          <p:attrName>style.visibility</p:attrName>
                                        </p:attrNameLst>
                                      </p:cBhvr>
                                      <p:to>
                                        <p:strVal val="visible"/>
                                      </p:to>
                                    </p:set>
                                    <p:animEffect transition="in" filter="wipe(left)">
                                      <p:cBhvr>
                                        <p:cTn id="16" dur="500"/>
                                        <p:tgtEl>
                                          <p:spTgt spid="32"/>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333"/>
                                        </p:tgtEl>
                                        <p:attrNameLst>
                                          <p:attrName>style.visibility</p:attrName>
                                        </p:attrNameLst>
                                      </p:cBhvr>
                                      <p:to>
                                        <p:strVal val="visible"/>
                                      </p:to>
                                    </p:set>
                                    <p:animEffect transition="in" filter="wipe(left)">
                                      <p:cBhvr>
                                        <p:cTn id="20" dur="500"/>
                                        <p:tgtEl>
                                          <p:spTgt spid="33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xit" presetSubtype="2" fill="hold" nodeType="clickEffect">
                                  <p:stCondLst>
                                    <p:cond delay="0"/>
                                  </p:stCondLst>
                                  <p:childTnLst>
                                    <p:animEffect transition="out" filter="wipe(right)">
                                      <p:cBhvr>
                                        <p:cTn id="24" dur="500"/>
                                        <p:tgtEl>
                                          <p:spTgt spid="333"/>
                                        </p:tgtEl>
                                      </p:cBhvr>
                                    </p:animEffect>
                                    <p:set>
                                      <p:cBhvr>
                                        <p:cTn id="25" dur="1" fill="hold">
                                          <p:stCondLst>
                                            <p:cond delay="499"/>
                                          </p:stCondLst>
                                        </p:cTn>
                                        <p:tgtEl>
                                          <p:spTgt spid="333"/>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36"/>
                                        </p:tgtEl>
                                        <p:attrNameLst>
                                          <p:attrName>style.visibility</p:attrName>
                                        </p:attrNameLst>
                                      </p:cBhvr>
                                      <p:to>
                                        <p:strVal val="visible"/>
                                      </p:to>
                                    </p:set>
                                    <p:animEffect transition="in" filter="wipe(left)">
                                      <p:cBhvr>
                                        <p:cTn id="29" dur="500"/>
                                        <p:tgtEl>
                                          <p:spTgt spid="3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9"/>
                                        </p:tgtEl>
                                        <p:attrNameLst>
                                          <p:attrName>style.visibility</p:attrName>
                                        </p:attrNameLst>
                                      </p:cBhvr>
                                      <p:to>
                                        <p:strVal val="visible"/>
                                      </p:to>
                                    </p:set>
                                    <p:animEffect transition="in" filter="wipe(left)">
                                      <p:cBhvr>
                                        <p:cTn id="3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 grpId="0"/>
      <p:bldP spid="33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99314" y="6565198"/>
            <a:ext cx="3558988" cy="261610"/>
          </a:xfrm>
          <a:prstGeom prst="rect">
            <a:avLst/>
          </a:prstGeom>
          <a:noFill/>
        </p:spPr>
        <p:txBody>
          <a:bodyPr wrap="none" rtlCol="0">
            <a:spAutoFit/>
          </a:bodyPr>
          <a:lstStyle/>
          <a:p>
            <a:pPr algn="ctr"/>
            <a:r>
              <a:rPr lang="en-US" sz="1100" dirty="0">
                <a:latin typeface="Century Gothic" panose="020B0502020202020204" pitchFamily="34" charset="0"/>
              </a:rPr>
              <a:t>Source: Scotiabank, BI intelligence Estimates 2015</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55" name="TextBox 154"/>
          <p:cNvSpPr txBox="1"/>
          <p:nvPr/>
        </p:nvSpPr>
        <p:spPr>
          <a:xfrm>
            <a:off x="6188329" y="377839"/>
            <a:ext cx="3810660" cy="400110"/>
          </a:xfrm>
          <a:prstGeom prst="rect">
            <a:avLst/>
          </a:prstGeom>
          <a:noFill/>
        </p:spPr>
        <p:txBody>
          <a:bodyPr wrap="none" rtlCol="0">
            <a:spAutoFit/>
          </a:bodyPr>
          <a:lstStyle/>
          <a:p>
            <a:pPr algn="ctr"/>
            <a:r>
              <a:rPr lang="en-US" sz="2000" b="1" dirty="0">
                <a:solidFill>
                  <a:srgbClr val="0070C0"/>
                </a:solidFill>
                <a:latin typeface="Century Gothic" panose="020B0502020202020204" pitchFamily="34" charset="0"/>
              </a:rPr>
              <a:t>GLOBAL DEVICE INSTALL BASE</a:t>
            </a:r>
          </a:p>
        </p:txBody>
      </p:sp>
      <p:pic>
        <p:nvPicPr>
          <p:cNvPr id="316" name="Picture 315"/>
          <p:cNvPicPr>
            <a:picLocks noChangeAspect="1"/>
          </p:cNvPicPr>
          <p:nvPr/>
        </p:nvPicPr>
        <p:blipFill>
          <a:blip r:embed="rId3">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318" name="Picture 317"/>
          <p:cNvPicPr>
            <a:picLocks noChangeAspect="1"/>
          </p:cNvPicPr>
          <p:nvPr/>
        </p:nvPicPr>
        <p:blipFill>
          <a:blip r:embed="rId4">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173" name="Group 172"/>
          <p:cNvGrpSpPr/>
          <p:nvPr/>
        </p:nvGrpSpPr>
        <p:grpSpPr>
          <a:xfrm>
            <a:off x="2398743" y="4970717"/>
            <a:ext cx="337341" cy="538193"/>
            <a:chOff x="3257553" y="4283073"/>
            <a:chExt cx="223135" cy="355989"/>
          </a:xfrm>
        </p:grpSpPr>
        <p:sp>
          <p:nvSpPr>
            <p:cNvPr id="174" name="Rectangle 173"/>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5" name="Picture 174"/>
            <p:cNvPicPr>
              <a:picLocks noChangeAspect="1"/>
            </p:cNvPicPr>
            <p:nvPr/>
          </p:nvPicPr>
          <p:blipFill>
            <a:blip r:embed="rId5">
              <a:clrChange>
                <a:clrFrom>
                  <a:srgbClr val="FFFFFF"/>
                </a:clrFrom>
                <a:clrTo>
                  <a:srgbClr val="FFFFFF">
                    <a:alpha val="0"/>
                  </a:srgbClr>
                </a:clrTo>
              </a:clrChange>
            </a:blip>
            <a:stretch>
              <a:fillRect/>
            </a:stretch>
          </p:blipFill>
          <p:spPr>
            <a:xfrm>
              <a:off x="3257553" y="4283073"/>
              <a:ext cx="223135" cy="355989"/>
            </a:xfrm>
            <a:prstGeom prst="rect">
              <a:avLst/>
            </a:prstGeom>
          </p:spPr>
        </p:pic>
      </p:grpSp>
      <p:grpSp>
        <p:nvGrpSpPr>
          <p:cNvPr id="179" name="Group 178"/>
          <p:cNvGrpSpPr/>
          <p:nvPr/>
        </p:nvGrpSpPr>
        <p:grpSpPr>
          <a:xfrm>
            <a:off x="2240310" y="5554924"/>
            <a:ext cx="657799" cy="657799"/>
            <a:chOff x="3598123" y="4166727"/>
            <a:chExt cx="440558" cy="440558"/>
          </a:xfrm>
        </p:grpSpPr>
        <p:sp>
          <p:nvSpPr>
            <p:cNvPr id="180" name="Freeform 179"/>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80"/>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p:cNvPicPr>
              <a:picLocks noChangeAspect="1"/>
            </p:cNvPicPr>
            <p:nvPr/>
          </p:nvPicPr>
          <p:blipFill>
            <a:blip r:embed="rId6">
              <a:clrChange>
                <a:clrFrom>
                  <a:srgbClr val="FFFFFF"/>
                </a:clrFrom>
                <a:clrTo>
                  <a:srgbClr val="FFFFFF">
                    <a:alpha val="0"/>
                  </a:srgbClr>
                </a:clrTo>
              </a:clrChange>
            </a:blip>
            <a:stretch>
              <a:fillRect/>
            </a:stretch>
          </p:blipFill>
          <p:spPr>
            <a:xfrm>
              <a:off x="3598123" y="4166727"/>
              <a:ext cx="440558" cy="440558"/>
            </a:xfrm>
            <a:prstGeom prst="rect">
              <a:avLst/>
            </a:prstGeom>
          </p:spPr>
        </p:pic>
      </p:grpSp>
      <p:grpSp>
        <p:nvGrpSpPr>
          <p:cNvPr id="333" name="Group 332"/>
          <p:cNvGrpSpPr/>
          <p:nvPr/>
        </p:nvGrpSpPr>
        <p:grpSpPr>
          <a:xfrm>
            <a:off x="6027584" y="4686077"/>
            <a:ext cx="1564170" cy="369332"/>
            <a:chOff x="6027584" y="4403193"/>
            <a:chExt cx="1564170" cy="369332"/>
          </a:xfrm>
        </p:grpSpPr>
        <p:sp>
          <p:nvSpPr>
            <p:cNvPr id="334" name="TextBox 333"/>
            <p:cNvSpPr txBox="1"/>
            <p:nvPr/>
          </p:nvSpPr>
          <p:spPr>
            <a:xfrm>
              <a:off x="6027584" y="4403193"/>
              <a:ext cx="1330813" cy="369332"/>
            </a:xfrm>
            <a:prstGeom prst="rect">
              <a:avLst/>
            </a:prstGeom>
            <a:noFill/>
          </p:spPr>
          <p:txBody>
            <a:bodyPr wrap="none" rtlCol="0">
              <a:spAutoFit/>
            </a:bodyPr>
            <a:lstStyle/>
            <a:p>
              <a:pPr algn="r"/>
              <a:r>
                <a:rPr lang="en-US" b="1" dirty="0">
                  <a:solidFill>
                    <a:srgbClr val="00CC99"/>
                  </a:solidFill>
                  <a:latin typeface="Century Gothic" panose="020B0502020202020204" pitchFamily="34" charset="0"/>
                </a:rPr>
                <a:t>Consumer</a:t>
              </a:r>
            </a:p>
          </p:txBody>
        </p:sp>
        <p:sp>
          <p:nvSpPr>
            <p:cNvPr id="335" name="Rectangle 334"/>
            <p:cNvSpPr/>
            <p:nvPr/>
          </p:nvSpPr>
          <p:spPr>
            <a:xfrm>
              <a:off x="7335810" y="4521255"/>
              <a:ext cx="255944" cy="162505"/>
            </a:xfrm>
            <a:prstGeom prst="rect">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6" name="Group 335"/>
          <p:cNvGrpSpPr/>
          <p:nvPr/>
        </p:nvGrpSpPr>
        <p:grpSpPr>
          <a:xfrm>
            <a:off x="5745456" y="5017616"/>
            <a:ext cx="1852394" cy="369332"/>
            <a:chOff x="5745456" y="5063916"/>
            <a:chExt cx="1852394" cy="369332"/>
          </a:xfrm>
        </p:grpSpPr>
        <p:sp>
          <p:nvSpPr>
            <p:cNvPr id="337" name="TextBox 336"/>
            <p:cNvSpPr txBox="1"/>
            <p:nvPr/>
          </p:nvSpPr>
          <p:spPr>
            <a:xfrm>
              <a:off x="5745456" y="5063916"/>
              <a:ext cx="1612941" cy="369332"/>
            </a:xfrm>
            <a:prstGeom prst="rect">
              <a:avLst/>
            </a:prstGeom>
            <a:noFill/>
          </p:spPr>
          <p:txBody>
            <a:bodyPr wrap="none" rtlCol="0">
              <a:spAutoFit/>
            </a:bodyPr>
            <a:lstStyle/>
            <a:p>
              <a:pPr algn="r"/>
              <a:r>
                <a:rPr lang="en-US" b="1" dirty="0">
                  <a:solidFill>
                    <a:srgbClr val="6666FF"/>
                  </a:solidFill>
                  <a:latin typeface="Century Gothic" panose="020B0502020202020204" pitchFamily="34" charset="0"/>
                </a:rPr>
                <a:t>Government</a:t>
              </a:r>
            </a:p>
          </p:txBody>
        </p:sp>
        <p:sp>
          <p:nvSpPr>
            <p:cNvPr id="338" name="Rectangle 337"/>
            <p:cNvSpPr/>
            <p:nvPr/>
          </p:nvSpPr>
          <p:spPr>
            <a:xfrm>
              <a:off x="7341906" y="5161280"/>
              <a:ext cx="255944" cy="172720"/>
            </a:xfrm>
            <a:prstGeom prst="rect">
              <a:avLst/>
            </a:prstGeom>
            <a:solidFill>
              <a:srgbClr val="66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p:cNvGrpSpPr/>
          <p:nvPr/>
        </p:nvGrpSpPr>
        <p:grpSpPr>
          <a:xfrm>
            <a:off x="6098116" y="5339722"/>
            <a:ext cx="1499734" cy="369332"/>
            <a:chOff x="6098116" y="5757878"/>
            <a:chExt cx="1499734" cy="369332"/>
          </a:xfrm>
        </p:grpSpPr>
        <p:sp>
          <p:nvSpPr>
            <p:cNvPr id="340" name="TextBox 339"/>
            <p:cNvSpPr txBox="1"/>
            <p:nvPr/>
          </p:nvSpPr>
          <p:spPr>
            <a:xfrm>
              <a:off x="6098116" y="5757878"/>
              <a:ext cx="1260281" cy="369332"/>
            </a:xfrm>
            <a:prstGeom prst="rect">
              <a:avLst/>
            </a:prstGeom>
            <a:noFill/>
          </p:spPr>
          <p:txBody>
            <a:bodyPr wrap="none" rtlCol="0">
              <a:spAutoFit/>
            </a:bodyPr>
            <a:lstStyle/>
            <a:p>
              <a:pPr algn="r"/>
              <a:r>
                <a:rPr lang="en-US" b="1" dirty="0">
                  <a:solidFill>
                    <a:srgbClr val="FF6011"/>
                  </a:solidFill>
                  <a:latin typeface="Century Gothic" panose="020B0502020202020204" pitchFamily="34" charset="0"/>
                </a:rPr>
                <a:t>Enterprise</a:t>
              </a:r>
            </a:p>
          </p:txBody>
        </p:sp>
        <p:sp>
          <p:nvSpPr>
            <p:cNvPr id="341" name="Rectangle 340"/>
            <p:cNvSpPr/>
            <p:nvPr/>
          </p:nvSpPr>
          <p:spPr>
            <a:xfrm>
              <a:off x="7341906" y="5865876"/>
              <a:ext cx="255944" cy="162560"/>
            </a:xfrm>
            <a:prstGeom prst="rect">
              <a:avLst/>
            </a:prstGeom>
            <a:solidFill>
              <a:srgbClr val="FF9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2" name="TextBox 341"/>
          <p:cNvSpPr txBox="1"/>
          <p:nvPr/>
        </p:nvSpPr>
        <p:spPr>
          <a:xfrm>
            <a:off x="4400958" y="4701827"/>
            <a:ext cx="1287532" cy="1015663"/>
          </a:xfrm>
          <a:prstGeom prst="rect">
            <a:avLst/>
          </a:prstGeom>
          <a:noFill/>
        </p:spPr>
        <p:txBody>
          <a:bodyPr wrap="none" rtlCol="0">
            <a:spAutoFit/>
          </a:bodyPr>
          <a:lstStyle/>
          <a:p>
            <a:pPr algn="r"/>
            <a:r>
              <a:rPr lang="en-US" sz="2000" b="1" dirty="0">
                <a:solidFill>
                  <a:srgbClr val="3D8BB7"/>
                </a:solidFill>
                <a:latin typeface="Century Gothic" panose="020B0502020202020204" pitchFamily="34" charset="0"/>
              </a:rPr>
              <a:t>ENTITIES</a:t>
            </a:r>
          </a:p>
          <a:p>
            <a:pPr algn="r"/>
            <a:r>
              <a:rPr lang="en-US" sz="2000" b="1" dirty="0">
                <a:solidFill>
                  <a:srgbClr val="3D8BB7"/>
                </a:solidFill>
                <a:latin typeface="Century Gothic" panose="020B0502020202020204" pitchFamily="34" charset="0"/>
              </a:rPr>
              <a:t> USING</a:t>
            </a:r>
          </a:p>
          <a:p>
            <a:pPr algn="r"/>
            <a:r>
              <a:rPr lang="en-US" sz="2000" b="1" dirty="0">
                <a:solidFill>
                  <a:srgbClr val="3D8BB7"/>
                </a:solidFill>
                <a:latin typeface="Century Gothic" panose="020B0502020202020204" pitchFamily="34" charset="0"/>
              </a:rPr>
              <a:t> DEVICES</a:t>
            </a:r>
          </a:p>
        </p:txBody>
      </p:sp>
      <p:grpSp>
        <p:nvGrpSpPr>
          <p:cNvPr id="14" name="Group 13"/>
          <p:cNvGrpSpPr/>
          <p:nvPr/>
        </p:nvGrpSpPr>
        <p:grpSpPr>
          <a:xfrm>
            <a:off x="4421448" y="873627"/>
            <a:ext cx="5723852" cy="2897390"/>
            <a:chOff x="4421448" y="873627"/>
            <a:chExt cx="5723852" cy="2897390"/>
          </a:xfrm>
        </p:grpSpPr>
        <p:grpSp>
          <p:nvGrpSpPr>
            <p:cNvPr id="5" name="Group 4"/>
            <p:cNvGrpSpPr/>
            <p:nvPr/>
          </p:nvGrpSpPr>
          <p:grpSpPr>
            <a:xfrm>
              <a:off x="5963214" y="873627"/>
              <a:ext cx="4182086" cy="2897390"/>
              <a:chOff x="5963214" y="873627"/>
              <a:chExt cx="4182086" cy="2897390"/>
            </a:xfrm>
          </p:grpSpPr>
          <p:grpSp>
            <p:nvGrpSpPr>
              <p:cNvPr id="87" name="Group 86"/>
              <p:cNvGrpSpPr/>
              <p:nvPr/>
            </p:nvGrpSpPr>
            <p:grpSpPr>
              <a:xfrm>
                <a:off x="5963214" y="873627"/>
                <a:ext cx="4182086" cy="2889482"/>
                <a:chOff x="5963214" y="873627"/>
                <a:chExt cx="4182086" cy="2889482"/>
              </a:xfrm>
            </p:grpSpPr>
            <p:grpSp>
              <p:nvGrpSpPr>
                <p:cNvPr id="160" name="Group 159"/>
                <p:cNvGrpSpPr/>
                <p:nvPr/>
              </p:nvGrpSpPr>
              <p:grpSpPr>
                <a:xfrm>
                  <a:off x="6119446" y="1150626"/>
                  <a:ext cx="219808" cy="259489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87" name="TextBox 186"/>
                <p:cNvSpPr txBox="1"/>
                <p:nvPr/>
              </p:nvSpPr>
              <p:spPr>
                <a:xfrm>
                  <a:off x="5963214" y="873627"/>
                  <a:ext cx="524504"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grpSp>
              <p:nvGrpSpPr>
                <p:cNvPr id="196" name="Group 195"/>
                <p:cNvGrpSpPr/>
                <p:nvPr/>
              </p:nvGrpSpPr>
              <p:grpSpPr>
                <a:xfrm>
                  <a:off x="6729043" y="1153557"/>
                  <a:ext cx="219808" cy="2594897"/>
                  <a:chOff x="2129804" y="3963902"/>
                  <a:chExt cx="7301440" cy="2586087"/>
                </a:xfrm>
              </p:grpSpPr>
              <p:cxnSp>
                <p:nvCxnSpPr>
                  <p:cNvPr id="197" name="Straight Connector 196"/>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09" name="TextBox 208"/>
                <p:cNvSpPr txBox="1"/>
                <p:nvPr/>
              </p:nvSpPr>
              <p:spPr>
                <a:xfrm>
                  <a:off x="6572811" y="876558"/>
                  <a:ext cx="524504"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grpSp>
              <p:nvGrpSpPr>
                <p:cNvPr id="212" name="Group 211"/>
                <p:cNvGrpSpPr/>
                <p:nvPr/>
              </p:nvGrpSpPr>
              <p:grpSpPr>
                <a:xfrm>
                  <a:off x="7338640" y="1156488"/>
                  <a:ext cx="219808" cy="2594897"/>
                  <a:chOff x="2129804" y="3963902"/>
                  <a:chExt cx="7301440" cy="2586087"/>
                </a:xfrm>
              </p:grpSpPr>
              <p:cxnSp>
                <p:nvCxnSpPr>
                  <p:cNvPr id="213" name="Straight Connector 212"/>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25" name="TextBox 224"/>
                <p:cNvSpPr txBox="1"/>
                <p:nvPr/>
              </p:nvSpPr>
              <p:spPr>
                <a:xfrm>
                  <a:off x="7182408" y="879489"/>
                  <a:ext cx="524504"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nvGrpSpPr>
                <p:cNvPr id="228" name="Group 227"/>
                <p:cNvGrpSpPr/>
                <p:nvPr/>
              </p:nvGrpSpPr>
              <p:grpSpPr>
                <a:xfrm>
                  <a:off x="7948237" y="1159419"/>
                  <a:ext cx="219808" cy="2594897"/>
                  <a:chOff x="2129804" y="3963902"/>
                  <a:chExt cx="7301440" cy="2586087"/>
                </a:xfrm>
              </p:grpSpPr>
              <p:cxnSp>
                <p:nvCxnSpPr>
                  <p:cNvPr id="229" name="Straight Connector 228"/>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41" name="TextBox 240"/>
                <p:cNvSpPr txBox="1"/>
                <p:nvPr/>
              </p:nvSpPr>
              <p:spPr>
                <a:xfrm>
                  <a:off x="7792005" y="882420"/>
                  <a:ext cx="524504" cy="276999"/>
                </a:xfrm>
                <a:prstGeom prst="rect">
                  <a:avLst/>
                </a:prstGeom>
                <a:noFill/>
              </p:spPr>
              <p:txBody>
                <a:bodyPr wrap="none" rtlCol="0">
                  <a:spAutoFit/>
                </a:bodyPr>
                <a:lstStyle/>
                <a:p>
                  <a:pPr algn="ctr"/>
                  <a:r>
                    <a:rPr lang="en-US" sz="1200" dirty="0">
                      <a:latin typeface="Century Gothic" panose="020B0502020202020204" pitchFamily="34" charset="0"/>
                    </a:rPr>
                    <a:t>2017</a:t>
                  </a:r>
                </a:p>
              </p:txBody>
            </p:sp>
            <p:grpSp>
              <p:nvGrpSpPr>
                <p:cNvPr id="244" name="Group 243"/>
                <p:cNvGrpSpPr/>
                <p:nvPr/>
              </p:nvGrpSpPr>
              <p:grpSpPr>
                <a:xfrm>
                  <a:off x="8557834" y="1162350"/>
                  <a:ext cx="219808" cy="2594897"/>
                  <a:chOff x="2129804" y="3963902"/>
                  <a:chExt cx="7301440" cy="2586087"/>
                </a:xfrm>
              </p:grpSpPr>
              <p:cxnSp>
                <p:nvCxnSpPr>
                  <p:cNvPr id="245" name="Straight Connector 244"/>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57" name="TextBox 256"/>
                <p:cNvSpPr txBox="1"/>
                <p:nvPr/>
              </p:nvSpPr>
              <p:spPr>
                <a:xfrm>
                  <a:off x="8401602" y="885351"/>
                  <a:ext cx="524504" cy="276999"/>
                </a:xfrm>
                <a:prstGeom prst="rect">
                  <a:avLst/>
                </a:prstGeom>
                <a:noFill/>
              </p:spPr>
              <p:txBody>
                <a:bodyPr wrap="none" rtlCol="0">
                  <a:spAutoFit/>
                </a:bodyPr>
                <a:lstStyle/>
                <a:p>
                  <a:pPr algn="ctr"/>
                  <a:r>
                    <a:rPr lang="en-US" sz="1200" dirty="0">
                      <a:latin typeface="Century Gothic" panose="020B0502020202020204" pitchFamily="34" charset="0"/>
                    </a:rPr>
                    <a:t>2018</a:t>
                  </a:r>
                </a:p>
              </p:txBody>
            </p:sp>
            <p:grpSp>
              <p:nvGrpSpPr>
                <p:cNvPr id="260" name="Group 259"/>
                <p:cNvGrpSpPr/>
                <p:nvPr/>
              </p:nvGrpSpPr>
              <p:grpSpPr>
                <a:xfrm>
                  <a:off x="9167431" y="1165281"/>
                  <a:ext cx="219808" cy="2594897"/>
                  <a:chOff x="2129804" y="3963902"/>
                  <a:chExt cx="7301440" cy="2586087"/>
                </a:xfrm>
              </p:grpSpPr>
              <p:cxnSp>
                <p:nvCxnSpPr>
                  <p:cNvPr id="261" name="Straight Connector 260"/>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73" name="TextBox 272"/>
                <p:cNvSpPr txBox="1"/>
                <p:nvPr/>
              </p:nvSpPr>
              <p:spPr>
                <a:xfrm>
                  <a:off x="9011199" y="888282"/>
                  <a:ext cx="524504" cy="276999"/>
                </a:xfrm>
                <a:prstGeom prst="rect">
                  <a:avLst/>
                </a:prstGeom>
                <a:noFill/>
              </p:spPr>
              <p:txBody>
                <a:bodyPr wrap="none" rtlCol="0">
                  <a:spAutoFit/>
                </a:bodyPr>
                <a:lstStyle/>
                <a:p>
                  <a:pPr algn="ctr"/>
                  <a:r>
                    <a:rPr lang="en-US" sz="1200" dirty="0">
                      <a:latin typeface="Century Gothic" panose="020B0502020202020204" pitchFamily="34" charset="0"/>
                    </a:rPr>
                    <a:t>2019</a:t>
                  </a:r>
                </a:p>
              </p:txBody>
            </p:sp>
            <p:grpSp>
              <p:nvGrpSpPr>
                <p:cNvPr id="276" name="Group 275"/>
                <p:cNvGrpSpPr/>
                <p:nvPr/>
              </p:nvGrpSpPr>
              <p:grpSpPr>
                <a:xfrm>
                  <a:off x="9777028" y="1168212"/>
                  <a:ext cx="219808" cy="2594897"/>
                  <a:chOff x="2129804" y="3963902"/>
                  <a:chExt cx="7301440" cy="2586087"/>
                </a:xfrm>
              </p:grpSpPr>
              <p:cxnSp>
                <p:nvCxnSpPr>
                  <p:cNvPr id="277" name="Straight Connector 276"/>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89" name="TextBox 288"/>
                <p:cNvSpPr txBox="1"/>
                <p:nvPr/>
              </p:nvSpPr>
              <p:spPr>
                <a:xfrm>
                  <a:off x="9620796" y="891213"/>
                  <a:ext cx="524504" cy="276999"/>
                </a:xfrm>
                <a:prstGeom prst="rect">
                  <a:avLst/>
                </a:prstGeom>
                <a:noFill/>
              </p:spPr>
              <p:txBody>
                <a:bodyPr wrap="none" rtlCol="0">
                  <a:spAutoFit/>
                </a:bodyPr>
                <a:lstStyle/>
                <a:p>
                  <a:pPr algn="ctr"/>
                  <a:r>
                    <a:rPr lang="en-US" sz="1200" dirty="0">
                      <a:latin typeface="Century Gothic" panose="020B0502020202020204" pitchFamily="34" charset="0"/>
                    </a:rPr>
                    <a:t>2020</a:t>
                  </a:r>
                </a:p>
              </p:txBody>
            </p:sp>
          </p:grpSp>
          <p:cxnSp>
            <p:nvCxnSpPr>
              <p:cNvPr id="3" name="Straight Connector 2"/>
              <p:cNvCxnSpPr/>
              <p:nvPr/>
            </p:nvCxnSpPr>
            <p:spPr>
              <a:xfrm>
                <a:off x="6838873" y="1171611"/>
                <a:ext cx="0" cy="2573912"/>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45220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6553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67886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929219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901713" y="1171611"/>
                <a:ext cx="0" cy="2599406"/>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43" name="TextBox 342"/>
            <p:cNvSpPr txBox="1"/>
            <p:nvPr/>
          </p:nvSpPr>
          <p:spPr>
            <a:xfrm>
              <a:off x="4421448" y="2104739"/>
              <a:ext cx="1343638" cy="584775"/>
            </a:xfrm>
            <a:prstGeom prst="rect">
              <a:avLst/>
            </a:prstGeom>
            <a:noFill/>
          </p:spPr>
          <p:txBody>
            <a:bodyPr wrap="none" rtlCol="0">
              <a:spAutoFit/>
            </a:bodyPr>
            <a:lstStyle/>
            <a:p>
              <a:pPr algn="r"/>
              <a:r>
                <a:rPr lang="en-US" sz="1600" dirty="0">
                  <a:solidFill>
                    <a:schemeClr val="tx1">
                      <a:lumMod val="75000"/>
                      <a:lumOff val="25000"/>
                    </a:schemeClr>
                  </a:solidFill>
                  <a:latin typeface="Century Gothic" panose="020B0502020202020204" pitchFamily="34" charset="0"/>
                </a:rPr>
                <a:t>Billions of </a:t>
              </a:r>
            </a:p>
            <a:p>
              <a:pPr algn="r"/>
              <a:r>
                <a:rPr lang="en-US" sz="1600" dirty="0">
                  <a:solidFill>
                    <a:schemeClr val="tx1">
                      <a:lumMod val="75000"/>
                      <a:lumOff val="25000"/>
                    </a:schemeClr>
                  </a:solidFill>
                  <a:latin typeface="Century Gothic" panose="020B0502020202020204" pitchFamily="34" charset="0"/>
                </a:rPr>
                <a:t>Installations</a:t>
              </a:r>
            </a:p>
          </p:txBody>
        </p:sp>
      </p:grpSp>
      <p:grpSp>
        <p:nvGrpSpPr>
          <p:cNvPr id="45" name="Group 44"/>
          <p:cNvGrpSpPr/>
          <p:nvPr/>
        </p:nvGrpSpPr>
        <p:grpSpPr>
          <a:xfrm>
            <a:off x="6837680" y="2616200"/>
            <a:ext cx="4533440" cy="1145098"/>
            <a:chOff x="6837680" y="2616200"/>
            <a:chExt cx="4533440" cy="1145098"/>
          </a:xfrm>
        </p:grpSpPr>
        <p:sp>
          <p:nvSpPr>
            <p:cNvPr id="350" name="TextBox 349"/>
            <p:cNvSpPr txBox="1"/>
            <p:nvPr/>
          </p:nvSpPr>
          <p:spPr>
            <a:xfrm>
              <a:off x="10158585" y="3048433"/>
              <a:ext cx="1212535" cy="307777"/>
            </a:xfrm>
            <a:prstGeom prst="rect">
              <a:avLst/>
            </a:prstGeom>
            <a:noFill/>
          </p:spPr>
          <p:txBody>
            <a:bodyPr wrap="none" rtlCol="0">
              <a:spAutoFit/>
            </a:bodyPr>
            <a:lstStyle/>
            <a:p>
              <a:r>
                <a:rPr lang="en-US" sz="1400" b="1" dirty="0">
                  <a:solidFill>
                    <a:srgbClr val="FF6011"/>
                  </a:solidFill>
                  <a:latin typeface="Century Gothic" panose="020B0502020202020204" pitchFamily="34" charset="0"/>
                </a:rPr>
                <a:t>From 2b-11b</a:t>
              </a:r>
            </a:p>
          </p:txBody>
        </p:sp>
        <p:cxnSp>
          <p:nvCxnSpPr>
            <p:cNvPr id="4" name="Straight Connector 3"/>
            <p:cNvCxnSpPr/>
            <p:nvPr/>
          </p:nvCxnSpPr>
          <p:spPr>
            <a:xfrm>
              <a:off x="6838873" y="3564535"/>
              <a:ext cx="0" cy="187084"/>
            </a:xfrm>
            <a:prstGeom prst="line">
              <a:avLst/>
            </a:prstGeom>
            <a:ln w="28575">
              <a:solidFill>
                <a:srgbClr val="FF9966"/>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9901713" y="2625845"/>
              <a:ext cx="450" cy="1135453"/>
            </a:xfrm>
            <a:prstGeom prst="line">
              <a:avLst/>
            </a:prstGeom>
            <a:ln w="28575">
              <a:solidFill>
                <a:srgbClr val="FF9966"/>
              </a:solidFill>
            </a:ln>
          </p:spPr>
          <p:style>
            <a:lnRef idx="1">
              <a:schemeClr val="accent1"/>
            </a:lnRef>
            <a:fillRef idx="0">
              <a:schemeClr val="accent1"/>
            </a:fillRef>
            <a:effectRef idx="0">
              <a:schemeClr val="accent1"/>
            </a:effectRef>
            <a:fontRef idx="minor">
              <a:schemeClr val="tx1"/>
            </a:fontRef>
          </p:style>
        </p:cxnSp>
        <p:sp>
          <p:nvSpPr>
            <p:cNvPr id="41" name="Freeform 40"/>
            <p:cNvSpPr/>
            <p:nvPr/>
          </p:nvSpPr>
          <p:spPr>
            <a:xfrm>
              <a:off x="6837680" y="2616200"/>
              <a:ext cx="3068320" cy="1143000"/>
            </a:xfrm>
            <a:custGeom>
              <a:avLst/>
              <a:gdLst>
                <a:gd name="connsiteX0" fmla="*/ 0 w 3068320"/>
                <a:gd name="connsiteY0" fmla="*/ 1127760 h 1143000"/>
                <a:gd name="connsiteX1" fmla="*/ 3068320 w 3068320"/>
                <a:gd name="connsiteY1" fmla="*/ 1143000 h 1143000"/>
                <a:gd name="connsiteX2" fmla="*/ 3063240 w 3068320"/>
                <a:gd name="connsiteY2" fmla="*/ 0 h 1143000"/>
                <a:gd name="connsiteX3" fmla="*/ 0 w 3068320"/>
                <a:gd name="connsiteY3" fmla="*/ 949960 h 1143000"/>
                <a:gd name="connsiteX4" fmla="*/ 0 w 3068320"/>
                <a:gd name="connsiteY4" fmla="*/ 112776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320" h="1143000">
                  <a:moveTo>
                    <a:pt x="0" y="1127760"/>
                  </a:moveTo>
                  <a:lnTo>
                    <a:pt x="3068320" y="1143000"/>
                  </a:lnTo>
                  <a:cubicBezTo>
                    <a:pt x="3066627" y="762000"/>
                    <a:pt x="3064933" y="381000"/>
                    <a:pt x="3063240" y="0"/>
                  </a:cubicBezTo>
                  <a:lnTo>
                    <a:pt x="0" y="949960"/>
                  </a:lnTo>
                  <a:lnTo>
                    <a:pt x="0" y="1127760"/>
                  </a:lnTo>
                  <a:close/>
                </a:path>
              </a:pathLst>
            </a:custGeom>
            <a:solidFill>
              <a:srgbClr val="FF6011"/>
            </a:solidFill>
            <a:ln>
              <a:solidFill>
                <a:srgbClr val="FF601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p:cNvGrpSpPr/>
          <p:nvPr/>
        </p:nvGrpSpPr>
        <p:grpSpPr>
          <a:xfrm>
            <a:off x="6832600" y="1827938"/>
            <a:ext cx="4849277" cy="1733142"/>
            <a:chOff x="6832600" y="1827938"/>
            <a:chExt cx="4849277" cy="1733142"/>
          </a:xfrm>
        </p:grpSpPr>
        <p:sp>
          <p:nvSpPr>
            <p:cNvPr id="351" name="TextBox 350"/>
            <p:cNvSpPr txBox="1"/>
            <p:nvPr/>
          </p:nvSpPr>
          <p:spPr>
            <a:xfrm>
              <a:off x="10169299" y="2081159"/>
              <a:ext cx="1512578" cy="307777"/>
            </a:xfrm>
            <a:prstGeom prst="rect">
              <a:avLst/>
            </a:prstGeom>
            <a:noFill/>
          </p:spPr>
          <p:txBody>
            <a:bodyPr wrap="none" rtlCol="0">
              <a:spAutoFit/>
            </a:bodyPr>
            <a:lstStyle/>
            <a:p>
              <a:r>
                <a:rPr lang="en-US" sz="1400" b="1" dirty="0">
                  <a:solidFill>
                    <a:srgbClr val="6666FF"/>
                  </a:solidFill>
                  <a:latin typeface="Century Gothic" panose="020B0502020202020204" pitchFamily="34" charset="0"/>
                </a:rPr>
                <a:t>From 1.4b – 7.8b</a:t>
              </a:r>
            </a:p>
          </p:txBody>
        </p:sp>
        <p:grpSp>
          <p:nvGrpSpPr>
            <p:cNvPr id="46" name="Group 45"/>
            <p:cNvGrpSpPr/>
            <p:nvPr/>
          </p:nvGrpSpPr>
          <p:grpSpPr>
            <a:xfrm>
              <a:off x="6832600" y="1827938"/>
              <a:ext cx="3068320" cy="1733142"/>
              <a:chOff x="6832600" y="1827938"/>
              <a:chExt cx="3068320" cy="1733142"/>
            </a:xfrm>
          </p:grpSpPr>
          <p:cxnSp>
            <p:nvCxnSpPr>
              <p:cNvPr id="149" name="Straight Connector 148"/>
              <p:cNvCxnSpPr/>
              <p:nvPr/>
            </p:nvCxnSpPr>
            <p:spPr>
              <a:xfrm>
                <a:off x="6835441" y="3447863"/>
                <a:ext cx="0" cy="105147"/>
              </a:xfrm>
              <a:prstGeom prst="line">
                <a:avLst/>
              </a:prstGeom>
              <a:ln w="28575">
                <a:solidFill>
                  <a:srgbClr val="6666FF"/>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9898281" y="1827938"/>
                <a:ext cx="0" cy="786382"/>
              </a:xfrm>
              <a:prstGeom prst="line">
                <a:avLst/>
              </a:prstGeom>
              <a:ln w="28575">
                <a:solidFill>
                  <a:srgbClr val="6666FF"/>
                </a:solidFill>
              </a:ln>
            </p:spPr>
            <p:style>
              <a:lnRef idx="1">
                <a:schemeClr val="accent1"/>
              </a:lnRef>
              <a:fillRef idx="0">
                <a:schemeClr val="accent1"/>
              </a:fillRef>
              <a:effectRef idx="0">
                <a:schemeClr val="accent1"/>
              </a:effectRef>
              <a:fontRef idx="minor">
                <a:schemeClr val="tx1"/>
              </a:fontRef>
            </p:style>
          </p:cxnSp>
          <p:sp>
            <p:nvSpPr>
              <p:cNvPr id="42" name="Freeform 41"/>
              <p:cNvSpPr/>
              <p:nvPr/>
            </p:nvSpPr>
            <p:spPr>
              <a:xfrm>
                <a:off x="6832600" y="1833880"/>
                <a:ext cx="3068320" cy="1727200"/>
              </a:xfrm>
              <a:custGeom>
                <a:avLst/>
                <a:gdLst>
                  <a:gd name="connsiteX0" fmla="*/ 0 w 3068320"/>
                  <a:gd name="connsiteY0" fmla="*/ 1727200 h 1727200"/>
                  <a:gd name="connsiteX1" fmla="*/ 3068320 w 3068320"/>
                  <a:gd name="connsiteY1" fmla="*/ 777240 h 1727200"/>
                  <a:gd name="connsiteX2" fmla="*/ 3063240 w 3068320"/>
                  <a:gd name="connsiteY2" fmla="*/ 0 h 1727200"/>
                  <a:gd name="connsiteX3" fmla="*/ 0 w 3068320"/>
                  <a:gd name="connsiteY3" fmla="*/ 1630680 h 1727200"/>
                  <a:gd name="connsiteX4" fmla="*/ 0 w 3068320"/>
                  <a:gd name="connsiteY4" fmla="*/ 1727200 h 172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320" h="1727200">
                    <a:moveTo>
                      <a:pt x="0" y="1727200"/>
                    </a:moveTo>
                    <a:lnTo>
                      <a:pt x="3068320" y="777240"/>
                    </a:lnTo>
                    <a:cubicBezTo>
                      <a:pt x="3066627" y="518160"/>
                      <a:pt x="3064933" y="259080"/>
                      <a:pt x="3063240" y="0"/>
                    </a:cubicBezTo>
                    <a:lnTo>
                      <a:pt x="0" y="1630680"/>
                    </a:lnTo>
                    <a:lnTo>
                      <a:pt x="0" y="1727200"/>
                    </a:lnTo>
                    <a:close/>
                  </a:path>
                </a:pathLst>
              </a:custGeom>
              <a:solidFill>
                <a:srgbClr val="6666FF"/>
              </a:solidFill>
              <a:ln>
                <a:solidFill>
                  <a:srgbClr val="6666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8" name="Group 47"/>
          <p:cNvGrpSpPr/>
          <p:nvPr/>
        </p:nvGrpSpPr>
        <p:grpSpPr>
          <a:xfrm>
            <a:off x="6827520" y="1318260"/>
            <a:ext cx="4606118" cy="2145030"/>
            <a:chOff x="6827520" y="1318260"/>
            <a:chExt cx="4606118" cy="2145030"/>
          </a:xfrm>
        </p:grpSpPr>
        <p:sp>
          <p:nvSpPr>
            <p:cNvPr id="352" name="TextBox 351"/>
            <p:cNvSpPr txBox="1"/>
            <p:nvPr/>
          </p:nvSpPr>
          <p:spPr>
            <a:xfrm>
              <a:off x="10160876" y="1427701"/>
              <a:ext cx="1272762" cy="307777"/>
            </a:xfrm>
            <a:prstGeom prst="rect">
              <a:avLst/>
            </a:prstGeom>
            <a:noFill/>
          </p:spPr>
          <p:txBody>
            <a:bodyPr wrap="none" rtlCol="0">
              <a:spAutoFit/>
            </a:bodyPr>
            <a:lstStyle/>
            <a:p>
              <a:r>
                <a:rPr lang="en-US" sz="1400" b="1" dirty="0">
                  <a:solidFill>
                    <a:srgbClr val="00CC99"/>
                  </a:solidFill>
                  <a:latin typeface="Century Gothic" panose="020B0502020202020204" pitchFamily="34" charset="0"/>
                </a:rPr>
                <a:t>From .8b – 5b</a:t>
              </a:r>
            </a:p>
          </p:txBody>
        </p:sp>
        <p:cxnSp>
          <p:nvCxnSpPr>
            <p:cNvPr id="150" name="Straight Connector 149"/>
            <p:cNvCxnSpPr/>
            <p:nvPr/>
          </p:nvCxnSpPr>
          <p:spPr>
            <a:xfrm>
              <a:off x="6838873" y="3414129"/>
              <a:ext cx="0" cy="38387"/>
            </a:xfrm>
            <a:prstGeom prst="line">
              <a:avLst/>
            </a:prstGeom>
            <a:ln w="28575">
              <a:solidFill>
                <a:srgbClr val="00CC99"/>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flipH="1">
              <a:off x="9901032" y="1319335"/>
              <a:ext cx="681" cy="514032"/>
            </a:xfrm>
            <a:prstGeom prst="line">
              <a:avLst/>
            </a:prstGeom>
            <a:ln w="28575">
              <a:solidFill>
                <a:srgbClr val="00CC99"/>
              </a:solidFill>
            </a:ln>
          </p:spPr>
          <p:style>
            <a:lnRef idx="1">
              <a:schemeClr val="accent1"/>
            </a:lnRef>
            <a:fillRef idx="0">
              <a:schemeClr val="accent1"/>
            </a:fillRef>
            <a:effectRef idx="0">
              <a:schemeClr val="accent1"/>
            </a:effectRef>
            <a:fontRef idx="minor">
              <a:schemeClr val="tx1"/>
            </a:fontRef>
          </p:style>
        </p:cxnSp>
        <p:sp>
          <p:nvSpPr>
            <p:cNvPr id="44" name="Freeform 43"/>
            <p:cNvSpPr/>
            <p:nvPr/>
          </p:nvSpPr>
          <p:spPr>
            <a:xfrm>
              <a:off x="6827520" y="1318260"/>
              <a:ext cx="3078480" cy="2145030"/>
            </a:xfrm>
            <a:custGeom>
              <a:avLst/>
              <a:gdLst>
                <a:gd name="connsiteX0" fmla="*/ 0 w 3070860"/>
                <a:gd name="connsiteY0" fmla="*/ 2137410 h 2137410"/>
                <a:gd name="connsiteX1" fmla="*/ 11430 w 3070860"/>
                <a:gd name="connsiteY1" fmla="*/ 2011680 h 2137410"/>
                <a:gd name="connsiteX2" fmla="*/ 3070860 w 3070860"/>
                <a:gd name="connsiteY2" fmla="*/ 0 h 2137410"/>
                <a:gd name="connsiteX3" fmla="*/ 3067050 w 3070860"/>
                <a:gd name="connsiteY3" fmla="*/ 514350 h 2137410"/>
                <a:gd name="connsiteX4" fmla="*/ 0 w 3070860"/>
                <a:gd name="connsiteY4" fmla="*/ 2137410 h 2137410"/>
                <a:gd name="connsiteX0" fmla="*/ 0 w 3070860"/>
                <a:gd name="connsiteY0" fmla="*/ 2137410 h 2137410"/>
                <a:gd name="connsiteX1" fmla="*/ 64770 w 3070860"/>
                <a:gd name="connsiteY1" fmla="*/ 1939290 h 2137410"/>
                <a:gd name="connsiteX2" fmla="*/ 3070860 w 3070860"/>
                <a:gd name="connsiteY2" fmla="*/ 0 h 2137410"/>
                <a:gd name="connsiteX3" fmla="*/ 3067050 w 3070860"/>
                <a:gd name="connsiteY3" fmla="*/ 514350 h 2137410"/>
                <a:gd name="connsiteX4" fmla="*/ 0 w 3070860"/>
                <a:gd name="connsiteY4" fmla="*/ 2137410 h 2137410"/>
                <a:gd name="connsiteX0" fmla="*/ 0 w 3078480"/>
                <a:gd name="connsiteY0" fmla="*/ 2145030 h 2145030"/>
                <a:gd name="connsiteX1" fmla="*/ 72390 w 3078480"/>
                <a:gd name="connsiteY1" fmla="*/ 1939290 h 2145030"/>
                <a:gd name="connsiteX2" fmla="*/ 3078480 w 3078480"/>
                <a:gd name="connsiteY2" fmla="*/ 0 h 2145030"/>
                <a:gd name="connsiteX3" fmla="*/ 3074670 w 3078480"/>
                <a:gd name="connsiteY3" fmla="*/ 514350 h 2145030"/>
                <a:gd name="connsiteX4" fmla="*/ 0 w 3078480"/>
                <a:gd name="connsiteY4" fmla="*/ 2145030 h 2145030"/>
                <a:gd name="connsiteX0" fmla="*/ 0 w 3078480"/>
                <a:gd name="connsiteY0" fmla="*/ 2145030 h 2145030"/>
                <a:gd name="connsiteX1" fmla="*/ 11430 w 3078480"/>
                <a:gd name="connsiteY1" fmla="*/ 2087880 h 2145030"/>
                <a:gd name="connsiteX2" fmla="*/ 3078480 w 3078480"/>
                <a:gd name="connsiteY2" fmla="*/ 0 h 2145030"/>
                <a:gd name="connsiteX3" fmla="*/ 3074670 w 3078480"/>
                <a:gd name="connsiteY3" fmla="*/ 514350 h 2145030"/>
                <a:gd name="connsiteX4" fmla="*/ 0 w 3078480"/>
                <a:gd name="connsiteY4" fmla="*/ 2145030 h 2145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480" h="2145030">
                  <a:moveTo>
                    <a:pt x="0" y="2145030"/>
                  </a:moveTo>
                  <a:lnTo>
                    <a:pt x="11430" y="2087880"/>
                  </a:lnTo>
                  <a:lnTo>
                    <a:pt x="3078480" y="0"/>
                  </a:lnTo>
                  <a:lnTo>
                    <a:pt x="3074670" y="514350"/>
                  </a:lnTo>
                  <a:lnTo>
                    <a:pt x="0" y="2145030"/>
                  </a:lnTo>
                  <a:close/>
                </a:path>
              </a:pathLst>
            </a:custGeom>
            <a:solidFill>
              <a:srgbClr val="00CC99"/>
            </a:solidFill>
            <a:ln>
              <a:solidFill>
                <a:srgbClr val="00C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5" name="Picture 144"/>
          <p:cNvPicPr>
            <a:picLocks noChangeAspect="1"/>
          </p:cNvPicPr>
          <p:nvPr/>
        </p:nvPicPr>
        <p:blipFill>
          <a:blip r:embed="rId7">
            <a:clrChange>
              <a:clrFrom>
                <a:srgbClr val="FFFFFF"/>
              </a:clrFrom>
              <a:clrTo>
                <a:srgbClr val="FFFFFF">
                  <a:alpha val="0"/>
                </a:srgbClr>
              </a:clrTo>
            </a:clrChange>
          </a:blip>
          <a:stretch>
            <a:fillRect/>
          </a:stretch>
        </p:blipFill>
        <p:spPr>
          <a:xfrm>
            <a:off x="2183098" y="3383516"/>
            <a:ext cx="770312" cy="673474"/>
          </a:xfrm>
          <a:prstGeom prst="rect">
            <a:avLst/>
          </a:prstGeom>
        </p:spPr>
      </p:pic>
      <p:pic>
        <p:nvPicPr>
          <p:cNvPr id="146" name="Picture 145"/>
          <p:cNvPicPr>
            <a:picLocks noChangeAspect="1"/>
          </p:cNvPicPr>
          <p:nvPr/>
        </p:nvPicPr>
        <p:blipFill>
          <a:blip r:embed="rId8">
            <a:clrChange>
              <a:clrFrom>
                <a:srgbClr val="FFFFFF"/>
              </a:clrFrom>
              <a:clrTo>
                <a:srgbClr val="FFFFFF">
                  <a:alpha val="0"/>
                </a:srgbClr>
              </a:clrTo>
            </a:clrChange>
          </a:blip>
          <a:stretch>
            <a:fillRect/>
          </a:stretch>
        </p:blipFill>
        <p:spPr>
          <a:xfrm>
            <a:off x="2213288" y="3952059"/>
            <a:ext cx="709933" cy="642286"/>
          </a:xfrm>
          <a:prstGeom prst="rect">
            <a:avLst/>
          </a:prstGeom>
        </p:spPr>
      </p:pic>
      <p:pic>
        <p:nvPicPr>
          <p:cNvPr id="147" name="Picture 146"/>
          <p:cNvPicPr>
            <a:picLocks noChangeAspect="1"/>
          </p:cNvPicPr>
          <p:nvPr/>
        </p:nvPicPr>
        <p:blipFill>
          <a:blip r:embed="rId9">
            <a:clrChange>
              <a:clrFrom>
                <a:srgbClr val="FFFFFF"/>
              </a:clrFrom>
              <a:clrTo>
                <a:srgbClr val="FFFFFF">
                  <a:alpha val="0"/>
                </a:srgbClr>
              </a:clrTo>
            </a:clrChange>
          </a:blip>
          <a:stretch>
            <a:fillRect/>
          </a:stretch>
        </p:blipFill>
        <p:spPr>
          <a:xfrm>
            <a:off x="2262907" y="4511162"/>
            <a:ext cx="570911" cy="380608"/>
          </a:xfrm>
          <a:prstGeom prst="rect">
            <a:avLst/>
          </a:prstGeom>
        </p:spPr>
      </p:pic>
      <p:pic>
        <p:nvPicPr>
          <p:cNvPr id="148" name="Picture 147"/>
          <p:cNvPicPr>
            <a:picLocks noChangeAspect="1"/>
          </p:cNvPicPr>
          <p:nvPr/>
        </p:nvPicPr>
        <p:blipFill>
          <a:blip r:embed="rId10">
            <a:clrChange>
              <a:clrFrom>
                <a:srgbClr val="FFFFFF"/>
              </a:clrFrom>
              <a:clrTo>
                <a:srgbClr val="FFFFFF">
                  <a:alpha val="0"/>
                </a:srgbClr>
              </a:clrTo>
            </a:clrChange>
          </a:blip>
          <a:stretch>
            <a:fillRect/>
          </a:stretch>
        </p:blipFill>
        <p:spPr>
          <a:xfrm>
            <a:off x="2382776" y="2869152"/>
            <a:ext cx="370956" cy="475681"/>
          </a:xfrm>
          <a:prstGeom prst="rect">
            <a:avLst/>
          </a:prstGeom>
        </p:spPr>
      </p:pic>
    </p:spTree>
    <p:extLst>
      <p:ext uri="{BB962C8B-B14F-4D97-AF65-F5344CB8AC3E}">
        <p14:creationId xmlns:p14="http://schemas.microsoft.com/office/powerpoint/2010/main" val="1303240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childTnLst>
                                </p:cTn>
                              </p:par>
                            </p:childTnLst>
                          </p:cTn>
                        </p:par>
                        <p:par>
                          <p:cTn id="7" fill="hold">
                            <p:stCondLst>
                              <p:cond delay="0"/>
                            </p:stCondLst>
                            <p:childTnLst>
                              <p:par>
                                <p:cTn id="8" presetID="22" presetClass="entr" presetSubtype="8" fill="hold" nodeType="after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wipe(left)">
                                      <p:cBhvr>
                                        <p:cTn id="10" dur="2000"/>
                                        <p:tgtEl>
                                          <p:spTgt spid="45"/>
                                        </p:tgtEl>
                                      </p:cBhvr>
                                    </p:animEffect>
                                  </p:childTnLst>
                                </p:cTn>
                              </p:par>
                            </p:childTnLst>
                          </p:cTn>
                        </p:par>
                        <p:par>
                          <p:cTn id="11" fill="hold">
                            <p:stCondLst>
                              <p:cond delay="2000"/>
                            </p:stCondLst>
                            <p:childTnLst>
                              <p:par>
                                <p:cTn id="12" presetID="22" presetClass="entr" presetSubtype="8" fill="hold" nodeType="after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wipe(left)">
                                      <p:cBhvr>
                                        <p:cTn id="14" dur="2000"/>
                                        <p:tgtEl>
                                          <p:spTgt spid="47"/>
                                        </p:tgtEl>
                                      </p:cBhvr>
                                    </p:animEffect>
                                  </p:childTnLst>
                                </p:cTn>
                              </p:par>
                            </p:childTnLst>
                          </p:cTn>
                        </p:par>
                        <p:par>
                          <p:cTn id="15" fill="hold">
                            <p:stCondLst>
                              <p:cond delay="4000"/>
                            </p:stCondLst>
                            <p:childTnLst>
                              <p:par>
                                <p:cTn id="16" presetID="22" presetClass="entr" presetSubtype="8" fill="hold" nodeType="afterEffect">
                                  <p:stCondLst>
                                    <p:cond delay="0"/>
                                  </p:stCondLst>
                                  <p:childTnLst>
                                    <p:set>
                                      <p:cBhvr>
                                        <p:cTn id="17" dur="1" fill="hold">
                                          <p:stCondLst>
                                            <p:cond delay="0"/>
                                          </p:stCondLst>
                                        </p:cTn>
                                        <p:tgtEl>
                                          <p:spTgt spid="48"/>
                                        </p:tgtEl>
                                        <p:attrNameLst>
                                          <p:attrName>style.visibility</p:attrName>
                                        </p:attrNameLst>
                                      </p:cBhvr>
                                      <p:to>
                                        <p:strVal val="visible"/>
                                      </p:to>
                                    </p:set>
                                    <p:animEffect transition="in" filter="wipe(left)">
                                      <p:cBhvr>
                                        <p:cTn id="18" dur="20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57" name="Group 156"/>
          <p:cNvGrpSpPr/>
          <p:nvPr/>
        </p:nvGrpSpPr>
        <p:grpSpPr>
          <a:xfrm>
            <a:off x="3166784" y="5824683"/>
            <a:ext cx="8325800" cy="395246"/>
            <a:chOff x="3390304" y="6088843"/>
            <a:chExt cx="8325800" cy="395246"/>
          </a:xfrm>
        </p:grpSpPr>
        <p:cxnSp>
          <p:nvCxnSpPr>
            <p:cNvPr id="158" name="Straight Connector 157"/>
            <p:cNvCxnSpPr/>
            <p:nvPr/>
          </p:nvCxnSpPr>
          <p:spPr>
            <a:xfrm>
              <a:off x="8606019" y="6317300"/>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9589711" y="6126485"/>
              <a:ext cx="819455"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7%/6%</a:t>
              </a:r>
            </a:p>
          </p:txBody>
        </p:sp>
        <p:sp>
          <p:nvSpPr>
            <p:cNvPr id="176" name="TextBox 175"/>
            <p:cNvSpPr txBox="1"/>
            <p:nvPr/>
          </p:nvSpPr>
          <p:spPr>
            <a:xfrm>
              <a:off x="3390304" y="6088843"/>
              <a:ext cx="1245854" cy="338554"/>
            </a:xfrm>
            <a:prstGeom prst="rect">
              <a:avLst/>
            </a:prstGeom>
            <a:noFill/>
          </p:spPr>
          <p:txBody>
            <a:bodyPr wrap="none" rtlCol="0">
              <a:spAutoFit/>
            </a:bodyPr>
            <a:lstStyle/>
            <a:p>
              <a:r>
                <a:rPr lang="en-US" sz="1600" dirty="0">
                  <a:solidFill>
                    <a:srgbClr val="C2800A"/>
                  </a:solidFill>
                  <a:latin typeface="Century Gothic" panose="020B0502020202020204" pitchFamily="34" charset="0"/>
                </a:rPr>
                <a:t>Wearables</a:t>
              </a:r>
            </a:p>
          </p:txBody>
        </p:sp>
        <p:sp>
          <p:nvSpPr>
            <p:cNvPr id="177" name="Rectangle 176"/>
            <p:cNvSpPr/>
            <p:nvPr/>
          </p:nvSpPr>
          <p:spPr>
            <a:xfrm>
              <a:off x="8935993" y="6356187"/>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0" name="TextBox 199"/>
            <p:cNvSpPr txBox="1"/>
            <p:nvPr/>
          </p:nvSpPr>
          <p:spPr>
            <a:xfrm>
              <a:off x="10669022" y="6145535"/>
              <a:ext cx="1047082" cy="338554"/>
            </a:xfrm>
            <a:prstGeom prst="rect">
              <a:avLst/>
            </a:prstGeom>
            <a:noFill/>
          </p:spPr>
          <p:txBody>
            <a:bodyPr wrap="none" rtlCol="0">
              <a:spAutoFit/>
            </a:bodyPr>
            <a:lstStyle/>
            <a:p>
              <a:pPr algn="r"/>
              <a:r>
                <a:rPr lang="en-US" sz="1600" dirty="0">
                  <a:latin typeface="Century Gothic" panose="020B0502020202020204" pitchFamily="34" charset="0"/>
                </a:rPr>
                <a:t>15%/16%</a:t>
              </a:r>
            </a:p>
          </p:txBody>
        </p:sp>
      </p:grpSp>
      <p:sp>
        <p:nvSpPr>
          <p:cNvPr id="186" name="Isosceles Triangle 185"/>
          <p:cNvSpPr/>
          <p:nvPr/>
        </p:nvSpPr>
        <p:spPr>
          <a:xfrm rot="5400000">
            <a:off x="1866704" y="5186126"/>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398743" y="4970717"/>
            <a:ext cx="337341" cy="538193"/>
            <a:chOff x="3257553" y="4283073"/>
            <a:chExt cx="223135" cy="355989"/>
          </a:xfrm>
        </p:grpSpPr>
        <p:sp>
          <p:nvSpPr>
            <p:cNvPr id="8" name="Rectangle 7"/>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FFFFFF"/>
                </a:clrFrom>
                <a:clrTo>
                  <a:srgbClr val="FFFFFF">
                    <a:alpha val="0"/>
                  </a:srgbClr>
                </a:clrTo>
              </a:clrChange>
            </a:blip>
            <a:stretch>
              <a:fillRect/>
            </a:stretch>
          </p:blipFill>
          <p:spPr>
            <a:xfrm>
              <a:off x="3257553" y="4283073"/>
              <a:ext cx="223135" cy="355989"/>
            </a:xfrm>
            <a:prstGeom prst="rect">
              <a:avLst/>
            </a:prstGeom>
          </p:spPr>
        </p:pic>
      </p:grpSp>
      <p:pic>
        <p:nvPicPr>
          <p:cNvPr id="155" name="Picture 154"/>
          <p:cNvPicPr>
            <a:picLocks noChangeAspect="1"/>
          </p:cNvPicPr>
          <p:nvPr/>
        </p:nvPicPr>
        <p:blipFill>
          <a:blip r:embed="rId4">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56" name="Picture 155"/>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79" name="Picture 178"/>
          <p:cNvPicPr>
            <a:picLocks noChangeAspect="1"/>
          </p:cNvPicPr>
          <p:nvPr/>
        </p:nvPicPr>
        <p:blipFill>
          <a:blip r:embed="rId6">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159" name="Group 158"/>
          <p:cNvGrpSpPr/>
          <p:nvPr/>
        </p:nvGrpSpPr>
        <p:grpSpPr>
          <a:xfrm>
            <a:off x="3181389" y="6000705"/>
            <a:ext cx="8264057" cy="383054"/>
            <a:chOff x="3399829" y="6066745"/>
            <a:chExt cx="8264057" cy="383054"/>
          </a:xfrm>
        </p:grpSpPr>
        <p:cxnSp>
          <p:nvCxnSpPr>
            <p:cNvPr id="174" name="Straight Connector 173"/>
            <p:cNvCxnSpPr/>
            <p:nvPr/>
          </p:nvCxnSpPr>
          <p:spPr>
            <a:xfrm>
              <a:off x="8606019" y="6328730"/>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81" name="TextBox 180"/>
            <p:cNvSpPr txBox="1"/>
            <p:nvPr/>
          </p:nvSpPr>
          <p:spPr>
            <a:xfrm>
              <a:off x="9580186" y="6111245"/>
              <a:ext cx="819455"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3%/2%</a:t>
              </a:r>
            </a:p>
          </p:txBody>
        </p:sp>
        <p:sp>
          <p:nvSpPr>
            <p:cNvPr id="182" name="TextBox 181"/>
            <p:cNvSpPr txBox="1"/>
            <p:nvPr/>
          </p:nvSpPr>
          <p:spPr>
            <a:xfrm>
              <a:off x="3399829" y="6066745"/>
              <a:ext cx="623889" cy="338554"/>
            </a:xfrm>
            <a:prstGeom prst="rect">
              <a:avLst/>
            </a:prstGeom>
            <a:noFill/>
          </p:spPr>
          <p:txBody>
            <a:bodyPr wrap="none" rtlCol="0">
              <a:spAutoFit/>
            </a:bodyPr>
            <a:lstStyle/>
            <a:p>
              <a:r>
                <a:rPr lang="en-US" sz="1600" dirty="0" err="1">
                  <a:solidFill>
                    <a:srgbClr val="C2800A"/>
                  </a:solidFill>
                  <a:latin typeface="Century Gothic" panose="020B0502020202020204" pitchFamily="34" charset="0"/>
                </a:rPr>
                <a:t>FitBit</a:t>
              </a:r>
              <a:endParaRPr lang="en-US" sz="1600" dirty="0">
                <a:solidFill>
                  <a:srgbClr val="C2800A"/>
                </a:solidFill>
                <a:latin typeface="Century Gothic" panose="020B0502020202020204" pitchFamily="34" charset="0"/>
              </a:endParaRPr>
            </a:p>
          </p:txBody>
        </p:sp>
        <p:sp>
          <p:nvSpPr>
            <p:cNvPr id="183" name="Rectangle 182"/>
            <p:cNvSpPr/>
            <p:nvPr/>
          </p:nvSpPr>
          <p:spPr>
            <a:xfrm>
              <a:off x="8935993" y="6377777"/>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1" name="TextBox 200"/>
            <p:cNvSpPr txBox="1"/>
            <p:nvPr/>
          </p:nvSpPr>
          <p:spPr>
            <a:xfrm>
              <a:off x="10788325" y="6111245"/>
              <a:ext cx="875561" cy="338554"/>
            </a:xfrm>
            <a:prstGeom prst="rect">
              <a:avLst/>
            </a:prstGeom>
            <a:noFill/>
          </p:spPr>
          <p:txBody>
            <a:bodyPr wrap="none" rtlCol="0">
              <a:spAutoFit/>
            </a:bodyPr>
            <a:lstStyle/>
            <a:p>
              <a:pPr algn="r"/>
              <a:r>
                <a:rPr lang="en-US" sz="1600" dirty="0">
                  <a:latin typeface="Century Gothic" panose="020B0502020202020204" pitchFamily="34" charset="0"/>
                </a:rPr>
                <a:t>9%/ 8%</a:t>
              </a:r>
            </a:p>
          </p:txBody>
        </p:sp>
      </p:grpSp>
      <p:pic>
        <p:nvPicPr>
          <p:cNvPr id="153" name="Picture 152"/>
          <p:cNvPicPr>
            <a:picLocks noChangeAspect="1"/>
          </p:cNvPicPr>
          <p:nvPr/>
        </p:nvPicPr>
        <p:blipFill>
          <a:blip r:embed="rId7">
            <a:clrChange>
              <a:clrFrom>
                <a:srgbClr val="FFFFFF"/>
              </a:clrFrom>
              <a:clrTo>
                <a:srgbClr val="FFFFFF">
                  <a:alpha val="0"/>
                </a:srgbClr>
              </a:clrTo>
            </a:clrChange>
          </a:blip>
          <a:stretch>
            <a:fillRect/>
          </a:stretch>
        </p:blipFill>
        <p:spPr>
          <a:xfrm>
            <a:off x="2183098" y="3383516"/>
            <a:ext cx="770312" cy="673474"/>
          </a:xfrm>
          <a:prstGeom prst="rect">
            <a:avLst/>
          </a:prstGeom>
        </p:spPr>
      </p:pic>
      <p:pic>
        <p:nvPicPr>
          <p:cNvPr id="194" name="Picture 193"/>
          <p:cNvPicPr>
            <a:picLocks noChangeAspect="1"/>
          </p:cNvPicPr>
          <p:nvPr/>
        </p:nvPicPr>
        <p:blipFill>
          <a:blip r:embed="rId8">
            <a:clrChange>
              <a:clrFrom>
                <a:srgbClr val="FFFFFF"/>
              </a:clrFrom>
              <a:clrTo>
                <a:srgbClr val="FFFFFF">
                  <a:alpha val="0"/>
                </a:srgbClr>
              </a:clrTo>
            </a:clrChange>
          </a:blip>
          <a:stretch>
            <a:fillRect/>
          </a:stretch>
        </p:blipFill>
        <p:spPr>
          <a:xfrm>
            <a:off x="2213288" y="3952059"/>
            <a:ext cx="709933" cy="642286"/>
          </a:xfrm>
          <a:prstGeom prst="rect">
            <a:avLst/>
          </a:prstGeom>
        </p:spPr>
      </p:pic>
      <p:pic>
        <p:nvPicPr>
          <p:cNvPr id="195" name="Picture 194"/>
          <p:cNvPicPr>
            <a:picLocks noChangeAspect="1"/>
          </p:cNvPicPr>
          <p:nvPr/>
        </p:nvPicPr>
        <p:blipFill>
          <a:blip r:embed="rId9">
            <a:clrChange>
              <a:clrFrom>
                <a:srgbClr val="FFFFFF"/>
              </a:clrFrom>
              <a:clrTo>
                <a:srgbClr val="FFFFFF">
                  <a:alpha val="0"/>
                </a:srgbClr>
              </a:clrTo>
            </a:clrChange>
          </a:blip>
          <a:stretch>
            <a:fillRect/>
          </a:stretch>
        </p:blipFill>
        <p:spPr>
          <a:xfrm>
            <a:off x="2262907" y="4511162"/>
            <a:ext cx="570911" cy="380608"/>
          </a:xfrm>
          <a:prstGeom prst="rect">
            <a:avLst/>
          </a:prstGeom>
        </p:spPr>
      </p:pic>
      <p:pic>
        <p:nvPicPr>
          <p:cNvPr id="196" name="Picture 195"/>
          <p:cNvPicPr>
            <a:picLocks noChangeAspect="1"/>
          </p:cNvPicPr>
          <p:nvPr/>
        </p:nvPicPr>
        <p:blipFill>
          <a:blip r:embed="rId10">
            <a:clrChange>
              <a:clrFrom>
                <a:srgbClr val="FFFFFF"/>
              </a:clrFrom>
              <a:clrTo>
                <a:srgbClr val="FFFFFF">
                  <a:alpha val="0"/>
                </a:srgbClr>
              </a:clrTo>
            </a:clrChange>
          </a:blip>
          <a:stretch>
            <a:fillRect/>
          </a:stretch>
        </p:blipFill>
        <p:spPr>
          <a:xfrm>
            <a:off x="2382776" y="2869152"/>
            <a:ext cx="370956" cy="475681"/>
          </a:xfrm>
          <a:prstGeom prst="rect">
            <a:avLst/>
          </a:prstGeom>
        </p:spPr>
      </p:pic>
      <p:grpSp>
        <p:nvGrpSpPr>
          <p:cNvPr id="184" name="Group 183"/>
          <p:cNvGrpSpPr/>
          <p:nvPr/>
        </p:nvGrpSpPr>
        <p:grpSpPr>
          <a:xfrm>
            <a:off x="3171864" y="6175330"/>
            <a:ext cx="8273532" cy="385721"/>
            <a:chOff x="3390304" y="5917393"/>
            <a:chExt cx="8273532" cy="385721"/>
          </a:xfrm>
        </p:grpSpPr>
        <p:cxnSp>
          <p:nvCxnSpPr>
            <p:cNvPr id="185" name="Straight Connector 184"/>
            <p:cNvCxnSpPr/>
            <p:nvPr/>
          </p:nvCxnSpPr>
          <p:spPr>
            <a:xfrm>
              <a:off x="8606019" y="6099495"/>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90" name="TextBox 189"/>
            <p:cNvSpPr txBox="1"/>
            <p:nvPr/>
          </p:nvSpPr>
          <p:spPr>
            <a:xfrm>
              <a:off x="9589711" y="5964560"/>
              <a:ext cx="819455"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2%/0%</a:t>
              </a:r>
            </a:p>
          </p:txBody>
        </p:sp>
        <p:sp>
          <p:nvSpPr>
            <p:cNvPr id="191" name="TextBox 190"/>
            <p:cNvSpPr txBox="1"/>
            <p:nvPr/>
          </p:nvSpPr>
          <p:spPr>
            <a:xfrm>
              <a:off x="3390304" y="5917393"/>
              <a:ext cx="1454244" cy="338554"/>
            </a:xfrm>
            <a:prstGeom prst="rect">
              <a:avLst/>
            </a:prstGeom>
            <a:noFill/>
          </p:spPr>
          <p:txBody>
            <a:bodyPr wrap="none" rtlCol="0">
              <a:spAutoFit/>
            </a:bodyPr>
            <a:lstStyle/>
            <a:p>
              <a:r>
                <a:rPr lang="en-US" sz="1600" dirty="0" err="1">
                  <a:solidFill>
                    <a:srgbClr val="C2800A"/>
                  </a:solidFill>
                  <a:latin typeface="Century Gothic" panose="020B0502020202020204" pitchFamily="34" charset="0"/>
                </a:rPr>
                <a:t>AppleWatch</a:t>
              </a:r>
              <a:endParaRPr lang="en-US" sz="1600" dirty="0">
                <a:solidFill>
                  <a:srgbClr val="C2800A"/>
                </a:solidFill>
                <a:latin typeface="Century Gothic" panose="020B0502020202020204" pitchFamily="34" charset="0"/>
              </a:endParaRPr>
            </a:p>
          </p:txBody>
        </p:sp>
        <p:sp>
          <p:nvSpPr>
            <p:cNvPr id="202" name="TextBox 201"/>
            <p:cNvSpPr txBox="1"/>
            <p:nvPr/>
          </p:nvSpPr>
          <p:spPr>
            <a:xfrm>
              <a:off x="10788275" y="5964560"/>
              <a:ext cx="875561" cy="338554"/>
            </a:xfrm>
            <a:prstGeom prst="rect">
              <a:avLst/>
            </a:prstGeom>
            <a:noFill/>
          </p:spPr>
          <p:txBody>
            <a:bodyPr wrap="none" rtlCol="0">
              <a:spAutoFit/>
            </a:bodyPr>
            <a:lstStyle/>
            <a:p>
              <a:pPr algn="r"/>
              <a:r>
                <a:rPr lang="en-US" sz="1600" dirty="0">
                  <a:latin typeface="Century Gothic" panose="020B0502020202020204" pitchFamily="34" charset="0"/>
                </a:rPr>
                <a:t>2%/ 3%</a:t>
              </a:r>
            </a:p>
          </p:txBody>
        </p:sp>
        <p:sp>
          <p:nvSpPr>
            <p:cNvPr id="193" name="Rectangle 192"/>
            <p:cNvSpPr/>
            <p:nvPr/>
          </p:nvSpPr>
          <p:spPr>
            <a:xfrm>
              <a:off x="8935993" y="6139652"/>
              <a:ext cx="234115" cy="64437"/>
            </a:xfrm>
            <a:prstGeom prst="rect">
              <a:avLst/>
            </a:prstGeom>
            <a:solidFill>
              <a:schemeClr val="bg1"/>
            </a:solid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
        <p:nvSpPr>
          <p:cNvPr id="317" name="Rectangle 316"/>
          <p:cNvSpPr/>
          <p:nvPr/>
        </p:nvSpPr>
        <p:spPr>
          <a:xfrm>
            <a:off x="9084860" y="680406"/>
            <a:ext cx="1176924" cy="523220"/>
          </a:xfrm>
          <a:prstGeom prst="rect">
            <a:avLst/>
          </a:prstGeom>
        </p:spPr>
        <p:txBody>
          <a:bodyPr wrap="none">
            <a:spAutoFit/>
          </a:bodyPr>
          <a:lstStyle/>
          <a:p>
            <a:pPr algn="ctr"/>
            <a:r>
              <a:rPr lang="en-US" sz="1400" dirty="0">
                <a:solidFill>
                  <a:srgbClr val="C2800A"/>
                </a:solidFill>
                <a:latin typeface="Century Gothic" panose="020B0502020202020204" pitchFamily="34" charset="0"/>
              </a:rPr>
              <a:t>French</a:t>
            </a:r>
          </a:p>
          <a:p>
            <a:pPr algn="ctr"/>
            <a:r>
              <a:rPr lang="en-US" sz="1400" dirty="0">
                <a:solidFill>
                  <a:srgbClr val="C2800A"/>
                </a:solidFill>
                <a:latin typeface="Century Gothic" panose="020B0502020202020204" pitchFamily="34" charset="0"/>
              </a:rPr>
              <a:t> 18+/18-34  </a:t>
            </a:r>
            <a:endParaRPr lang="en-US" sz="1400" dirty="0">
              <a:solidFill>
                <a:srgbClr val="C2800A"/>
              </a:solidFill>
            </a:endParaRPr>
          </a:p>
        </p:txBody>
      </p:sp>
      <p:sp>
        <p:nvSpPr>
          <p:cNvPr id="318" name="Rectangle 317"/>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spTree>
    <p:extLst>
      <p:ext uri="{BB962C8B-B14F-4D97-AF65-F5344CB8AC3E}">
        <p14:creationId xmlns:p14="http://schemas.microsoft.com/office/powerpoint/2010/main" val="1464238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7"/>
                                        </p:tgtEl>
                                        <p:attrNameLst>
                                          <p:attrName>style.visibility</p:attrName>
                                        </p:attrNameLst>
                                      </p:cBhvr>
                                      <p:to>
                                        <p:strVal val="visible"/>
                                      </p:to>
                                    </p:set>
                                    <p:animEffect transition="in" filter="wipe(left)">
                                      <p:cBhvr>
                                        <p:cTn id="7" dur="1000"/>
                                        <p:tgtEl>
                                          <p:spTgt spid="157"/>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59"/>
                                        </p:tgtEl>
                                        <p:attrNameLst>
                                          <p:attrName>style.visibility</p:attrName>
                                        </p:attrNameLst>
                                      </p:cBhvr>
                                      <p:to>
                                        <p:strVal val="visible"/>
                                      </p:to>
                                    </p:set>
                                    <p:animEffect transition="in" filter="wipe(left)">
                                      <p:cBhvr>
                                        <p:cTn id="11" dur="1000"/>
                                        <p:tgtEl>
                                          <p:spTgt spid="159"/>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wipe(left)">
                                      <p:cBhvr>
                                        <p:cTn id="15" dur="1000"/>
                                        <p:tgtEl>
                                          <p:spTgt spid="1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52" name="Group 151"/>
          <p:cNvGrpSpPr/>
          <p:nvPr/>
        </p:nvGrpSpPr>
        <p:grpSpPr>
          <a:xfrm>
            <a:off x="3162339" y="6052693"/>
            <a:ext cx="8311427" cy="450177"/>
            <a:chOff x="3355379" y="6316853"/>
            <a:chExt cx="8311427" cy="450177"/>
          </a:xfrm>
        </p:grpSpPr>
        <p:cxnSp>
          <p:nvCxnSpPr>
            <p:cNvPr id="153" name="Straight Connector 152"/>
            <p:cNvCxnSpPr/>
            <p:nvPr/>
          </p:nvCxnSpPr>
          <p:spPr>
            <a:xfrm>
              <a:off x="7376659" y="6560275"/>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9560655" y="6316853"/>
              <a:ext cx="819455"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4%/4%</a:t>
              </a:r>
            </a:p>
          </p:txBody>
        </p:sp>
        <p:sp>
          <p:nvSpPr>
            <p:cNvPr id="155" name="TextBox 154"/>
            <p:cNvSpPr txBox="1"/>
            <p:nvPr/>
          </p:nvSpPr>
          <p:spPr>
            <a:xfrm>
              <a:off x="3355379" y="6490031"/>
              <a:ext cx="1452642" cy="276999"/>
            </a:xfrm>
            <a:prstGeom prst="rect">
              <a:avLst/>
            </a:prstGeom>
            <a:noFill/>
          </p:spPr>
          <p:txBody>
            <a:bodyPr wrap="none" rtlCol="0">
              <a:spAutoFit/>
            </a:bodyPr>
            <a:lstStyle/>
            <a:p>
              <a:r>
                <a:rPr lang="en-US" sz="1200" dirty="0">
                  <a:solidFill>
                    <a:srgbClr val="3D8BB7"/>
                  </a:solidFill>
                  <a:latin typeface="Century Gothic" panose="020B0502020202020204" pitchFamily="34" charset="0"/>
                </a:rPr>
                <a:t>Car Connectivity</a:t>
              </a:r>
            </a:p>
          </p:txBody>
        </p:sp>
        <p:sp>
          <p:nvSpPr>
            <p:cNvPr id="156" name="Rectangle 155"/>
            <p:cNvSpPr/>
            <p:nvPr/>
          </p:nvSpPr>
          <p:spPr>
            <a:xfrm>
              <a:off x="7664131" y="6528057"/>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8" name="Straight Connector 177"/>
            <p:cNvCxnSpPr/>
            <p:nvPr/>
          </p:nvCxnSpPr>
          <p:spPr>
            <a:xfrm>
              <a:off x="6131083" y="6622019"/>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6418555" y="6589801"/>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80" name="Straight Connector 179"/>
            <p:cNvCxnSpPr/>
            <p:nvPr/>
          </p:nvCxnSpPr>
          <p:spPr>
            <a:xfrm>
              <a:off x="4885507" y="6651331"/>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81" name="Rectangle 180"/>
            <p:cNvSpPr/>
            <p:nvPr/>
          </p:nvSpPr>
          <p:spPr>
            <a:xfrm>
              <a:off x="5172979" y="6619113"/>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82" name="Straight Connector 181"/>
            <p:cNvCxnSpPr/>
            <p:nvPr/>
          </p:nvCxnSpPr>
          <p:spPr>
            <a:xfrm>
              <a:off x="8610508" y="6481341"/>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8897980" y="6449123"/>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10" name="TextBox 209"/>
            <p:cNvSpPr txBox="1"/>
            <p:nvPr/>
          </p:nvSpPr>
          <p:spPr>
            <a:xfrm>
              <a:off x="10735141" y="6316853"/>
              <a:ext cx="931665" cy="338554"/>
            </a:xfrm>
            <a:prstGeom prst="rect">
              <a:avLst/>
            </a:prstGeom>
            <a:noFill/>
          </p:spPr>
          <p:txBody>
            <a:bodyPr wrap="none" rtlCol="0">
              <a:spAutoFit/>
            </a:bodyPr>
            <a:lstStyle/>
            <a:p>
              <a:pPr algn="r"/>
              <a:r>
                <a:rPr lang="en-US" sz="1600" dirty="0">
                  <a:latin typeface="Century Gothic" panose="020B0502020202020204" pitchFamily="34" charset="0"/>
                </a:rPr>
                <a:t>4%/  4%</a:t>
              </a:r>
            </a:p>
          </p:txBody>
        </p:sp>
      </p:grpSp>
      <p:sp>
        <p:nvSpPr>
          <p:cNvPr id="186" name="Isosceles Triangle 185"/>
          <p:cNvSpPr/>
          <p:nvPr/>
        </p:nvSpPr>
        <p:spPr>
          <a:xfrm rot="5400000">
            <a:off x="1866704" y="5869275"/>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1" name="Group 190"/>
          <p:cNvGrpSpPr/>
          <p:nvPr/>
        </p:nvGrpSpPr>
        <p:grpSpPr>
          <a:xfrm>
            <a:off x="2240310" y="5554924"/>
            <a:ext cx="657799" cy="657799"/>
            <a:chOff x="3598123" y="4166727"/>
            <a:chExt cx="440558" cy="440558"/>
          </a:xfrm>
        </p:grpSpPr>
        <p:sp>
          <p:nvSpPr>
            <p:cNvPr id="192" name="Freeform 191"/>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Freeform 192"/>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4" name="Picture 193"/>
            <p:cNvPicPr>
              <a:picLocks noChangeAspect="1"/>
            </p:cNvPicPr>
            <p:nvPr/>
          </p:nvPicPr>
          <p:blipFill>
            <a:blip r:embed="rId3">
              <a:clrChange>
                <a:clrFrom>
                  <a:srgbClr val="FFFFFF"/>
                </a:clrFrom>
                <a:clrTo>
                  <a:srgbClr val="FFFFFF">
                    <a:alpha val="0"/>
                  </a:srgbClr>
                </a:clrTo>
              </a:clrChange>
            </a:blip>
            <a:stretch>
              <a:fillRect/>
            </a:stretch>
          </p:blipFill>
          <p:spPr>
            <a:xfrm>
              <a:off x="3598123" y="4166727"/>
              <a:ext cx="440558" cy="440558"/>
            </a:xfrm>
            <a:prstGeom prst="rect">
              <a:avLst/>
            </a:prstGeom>
          </p:spPr>
        </p:pic>
      </p:grpSp>
      <p:pic>
        <p:nvPicPr>
          <p:cNvPr id="196" name="Picture 195"/>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202" name="Picture 201"/>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204" name="Picture 203"/>
          <p:cNvPicPr>
            <a:picLocks noChangeAspect="1"/>
          </p:cNvPicPr>
          <p:nvPr/>
        </p:nvPicPr>
        <p:blipFill>
          <a:blip r:embed="rId6">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44" name="Picture 143"/>
          <p:cNvPicPr>
            <a:picLocks noChangeAspect="1"/>
          </p:cNvPicPr>
          <p:nvPr/>
        </p:nvPicPr>
        <p:blipFill>
          <a:blip r:embed="rId7">
            <a:clrChange>
              <a:clrFrom>
                <a:srgbClr val="FFFFFF"/>
              </a:clrFrom>
              <a:clrTo>
                <a:srgbClr val="FFFFFF">
                  <a:alpha val="0"/>
                </a:srgbClr>
              </a:clrTo>
            </a:clrChange>
          </a:blip>
          <a:stretch>
            <a:fillRect/>
          </a:stretch>
        </p:blipFill>
        <p:spPr>
          <a:xfrm>
            <a:off x="2183098" y="3383516"/>
            <a:ext cx="770312" cy="673474"/>
          </a:xfrm>
          <a:prstGeom prst="rect">
            <a:avLst/>
          </a:prstGeom>
        </p:spPr>
      </p:pic>
      <p:pic>
        <p:nvPicPr>
          <p:cNvPr id="145" name="Picture 144"/>
          <p:cNvPicPr>
            <a:picLocks noChangeAspect="1"/>
          </p:cNvPicPr>
          <p:nvPr/>
        </p:nvPicPr>
        <p:blipFill>
          <a:blip r:embed="rId8">
            <a:clrChange>
              <a:clrFrom>
                <a:srgbClr val="FFFFFF"/>
              </a:clrFrom>
              <a:clrTo>
                <a:srgbClr val="FFFFFF">
                  <a:alpha val="0"/>
                </a:srgbClr>
              </a:clrTo>
            </a:clrChange>
          </a:blip>
          <a:stretch>
            <a:fillRect/>
          </a:stretch>
        </p:blipFill>
        <p:spPr>
          <a:xfrm>
            <a:off x="2213288" y="3952059"/>
            <a:ext cx="709933" cy="642286"/>
          </a:xfrm>
          <a:prstGeom prst="rect">
            <a:avLst/>
          </a:prstGeom>
        </p:spPr>
      </p:pic>
      <p:pic>
        <p:nvPicPr>
          <p:cNvPr id="184" name="Picture 183"/>
          <p:cNvPicPr>
            <a:picLocks noChangeAspect="1"/>
          </p:cNvPicPr>
          <p:nvPr/>
        </p:nvPicPr>
        <p:blipFill>
          <a:blip r:embed="rId9">
            <a:clrChange>
              <a:clrFrom>
                <a:srgbClr val="FFFFFF"/>
              </a:clrFrom>
              <a:clrTo>
                <a:srgbClr val="FFFFFF">
                  <a:alpha val="0"/>
                </a:srgbClr>
              </a:clrTo>
            </a:clrChange>
          </a:blip>
          <a:stretch>
            <a:fillRect/>
          </a:stretch>
        </p:blipFill>
        <p:spPr>
          <a:xfrm>
            <a:off x="2262907" y="4511162"/>
            <a:ext cx="570911" cy="380608"/>
          </a:xfrm>
          <a:prstGeom prst="rect">
            <a:avLst/>
          </a:prstGeom>
        </p:spPr>
      </p:pic>
      <p:pic>
        <p:nvPicPr>
          <p:cNvPr id="185" name="Picture 184"/>
          <p:cNvPicPr>
            <a:picLocks noChangeAspect="1"/>
          </p:cNvPicPr>
          <p:nvPr/>
        </p:nvPicPr>
        <p:blipFill>
          <a:blip r:embed="rId10">
            <a:clrChange>
              <a:clrFrom>
                <a:srgbClr val="FFFFFF"/>
              </a:clrFrom>
              <a:clrTo>
                <a:srgbClr val="FFFFFF">
                  <a:alpha val="0"/>
                </a:srgbClr>
              </a:clrTo>
            </a:clrChange>
          </a:blip>
          <a:stretch>
            <a:fillRect/>
          </a:stretch>
        </p:blipFill>
        <p:spPr>
          <a:xfrm>
            <a:off x="2382776" y="2869152"/>
            <a:ext cx="370956" cy="475681"/>
          </a:xfrm>
          <a:prstGeom prst="rect">
            <a:avLst/>
          </a:prstGeom>
        </p:spPr>
      </p:pic>
      <p:grpSp>
        <p:nvGrpSpPr>
          <p:cNvPr id="190" name="Group 189"/>
          <p:cNvGrpSpPr/>
          <p:nvPr/>
        </p:nvGrpSpPr>
        <p:grpSpPr>
          <a:xfrm>
            <a:off x="3166784" y="5824683"/>
            <a:ext cx="8325800" cy="395246"/>
            <a:chOff x="3390304" y="6088843"/>
            <a:chExt cx="8325800" cy="395246"/>
          </a:xfrm>
        </p:grpSpPr>
        <p:cxnSp>
          <p:nvCxnSpPr>
            <p:cNvPr id="198" name="Straight Connector 197"/>
            <p:cNvCxnSpPr/>
            <p:nvPr/>
          </p:nvCxnSpPr>
          <p:spPr>
            <a:xfrm>
              <a:off x="8606019" y="6317300"/>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99" name="TextBox 198"/>
            <p:cNvSpPr txBox="1"/>
            <p:nvPr/>
          </p:nvSpPr>
          <p:spPr>
            <a:xfrm>
              <a:off x="9589711" y="6126485"/>
              <a:ext cx="819455"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7%/6%</a:t>
              </a:r>
            </a:p>
          </p:txBody>
        </p:sp>
        <p:sp>
          <p:nvSpPr>
            <p:cNvPr id="200" name="TextBox 199"/>
            <p:cNvSpPr txBox="1"/>
            <p:nvPr/>
          </p:nvSpPr>
          <p:spPr>
            <a:xfrm>
              <a:off x="3390304" y="6088843"/>
              <a:ext cx="1245854" cy="338554"/>
            </a:xfrm>
            <a:prstGeom prst="rect">
              <a:avLst/>
            </a:prstGeom>
            <a:noFill/>
          </p:spPr>
          <p:txBody>
            <a:bodyPr wrap="none" rtlCol="0">
              <a:spAutoFit/>
            </a:bodyPr>
            <a:lstStyle/>
            <a:p>
              <a:r>
                <a:rPr lang="en-US" sz="1600" dirty="0">
                  <a:solidFill>
                    <a:srgbClr val="C2800A"/>
                  </a:solidFill>
                  <a:latin typeface="Century Gothic" panose="020B0502020202020204" pitchFamily="34" charset="0"/>
                </a:rPr>
                <a:t>Wearables</a:t>
              </a:r>
            </a:p>
          </p:txBody>
        </p:sp>
        <p:sp>
          <p:nvSpPr>
            <p:cNvPr id="201" name="Rectangle 200"/>
            <p:cNvSpPr/>
            <p:nvPr/>
          </p:nvSpPr>
          <p:spPr>
            <a:xfrm>
              <a:off x="8935993" y="6356187"/>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6" name="TextBox 205"/>
            <p:cNvSpPr txBox="1"/>
            <p:nvPr/>
          </p:nvSpPr>
          <p:spPr>
            <a:xfrm>
              <a:off x="10669022" y="6145535"/>
              <a:ext cx="1047082" cy="338554"/>
            </a:xfrm>
            <a:prstGeom prst="rect">
              <a:avLst/>
            </a:prstGeom>
            <a:noFill/>
          </p:spPr>
          <p:txBody>
            <a:bodyPr wrap="none" rtlCol="0">
              <a:spAutoFit/>
            </a:bodyPr>
            <a:lstStyle/>
            <a:p>
              <a:pPr algn="r"/>
              <a:r>
                <a:rPr lang="en-US" sz="1600" dirty="0">
                  <a:latin typeface="Century Gothic" panose="020B0502020202020204" pitchFamily="34" charset="0"/>
                </a:rPr>
                <a:t>15%/16%</a:t>
              </a:r>
            </a:p>
          </p:txBody>
        </p:sp>
      </p:grpSp>
      <p:sp>
        <p:nvSpPr>
          <p:cNvPr id="211" name="Rectangle 210"/>
          <p:cNvSpPr/>
          <p:nvPr/>
        </p:nvSpPr>
        <p:spPr>
          <a:xfrm>
            <a:off x="9084860" y="680406"/>
            <a:ext cx="1176924" cy="523220"/>
          </a:xfrm>
          <a:prstGeom prst="rect">
            <a:avLst/>
          </a:prstGeom>
        </p:spPr>
        <p:txBody>
          <a:bodyPr wrap="none">
            <a:spAutoFit/>
          </a:bodyPr>
          <a:lstStyle/>
          <a:p>
            <a:pPr algn="ctr"/>
            <a:r>
              <a:rPr lang="en-US" sz="1400" dirty="0">
                <a:solidFill>
                  <a:srgbClr val="3D8BB7"/>
                </a:solidFill>
                <a:latin typeface="Century Gothic" panose="020B0502020202020204" pitchFamily="34" charset="0"/>
              </a:rPr>
              <a:t>French</a:t>
            </a:r>
          </a:p>
          <a:p>
            <a:pPr algn="ctr"/>
            <a:r>
              <a:rPr lang="en-US" sz="1400" dirty="0">
                <a:solidFill>
                  <a:srgbClr val="3D8BB7"/>
                </a:solidFill>
                <a:latin typeface="Century Gothic" panose="020B0502020202020204" pitchFamily="34" charset="0"/>
              </a:rPr>
              <a:t> 18+/18-34  </a:t>
            </a:r>
            <a:endParaRPr lang="en-US" sz="1400" dirty="0">
              <a:solidFill>
                <a:srgbClr val="3D8BB7"/>
              </a:solidFill>
            </a:endParaRPr>
          </a:p>
        </p:txBody>
      </p:sp>
      <p:sp>
        <p:nvSpPr>
          <p:cNvPr id="212" name="Rectangle 211"/>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spTree>
    <p:extLst>
      <p:ext uri="{BB962C8B-B14F-4D97-AF65-F5344CB8AC3E}">
        <p14:creationId xmlns:p14="http://schemas.microsoft.com/office/powerpoint/2010/main" val="669729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wipe(left)">
                                      <p:cBhvr>
                                        <p:cTn id="7" dur="20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57" name="Group 156"/>
          <p:cNvGrpSpPr/>
          <p:nvPr/>
        </p:nvGrpSpPr>
        <p:grpSpPr>
          <a:xfrm>
            <a:off x="3166784" y="5824683"/>
            <a:ext cx="8325800" cy="395246"/>
            <a:chOff x="3390304" y="6088843"/>
            <a:chExt cx="8325800" cy="395246"/>
          </a:xfrm>
        </p:grpSpPr>
        <p:cxnSp>
          <p:nvCxnSpPr>
            <p:cNvPr id="158" name="Straight Connector 157"/>
            <p:cNvCxnSpPr/>
            <p:nvPr/>
          </p:nvCxnSpPr>
          <p:spPr>
            <a:xfrm>
              <a:off x="8606019" y="6317300"/>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9589711" y="6126485"/>
              <a:ext cx="819455"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7%/6%</a:t>
              </a:r>
            </a:p>
          </p:txBody>
        </p:sp>
        <p:sp>
          <p:nvSpPr>
            <p:cNvPr id="176" name="TextBox 175"/>
            <p:cNvSpPr txBox="1"/>
            <p:nvPr/>
          </p:nvSpPr>
          <p:spPr>
            <a:xfrm>
              <a:off x="3390304" y="6088843"/>
              <a:ext cx="1245854" cy="338554"/>
            </a:xfrm>
            <a:prstGeom prst="rect">
              <a:avLst/>
            </a:prstGeom>
            <a:noFill/>
          </p:spPr>
          <p:txBody>
            <a:bodyPr wrap="none" rtlCol="0">
              <a:spAutoFit/>
            </a:bodyPr>
            <a:lstStyle/>
            <a:p>
              <a:r>
                <a:rPr lang="en-US" sz="1600" dirty="0">
                  <a:solidFill>
                    <a:srgbClr val="C2800A"/>
                  </a:solidFill>
                  <a:latin typeface="Century Gothic" panose="020B0502020202020204" pitchFamily="34" charset="0"/>
                </a:rPr>
                <a:t>Wearables</a:t>
              </a:r>
            </a:p>
          </p:txBody>
        </p:sp>
        <p:sp>
          <p:nvSpPr>
            <p:cNvPr id="177" name="Rectangle 176"/>
            <p:cNvSpPr/>
            <p:nvPr/>
          </p:nvSpPr>
          <p:spPr>
            <a:xfrm>
              <a:off x="8935993" y="6356187"/>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00" name="TextBox 199"/>
            <p:cNvSpPr txBox="1"/>
            <p:nvPr/>
          </p:nvSpPr>
          <p:spPr>
            <a:xfrm>
              <a:off x="10669022" y="6145535"/>
              <a:ext cx="1047082" cy="338554"/>
            </a:xfrm>
            <a:prstGeom prst="rect">
              <a:avLst/>
            </a:prstGeom>
            <a:noFill/>
          </p:spPr>
          <p:txBody>
            <a:bodyPr wrap="none" rtlCol="0">
              <a:spAutoFit/>
            </a:bodyPr>
            <a:lstStyle/>
            <a:p>
              <a:pPr algn="r"/>
              <a:r>
                <a:rPr lang="en-US" sz="1600" dirty="0">
                  <a:latin typeface="Century Gothic" panose="020B0502020202020204" pitchFamily="34" charset="0"/>
                </a:rPr>
                <a:t>15%/16%</a:t>
              </a:r>
            </a:p>
          </p:txBody>
        </p:sp>
      </p:grpSp>
      <p:sp>
        <p:nvSpPr>
          <p:cNvPr id="186" name="Isosceles Triangle 185"/>
          <p:cNvSpPr/>
          <p:nvPr/>
        </p:nvSpPr>
        <p:spPr>
          <a:xfrm rot="5400000">
            <a:off x="1866704" y="5186126"/>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398743" y="4970717"/>
            <a:ext cx="337341" cy="538193"/>
            <a:chOff x="3257553" y="4283073"/>
            <a:chExt cx="223135" cy="355989"/>
          </a:xfrm>
        </p:grpSpPr>
        <p:sp>
          <p:nvSpPr>
            <p:cNvPr id="8" name="Rectangle 7"/>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FFFFFF"/>
                </a:clrFrom>
                <a:clrTo>
                  <a:srgbClr val="FFFFFF">
                    <a:alpha val="0"/>
                  </a:srgbClr>
                </a:clrTo>
              </a:clrChange>
            </a:blip>
            <a:stretch>
              <a:fillRect/>
            </a:stretch>
          </p:blipFill>
          <p:spPr>
            <a:xfrm>
              <a:off x="3257553" y="4283073"/>
              <a:ext cx="223135" cy="355989"/>
            </a:xfrm>
            <a:prstGeom prst="rect">
              <a:avLst/>
            </a:prstGeom>
          </p:spPr>
        </p:pic>
      </p:grpSp>
      <p:pic>
        <p:nvPicPr>
          <p:cNvPr id="155" name="Picture 154"/>
          <p:cNvPicPr>
            <a:picLocks noChangeAspect="1"/>
          </p:cNvPicPr>
          <p:nvPr/>
        </p:nvPicPr>
        <p:blipFill>
          <a:blip r:embed="rId4">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56" name="Picture 155"/>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79" name="Picture 178"/>
          <p:cNvPicPr>
            <a:picLocks noChangeAspect="1"/>
          </p:cNvPicPr>
          <p:nvPr/>
        </p:nvPicPr>
        <p:blipFill>
          <a:blip r:embed="rId6">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53" name="Picture 152"/>
          <p:cNvPicPr>
            <a:picLocks noChangeAspect="1"/>
          </p:cNvPicPr>
          <p:nvPr/>
        </p:nvPicPr>
        <p:blipFill>
          <a:blip r:embed="rId7">
            <a:clrChange>
              <a:clrFrom>
                <a:srgbClr val="FFFFFF"/>
              </a:clrFrom>
              <a:clrTo>
                <a:srgbClr val="FFFFFF">
                  <a:alpha val="0"/>
                </a:srgbClr>
              </a:clrTo>
            </a:clrChange>
          </a:blip>
          <a:stretch>
            <a:fillRect/>
          </a:stretch>
        </p:blipFill>
        <p:spPr>
          <a:xfrm>
            <a:off x="2183098" y="3383516"/>
            <a:ext cx="770312" cy="673474"/>
          </a:xfrm>
          <a:prstGeom prst="rect">
            <a:avLst/>
          </a:prstGeom>
        </p:spPr>
      </p:pic>
      <p:pic>
        <p:nvPicPr>
          <p:cNvPr id="194" name="Picture 193"/>
          <p:cNvPicPr>
            <a:picLocks noChangeAspect="1"/>
          </p:cNvPicPr>
          <p:nvPr/>
        </p:nvPicPr>
        <p:blipFill>
          <a:blip r:embed="rId8">
            <a:clrChange>
              <a:clrFrom>
                <a:srgbClr val="FFFFFF"/>
              </a:clrFrom>
              <a:clrTo>
                <a:srgbClr val="FFFFFF">
                  <a:alpha val="0"/>
                </a:srgbClr>
              </a:clrTo>
            </a:clrChange>
          </a:blip>
          <a:stretch>
            <a:fillRect/>
          </a:stretch>
        </p:blipFill>
        <p:spPr>
          <a:xfrm>
            <a:off x="2213288" y="3952059"/>
            <a:ext cx="709933" cy="642286"/>
          </a:xfrm>
          <a:prstGeom prst="rect">
            <a:avLst/>
          </a:prstGeom>
        </p:spPr>
      </p:pic>
      <p:pic>
        <p:nvPicPr>
          <p:cNvPr id="195" name="Picture 194"/>
          <p:cNvPicPr>
            <a:picLocks noChangeAspect="1"/>
          </p:cNvPicPr>
          <p:nvPr/>
        </p:nvPicPr>
        <p:blipFill>
          <a:blip r:embed="rId9">
            <a:clrChange>
              <a:clrFrom>
                <a:srgbClr val="FFFFFF"/>
              </a:clrFrom>
              <a:clrTo>
                <a:srgbClr val="FFFFFF">
                  <a:alpha val="0"/>
                </a:srgbClr>
              </a:clrTo>
            </a:clrChange>
          </a:blip>
          <a:stretch>
            <a:fillRect/>
          </a:stretch>
        </p:blipFill>
        <p:spPr>
          <a:xfrm>
            <a:off x="2262907" y="4511162"/>
            <a:ext cx="570911" cy="380608"/>
          </a:xfrm>
          <a:prstGeom prst="rect">
            <a:avLst/>
          </a:prstGeom>
        </p:spPr>
      </p:pic>
      <p:pic>
        <p:nvPicPr>
          <p:cNvPr id="196" name="Picture 195"/>
          <p:cNvPicPr>
            <a:picLocks noChangeAspect="1"/>
          </p:cNvPicPr>
          <p:nvPr/>
        </p:nvPicPr>
        <p:blipFill>
          <a:blip r:embed="rId10">
            <a:clrChange>
              <a:clrFrom>
                <a:srgbClr val="FFFFFF"/>
              </a:clrFrom>
              <a:clrTo>
                <a:srgbClr val="FFFFFF">
                  <a:alpha val="0"/>
                </a:srgbClr>
              </a:clrTo>
            </a:clrChange>
          </a:blip>
          <a:stretch>
            <a:fillRect/>
          </a:stretch>
        </p:blipFill>
        <p:spPr>
          <a:xfrm>
            <a:off x="2382776" y="2869152"/>
            <a:ext cx="370956" cy="475681"/>
          </a:xfrm>
          <a:prstGeom prst="rect">
            <a:avLst/>
          </a:prstGeom>
        </p:spPr>
      </p:pic>
      <p:grpSp>
        <p:nvGrpSpPr>
          <p:cNvPr id="203" name="Group 202"/>
          <p:cNvGrpSpPr/>
          <p:nvPr/>
        </p:nvGrpSpPr>
        <p:grpSpPr>
          <a:xfrm>
            <a:off x="3152179" y="358408"/>
            <a:ext cx="8430221" cy="6388284"/>
            <a:chOff x="3152179" y="358408"/>
            <a:chExt cx="8430221" cy="6388284"/>
          </a:xfrm>
        </p:grpSpPr>
        <p:sp>
          <p:nvSpPr>
            <p:cNvPr id="204" name="TextBox 203"/>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205" name="Group 204"/>
            <p:cNvGrpSpPr/>
            <p:nvPr/>
          </p:nvGrpSpPr>
          <p:grpSpPr>
            <a:xfrm>
              <a:off x="4754836" y="1150626"/>
              <a:ext cx="4197123" cy="5281217"/>
              <a:chOff x="2129804" y="3963902"/>
              <a:chExt cx="7301440" cy="2586087"/>
            </a:xfrm>
          </p:grpSpPr>
          <p:cxnSp>
            <p:nvCxnSpPr>
              <p:cNvPr id="306" name="Straight Connector 305"/>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206" name="TextBox 205"/>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207" name="TextBox 206"/>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grpSp>
          <p:nvGrpSpPr>
            <p:cNvPr id="208" name="Group 207"/>
            <p:cNvGrpSpPr/>
            <p:nvPr/>
          </p:nvGrpSpPr>
          <p:grpSpPr>
            <a:xfrm>
              <a:off x="4947377" y="1141852"/>
              <a:ext cx="3739423" cy="5298735"/>
              <a:chOff x="4551137" y="1406012"/>
              <a:chExt cx="4634585" cy="5298735"/>
            </a:xfrm>
          </p:grpSpPr>
          <p:cxnSp>
            <p:nvCxnSpPr>
              <p:cNvPr id="302" name="Straight Connector 30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209" name="Group 208"/>
            <p:cNvGrpSpPr/>
            <p:nvPr/>
          </p:nvGrpSpPr>
          <p:grpSpPr>
            <a:xfrm>
              <a:off x="4653162" y="6469693"/>
              <a:ext cx="4226271" cy="276999"/>
              <a:chOff x="4258074" y="1050675"/>
              <a:chExt cx="5113813" cy="276999"/>
            </a:xfrm>
          </p:grpSpPr>
          <p:sp>
            <p:nvSpPr>
              <p:cNvPr id="298" name="TextBox 297"/>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299" name="TextBox 298"/>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300" name="TextBox 299"/>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301" name="TextBox 300"/>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210" name="Group 209"/>
            <p:cNvGrpSpPr/>
            <p:nvPr/>
          </p:nvGrpSpPr>
          <p:grpSpPr>
            <a:xfrm>
              <a:off x="3166149" y="2639165"/>
              <a:ext cx="8357924" cy="1636435"/>
              <a:chOff x="2769909" y="2903325"/>
              <a:chExt cx="8357924" cy="1636435"/>
            </a:xfrm>
          </p:grpSpPr>
          <p:grpSp>
            <p:nvGrpSpPr>
              <p:cNvPr id="279" name="Group 278"/>
              <p:cNvGrpSpPr/>
              <p:nvPr/>
            </p:nvGrpSpPr>
            <p:grpSpPr>
              <a:xfrm>
                <a:off x="4274097" y="3410006"/>
                <a:ext cx="571852" cy="1129754"/>
                <a:chOff x="4274097" y="3410006"/>
                <a:chExt cx="571852" cy="1129754"/>
              </a:xfrm>
            </p:grpSpPr>
            <p:cxnSp>
              <p:nvCxnSpPr>
                <p:cNvPr id="295" name="Straight Connector 294"/>
                <p:cNvCxnSpPr/>
                <p:nvPr/>
              </p:nvCxnSpPr>
              <p:spPr>
                <a:xfrm>
                  <a:off x="4274097" y="45397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96" name="Rectangle 295"/>
                <p:cNvSpPr/>
                <p:nvPr/>
              </p:nvSpPr>
              <p:spPr>
                <a:xfrm>
                  <a:off x="4611834" y="3410006"/>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97" name="Straight Connector 296"/>
                <p:cNvCxnSpPr>
                  <a:endCxn id="296" idx="1"/>
                </p:cNvCxnSpPr>
                <p:nvPr/>
              </p:nvCxnSpPr>
              <p:spPr>
                <a:xfrm flipV="1">
                  <a:off x="4521190" y="3442225"/>
                  <a:ext cx="90644" cy="1095593"/>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280" name="Group 279"/>
              <p:cNvGrpSpPr/>
              <p:nvPr/>
            </p:nvGrpSpPr>
            <p:grpSpPr>
              <a:xfrm>
                <a:off x="5518697" y="3285607"/>
                <a:ext cx="543912" cy="1252211"/>
                <a:chOff x="5518697" y="3285607"/>
                <a:chExt cx="543912" cy="1252211"/>
              </a:xfrm>
            </p:grpSpPr>
            <p:cxnSp>
              <p:nvCxnSpPr>
                <p:cNvPr id="292" name="Straight Connector 291"/>
                <p:cNvCxnSpPr/>
                <p:nvPr/>
              </p:nvCxnSpPr>
              <p:spPr>
                <a:xfrm>
                  <a:off x="5518697" y="4537818"/>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93" name="Rectangle 292"/>
                <p:cNvSpPr/>
                <p:nvPr/>
              </p:nvSpPr>
              <p:spPr>
                <a:xfrm>
                  <a:off x="5828494" y="3285607"/>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94" name="Straight Connector 293"/>
                <p:cNvCxnSpPr/>
                <p:nvPr/>
              </p:nvCxnSpPr>
              <p:spPr>
                <a:xfrm flipV="1">
                  <a:off x="5765790" y="3289251"/>
                  <a:ext cx="52544" cy="1248567"/>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281" name="Group 280"/>
              <p:cNvGrpSpPr/>
              <p:nvPr/>
            </p:nvGrpSpPr>
            <p:grpSpPr>
              <a:xfrm>
                <a:off x="6767098" y="3275435"/>
                <a:ext cx="533752" cy="1264325"/>
                <a:chOff x="7356378" y="3275435"/>
                <a:chExt cx="533752" cy="1264325"/>
              </a:xfrm>
            </p:grpSpPr>
            <p:cxnSp>
              <p:nvCxnSpPr>
                <p:cNvPr id="289" name="Straight Connector 288"/>
                <p:cNvCxnSpPr/>
                <p:nvPr/>
              </p:nvCxnSpPr>
              <p:spPr>
                <a:xfrm>
                  <a:off x="7356378" y="45397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90" name="Rectangle 289"/>
                <p:cNvSpPr/>
                <p:nvPr/>
              </p:nvSpPr>
              <p:spPr>
                <a:xfrm>
                  <a:off x="7656015" y="3275435"/>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91" name="Straight Connector 290"/>
                <p:cNvCxnSpPr>
                  <a:endCxn id="290" idx="1"/>
                </p:cNvCxnSpPr>
                <p:nvPr/>
              </p:nvCxnSpPr>
              <p:spPr>
                <a:xfrm flipV="1">
                  <a:off x="7603471" y="3307654"/>
                  <a:ext cx="52544" cy="1230164"/>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82" name="TextBox 281"/>
              <p:cNvSpPr txBox="1"/>
              <p:nvPr/>
            </p:nvSpPr>
            <p:spPr>
              <a:xfrm>
                <a:off x="2769909" y="3142960"/>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283" name="TextBox 282"/>
              <p:cNvSpPr txBox="1"/>
              <p:nvPr/>
            </p:nvSpPr>
            <p:spPr>
              <a:xfrm>
                <a:off x="8751852"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48%/72%</a:t>
                </a:r>
              </a:p>
            </p:txBody>
          </p:sp>
          <p:grpSp>
            <p:nvGrpSpPr>
              <p:cNvPr id="284" name="Group 283"/>
              <p:cNvGrpSpPr/>
              <p:nvPr/>
            </p:nvGrpSpPr>
            <p:grpSpPr>
              <a:xfrm>
                <a:off x="8016778" y="2903325"/>
                <a:ext cx="533752" cy="1230035"/>
                <a:chOff x="7356378" y="3004925"/>
                <a:chExt cx="533752" cy="1230035"/>
              </a:xfrm>
            </p:grpSpPr>
            <p:cxnSp>
              <p:nvCxnSpPr>
                <p:cNvPr id="286" name="Straight Connector 285"/>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287" name="Rectangle 286"/>
                <p:cNvSpPr/>
                <p:nvPr/>
              </p:nvSpPr>
              <p:spPr>
                <a:xfrm>
                  <a:off x="7656015" y="3004925"/>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88" name="Straight Connector 287"/>
                <p:cNvCxnSpPr>
                  <a:endCxn id="287" idx="1"/>
                </p:cNvCxnSpPr>
                <p:nvPr/>
              </p:nvCxnSpPr>
              <p:spPr>
                <a:xfrm flipV="1">
                  <a:off x="7603471" y="3037144"/>
                  <a:ext cx="52544" cy="1197816"/>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285" name="TextBox 284"/>
              <p:cNvSpPr txBox="1"/>
              <p:nvPr/>
            </p:nvSpPr>
            <p:spPr>
              <a:xfrm>
                <a:off x="10080751" y="3114385"/>
                <a:ext cx="1047082" cy="338554"/>
              </a:xfrm>
              <a:prstGeom prst="rect">
                <a:avLst/>
              </a:prstGeom>
              <a:noFill/>
            </p:spPr>
            <p:txBody>
              <a:bodyPr wrap="none" rtlCol="0">
                <a:spAutoFit/>
              </a:bodyPr>
              <a:lstStyle/>
              <a:p>
                <a:pPr algn="r"/>
                <a:r>
                  <a:rPr lang="en-US" sz="1600" dirty="0">
                    <a:latin typeface="Century Gothic" panose="020B0502020202020204" pitchFamily="34" charset="0"/>
                  </a:rPr>
                  <a:t>48%/66%</a:t>
                </a:r>
              </a:p>
            </p:txBody>
          </p:sp>
        </p:grpSp>
        <p:sp>
          <p:nvSpPr>
            <p:cNvPr id="211" name="Rectangle 210"/>
            <p:cNvSpPr/>
            <p:nvPr/>
          </p:nvSpPr>
          <p:spPr>
            <a:xfrm>
              <a:off x="9084860" y="680406"/>
              <a:ext cx="1176924" cy="523220"/>
            </a:xfrm>
            <a:prstGeom prst="rect">
              <a:avLst/>
            </a:prstGeom>
          </p:spPr>
          <p:txBody>
            <a:bodyPr wrap="none">
              <a:spAutoFit/>
            </a:bodyPr>
            <a:lstStyle/>
            <a:p>
              <a:pPr algn="ctr"/>
              <a:r>
                <a:rPr lang="en-US" sz="1400" dirty="0">
                  <a:solidFill>
                    <a:srgbClr val="3D8BB7"/>
                  </a:solidFill>
                  <a:latin typeface="Century Gothic" panose="020B0502020202020204" pitchFamily="34" charset="0"/>
                </a:rPr>
                <a:t>French</a:t>
              </a:r>
            </a:p>
            <a:p>
              <a:pPr algn="ctr"/>
              <a:r>
                <a:rPr lang="en-US" sz="1400" dirty="0">
                  <a:solidFill>
                    <a:srgbClr val="3D8BB7"/>
                  </a:solidFill>
                  <a:latin typeface="Century Gothic" panose="020B0502020202020204" pitchFamily="34" charset="0"/>
                </a:rPr>
                <a:t> 18+/18-34  </a:t>
              </a:r>
              <a:endParaRPr lang="en-US" sz="1400" dirty="0">
                <a:solidFill>
                  <a:srgbClr val="3D8BB7"/>
                </a:solidFill>
              </a:endParaRPr>
            </a:p>
          </p:txBody>
        </p:sp>
        <p:sp>
          <p:nvSpPr>
            <p:cNvPr id="212" name="Rectangle 211"/>
            <p:cNvSpPr/>
            <p:nvPr/>
          </p:nvSpPr>
          <p:spPr>
            <a:xfrm>
              <a:off x="10455168" y="680406"/>
              <a:ext cx="1127232" cy="523220"/>
            </a:xfrm>
            <a:prstGeom prst="rect">
              <a:avLst/>
            </a:prstGeom>
          </p:spPr>
          <p:txBody>
            <a:bodyPr wrap="none">
              <a:spAutoFit/>
            </a:bodyPr>
            <a:lstStyle/>
            <a:p>
              <a:pPr algn="ctr"/>
              <a:r>
                <a:rPr lang="en-US" sz="1400" dirty="0">
                  <a:latin typeface="Century Gothic" panose="020B0502020202020204" pitchFamily="34" charset="0"/>
                </a:rPr>
                <a:t>Total </a:t>
              </a:r>
            </a:p>
            <a:p>
              <a:pPr algn="ctr"/>
              <a:r>
                <a:rPr lang="en-US" sz="1400" dirty="0">
                  <a:latin typeface="Century Gothic" panose="020B0502020202020204" pitchFamily="34" charset="0"/>
                </a:rPr>
                <a:t>18+/18-34  </a:t>
              </a:r>
              <a:endParaRPr lang="en-US" sz="1400" dirty="0"/>
            </a:p>
          </p:txBody>
        </p:sp>
        <p:grpSp>
          <p:nvGrpSpPr>
            <p:cNvPr id="213" name="Group 212"/>
            <p:cNvGrpSpPr/>
            <p:nvPr/>
          </p:nvGrpSpPr>
          <p:grpSpPr>
            <a:xfrm>
              <a:off x="3156819" y="5289056"/>
              <a:ext cx="8366773" cy="948040"/>
              <a:chOff x="2760579" y="5553216"/>
              <a:chExt cx="8366773" cy="948040"/>
            </a:xfrm>
          </p:grpSpPr>
          <p:sp>
            <p:nvSpPr>
              <p:cNvPr id="268" name="TextBox 267"/>
              <p:cNvSpPr txBox="1"/>
              <p:nvPr/>
            </p:nvSpPr>
            <p:spPr>
              <a:xfrm>
                <a:off x="8752047" y="5562741"/>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16%/18%</a:t>
                </a:r>
              </a:p>
            </p:txBody>
          </p:sp>
          <p:sp>
            <p:nvSpPr>
              <p:cNvPr id="269" name="TextBox 268"/>
              <p:cNvSpPr txBox="1"/>
              <p:nvPr/>
            </p:nvSpPr>
            <p:spPr>
              <a:xfrm>
                <a:off x="2760579" y="5553674"/>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270" name="Straight Connector 269"/>
              <p:cNvCxnSpPr/>
              <p:nvPr/>
            </p:nvCxnSpPr>
            <p:spPr>
              <a:xfrm>
                <a:off x="4243509" y="6501256"/>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4611113" y="635666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72" name="Straight Connector 271"/>
              <p:cNvCxnSpPr/>
              <p:nvPr/>
            </p:nvCxnSpPr>
            <p:spPr>
              <a:xfrm>
                <a:off x="5514011" y="621525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73" name="Rectangle 272"/>
              <p:cNvSpPr/>
              <p:nvPr/>
            </p:nvSpPr>
            <p:spPr>
              <a:xfrm>
                <a:off x="5839607" y="580747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74" name="Straight Connector 273"/>
              <p:cNvCxnSpPr/>
              <p:nvPr/>
            </p:nvCxnSpPr>
            <p:spPr>
              <a:xfrm>
                <a:off x="6747236" y="6066107"/>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75" name="Rectangle 274"/>
              <p:cNvSpPr/>
              <p:nvPr/>
            </p:nvSpPr>
            <p:spPr>
              <a:xfrm>
                <a:off x="7080610" y="5700791"/>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76" name="Straight Connector 275"/>
              <p:cNvCxnSpPr/>
              <p:nvPr/>
            </p:nvCxnSpPr>
            <p:spPr>
              <a:xfrm>
                <a:off x="7987830" y="5856688"/>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277" name="Rectangle 276"/>
              <p:cNvSpPr/>
              <p:nvPr/>
            </p:nvSpPr>
            <p:spPr>
              <a:xfrm>
                <a:off x="8321204" y="5706002"/>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78" name="TextBox 277"/>
              <p:cNvSpPr txBox="1"/>
              <p:nvPr/>
            </p:nvSpPr>
            <p:spPr>
              <a:xfrm>
                <a:off x="10080270" y="5553216"/>
                <a:ext cx="1047082" cy="338554"/>
              </a:xfrm>
              <a:prstGeom prst="rect">
                <a:avLst/>
              </a:prstGeom>
              <a:noFill/>
            </p:spPr>
            <p:txBody>
              <a:bodyPr wrap="none" rtlCol="0">
                <a:spAutoFit/>
              </a:bodyPr>
              <a:lstStyle/>
              <a:p>
                <a:pPr algn="r"/>
                <a:r>
                  <a:rPr lang="en-US" sz="1600" dirty="0">
                    <a:latin typeface="Century Gothic" panose="020B0502020202020204" pitchFamily="34" charset="0"/>
                  </a:rPr>
                  <a:t>27%/34%</a:t>
                </a:r>
              </a:p>
            </p:txBody>
          </p:sp>
        </p:grpSp>
        <p:grpSp>
          <p:nvGrpSpPr>
            <p:cNvPr id="214" name="Group 213"/>
            <p:cNvGrpSpPr/>
            <p:nvPr/>
          </p:nvGrpSpPr>
          <p:grpSpPr>
            <a:xfrm>
              <a:off x="3152179" y="1399208"/>
              <a:ext cx="8388777" cy="743797"/>
              <a:chOff x="2755939" y="1663368"/>
              <a:chExt cx="8388777" cy="743797"/>
            </a:xfrm>
          </p:grpSpPr>
          <p:cxnSp>
            <p:nvCxnSpPr>
              <p:cNvPr id="258" name="Straight Connector 257"/>
              <p:cNvCxnSpPr/>
              <p:nvPr/>
            </p:nvCxnSpPr>
            <p:spPr>
              <a:xfrm>
                <a:off x="4290429" y="240716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59" name="Rectangle 258"/>
              <p:cNvSpPr/>
              <p:nvPr/>
            </p:nvSpPr>
            <p:spPr>
              <a:xfrm>
                <a:off x="4590066" y="171083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60" name="Straight Connector 259"/>
              <p:cNvCxnSpPr/>
              <p:nvPr/>
            </p:nvCxnSpPr>
            <p:spPr>
              <a:xfrm>
                <a:off x="5533824" y="231242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61" name="Rectangle 260"/>
              <p:cNvSpPr/>
              <p:nvPr/>
            </p:nvSpPr>
            <p:spPr>
              <a:xfrm>
                <a:off x="5848732" y="168320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62" name="Straight Connector 261"/>
              <p:cNvCxnSpPr/>
              <p:nvPr/>
            </p:nvCxnSpPr>
            <p:spPr>
              <a:xfrm>
                <a:off x="6787379" y="207450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63" name="Rectangle 262"/>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64" name="TextBox 263"/>
              <p:cNvSpPr txBox="1"/>
              <p:nvPr/>
            </p:nvSpPr>
            <p:spPr>
              <a:xfrm>
                <a:off x="8651726" y="1672637"/>
                <a:ext cx="2492990"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  87% 94%         </a:t>
                </a:r>
                <a:r>
                  <a:rPr lang="en-US" sz="1600" dirty="0">
                    <a:latin typeface="Century Gothic" panose="020B0502020202020204" pitchFamily="34" charset="0"/>
                  </a:rPr>
                  <a:t>89%/95%</a:t>
                </a:r>
              </a:p>
            </p:txBody>
          </p:sp>
          <p:sp>
            <p:nvSpPr>
              <p:cNvPr id="265" name="TextBox 264"/>
              <p:cNvSpPr txBox="1"/>
              <p:nvPr/>
            </p:nvSpPr>
            <p:spPr>
              <a:xfrm>
                <a:off x="2755939" y="1663368"/>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266" name="Straight Connector 265"/>
              <p:cNvCxnSpPr/>
              <p:nvPr/>
            </p:nvCxnSpPr>
            <p:spPr>
              <a:xfrm>
                <a:off x="8022582" y="206357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8310055" y="169671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15" name="Group 214"/>
            <p:cNvGrpSpPr/>
            <p:nvPr/>
          </p:nvGrpSpPr>
          <p:grpSpPr>
            <a:xfrm>
              <a:off x="3173912" y="1652781"/>
              <a:ext cx="8351279" cy="2537645"/>
              <a:chOff x="2777672" y="1916941"/>
              <a:chExt cx="8351279" cy="2537645"/>
            </a:xfrm>
          </p:grpSpPr>
          <p:grpSp>
            <p:nvGrpSpPr>
              <p:cNvPr id="240" name="Group 239"/>
              <p:cNvGrpSpPr/>
              <p:nvPr/>
            </p:nvGrpSpPr>
            <p:grpSpPr>
              <a:xfrm>
                <a:off x="4290429" y="3079086"/>
                <a:ext cx="533752" cy="1375500"/>
                <a:chOff x="4290429" y="3079086"/>
                <a:chExt cx="533752" cy="1375500"/>
              </a:xfrm>
            </p:grpSpPr>
            <p:cxnSp>
              <p:nvCxnSpPr>
                <p:cNvPr id="255" name="Straight Connector 254"/>
                <p:cNvCxnSpPr/>
                <p:nvPr/>
              </p:nvCxnSpPr>
              <p:spPr>
                <a:xfrm>
                  <a:off x="4290429" y="445458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56" name="Rectangle 255"/>
                <p:cNvSpPr/>
                <p:nvPr/>
              </p:nvSpPr>
              <p:spPr>
                <a:xfrm>
                  <a:off x="4590066" y="307908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57" name="Straight Connector 256"/>
                <p:cNvCxnSpPr>
                  <a:endCxn id="256" idx="1"/>
                </p:cNvCxnSpPr>
                <p:nvPr/>
              </p:nvCxnSpPr>
              <p:spPr>
                <a:xfrm flipV="1">
                  <a:off x="4521668" y="311130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41" name="Group 240"/>
              <p:cNvGrpSpPr/>
              <p:nvPr/>
            </p:nvGrpSpPr>
            <p:grpSpPr>
              <a:xfrm>
                <a:off x="5525787" y="2802179"/>
                <a:ext cx="543912" cy="1336196"/>
                <a:chOff x="5815155" y="2802179"/>
                <a:chExt cx="543912" cy="1336196"/>
              </a:xfrm>
            </p:grpSpPr>
            <p:cxnSp>
              <p:nvCxnSpPr>
                <p:cNvPr id="252" name="Straight Connector 251"/>
                <p:cNvCxnSpPr/>
                <p:nvPr/>
              </p:nvCxnSpPr>
              <p:spPr>
                <a:xfrm>
                  <a:off x="5815155" y="413837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a:endCxn id="254" idx="1"/>
                </p:cNvCxnSpPr>
                <p:nvPr/>
              </p:nvCxnSpPr>
              <p:spPr>
                <a:xfrm flipV="1">
                  <a:off x="6062248" y="2834398"/>
                  <a:ext cx="62704" cy="13039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sp>
              <p:nvSpPr>
                <p:cNvPr id="254" name="Rectangle 253"/>
                <p:cNvSpPr/>
                <p:nvPr/>
              </p:nvSpPr>
              <p:spPr>
                <a:xfrm>
                  <a:off x="6124952" y="280217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42" name="Group 241"/>
              <p:cNvGrpSpPr/>
              <p:nvPr/>
            </p:nvGrpSpPr>
            <p:grpSpPr>
              <a:xfrm>
                <a:off x="6772719" y="2251729"/>
                <a:ext cx="554072" cy="1341815"/>
                <a:chOff x="7339881" y="2251729"/>
                <a:chExt cx="554072" cy="1341815"/>
              </a:xfrm>
            </p:grpSpPr>
            <p:cxnSp>
              <p:nvCxnSpPr>
                <p:cNvPr id="249" name="Straight Connector 248"/>
                <p:cNvCxnSpPr/>
                <p:nvPr/>
              </p:nvCxnSpPr>
              <p:spPr>
                <a:xfrm>
                  <a:off x="7339881" y="359354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50" name="Rectangle 249"/>
                <p:cNvSpPr/>
                <p:nvPr/>
              </p:nvSpPr>
              <p:spPr>
                <a:xfrm>
                  <a:off x="7659838" y="225172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51" name="Straight Connector 250"/>
                <p:cNvCxnSpPr>
                  <a:endCxn id="250" idx="1"/>
                </p:cNvCxnSpPr>
                <p:nvPr/>
              </p:nvCxnSpPr>
              <p:spPr>
                <a:xfrm flipV="1">
                  <a:off x="7577562" y="2283948"/>
                  <a:ext cx="82276" cy="130253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243" name="TextBox 242"/>
              <p:cNvSpPr txBox="1"/>
              <p:nvPr/>
            </p:nvSpPr>
            <p:spPr>
              <a:xfrm>
                <a:off x="8658403" y="1916941"/>
                <a:ext cx="2470548" cy="338554"/>
              </a:xfrm>
              <a:prstGeom prst="rect">
                <a:avLst/>
              </a:prstGeom>
              <a:noFill/>
            </p:spPr>
            <p:txBody>
              <a:bodyPr wrap="none" rtlCol="0">
                <a:spAutoFit/>
              </a:bodyPr>
              <a:lstStyle/>
              <a:p>
                <a:r>
                  <a:rPr lang="en-US" sz="1600" dirty="0">
                    <a:solidFill>
                      <a:srgbClr val="72891F"/>
                    </a:solidFill>
                    <a:latin typeface="Century Gothic" panose="020B0502020202020204" pitchFamily="34" charset="0"/>
                  </a:rPr>
                  <a:t>  65%/88%        </a:t>
                </a:r>
                <a:r>
                  <a:rPr lang="en-US" sz="1600" dirty="0">
                    <a:latin typeface="Century Gothic" panose="020B0502020202020204" pitchFamily="34" charset="0"/>
                  </a:rPr>
                  <a:t>75%/95%</a:t>
                </a:r>
              </a:p>
            </p:txBody>
          </p:sp>
          <p:sp>
            <p:nvSpPr>
              <p:cNvPr id="244" name="TextBox 243"/>
              <p:cNvSpPr txBox="1"/>
              <p:nvPr/>
            </p:nvSpPr>
            <p:spPr>
              <a:xfrm>
                <a:off x="2777672" y="1952904"/>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45" name="Group 244"/>
              <p:cNvGrpSpPr/>
              <p:nvPr/>
            </p:nvGrpSpPr>
            <p:grpSpPr>
              <a:xfrm>
                <a:off x="8001647" y="1994160"/>
                <a:ext cx="554072" cy="1250631"/>
                <a:chOff x="8001647" y="1994160"/>
                <a:chExt cx="554072" cy="1250631"/>
              </a:xfrm>
            </p:grpSpPr>
            <p:cxnSp>
              <p:nvCxnSpPr>
                <p:cNvPr id="246" name="Straight Connector 245"/>
                <p:cNvCxnSpPr/>
                <p:nvPr/>
              </p:nvCxnSpPr>
              <p:spPr>
                <a:xfrm>
                  <a:off x="8001647" y="324479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8321604" y="199416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248" name="Straight Connector 247"/>
                <p:cNvCxnSpPr>
                  <a:endCxn id="247" idx="1"/>
                </p:cNvCxnSpPr>
                <p:nvPr/>
              </p:nvCxnSpPr>
              <p:spPr>
                <a:xfrm flipV="1">
                  <a:off x="8248740" y="2026379"/>
                  <a:ext cx="72864" cy="1218412"/>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216" name="Group 215"/>
            <p:cNvGrpSpPr/>
            <p:nvPr/>
          </p:nvGrpSpPr>
          <p:grpSpPr>
            <a:xfrm>
              <a:off x="3175929" y="3446323"/>
              <a:ext cx="8358459" cy="1905133"/>
              <a:chOff x="2779689" y="3710483"/>
              <a:chExt cx="8358459" cy="1905133"/>
            </a:xfrm>
          </p:grpSpPr>
          <p:sp>
            <p:nvSpPr>
              <p:cNvPr id="229" name="Rectangle 228"/>
              <p:cNvSpPr/>
              <p:nvPr/>
            </p:nvSpPr>
            <p:spPr>
              <a:xfrm>
                <a:off x="4590066" y="5360728"/>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0" name="Rectangle 229"/>
              <p:cNvSpPr/>
              <p:nvPr/>
            </p:nvSpPr>
            <p:spPr>
              <a:xfrm>
                <a:off x="5838572" y="4757547"/>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1" name="Rectangle 230"/>
              <p:cNvSpPr/>
              <p:nvPr/>
            </p:nvSpPr>
            <p:spPr>
              <a:xfrm>
                <a:off x="7091326" y="4067192"/>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2" name="Rectangle 231"/>
              <p:cNvSpPr/>
              <p:nvPr/>
            </p:nvSpPr>
            <p:spPr>
              <a:xfrm>
                <a:off x="4287553" y="555117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3" name="Rectangle 232"/>
              <p:cNvSpPr/>
              <p:nvPr/>
            </p:nvSpPr>
            <p:spPr>
              <a:xfrm>
                <a:off x="5536059" y="4846327"/>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4" name="Rectangle 233"/>
              <p:cNvSpPr/>
              <p:nvPr/>
            </p:nvSpPr>
            <p:spPr>
              <a:xfrm>
                <a:off x="6762179" y="4245598"/>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5" name="TextBox 234"/>
              <p:cNvSpPr txBox="1"/>
              <p:nvPr/>
            </p:nvSpPr>
            <p:spPr>
              <a:xfrm>
                <a:off x="2779689" y="3710483"/>
                <a:ext cx="795411"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Tablet</a:t>
                </a:r>
              </a:p>
            </p:txBody>
          </p:sp>
          <p:sp>
            <p:nvSpPr>
              <p:cNvPr id="236" name="TextBox 235"/>
              <p:cNvSpPr txBox="1"/>
              <p:nvPr/>
            </p:nvSpPr>
            <p:spPr>
              <a:xfrm>
                <a:off x="8783458" y="3719363"/>
                <a:ext cx="1047082" cy="338554"/>
              </a:xfrm>
              <a:prstGeom prst="rect">
                <a:avLst/>
              </a:prstGeom>
              <a:noFill/>
            </p:spPr>
            <p:txBody>
              <a:bodyPr wrap="none" rtlCol="0">
                <a:spAutoFit/>
              </a:bodyPr>
              <a:lstStyle/>
              <a:p>
                <a:r>
                  <a:rPr lang="en-US" sz="1600" dirty="0">
                    <a:solidFill>
                      <a:srgbClr val="0070C0"/>
                    </a:solidFill>
                    <a:latin typeface="Century Gothic" panose="020B0502020202020204" pitchFamily="34" charset="0"/>
                  </a:rPr>
                  <a:t>51%/49%</a:t>
                </a:r>
              </a:p>
            </p:txBody>
          </p:sp>
          <p:sp>
            <p:nvSpPr>
              <p:cNvPr id="237" name="Rectangle 236"/>
              <p:cNvSpPr/>
              <p:nvPr/>
            </p:nvSpPr>
            <p:spPr>
              <a:xfrm>
                <a:off x="8323420" y="406619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8" name="Rectangle 237"/>
              <p:cNvSpPr/>
              <p:nvPr/>
            </p:nvSpPr>
            <p:spPr>
              <a:xfrm>
                <a:off x="8020907" y="398478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39" name="TextBox 238"/>
              <p:cNvSpPr txBox="1"/>
              <p:nvPr/>
            </p:nvSpPr>
            <p:spPr>
              <a:xfrm>
                <a:off x="10091066" y="3719363"/>
                <a:ext cx="1047082" cy="338554"/>
              </a:xfrm>
              <a:prstGeom prst="rect">
                <a:avLst/>
              </a:prstGeom>
              <a:noFill/>
            </p:spPr>
            <p:txBody>
              <a:bodyPr wrap="none" rtlCol="0">
                <a:spAutoFit/>
              </a:bodyPr>
              <a:lstStyle/>
              <a:p>
                <a:r>
                  <a:rPr lang="en-US" sz="1600" dirty="0">
                    <a:latin typeface="Century Gothic" panose="020B0502020202020204" pitchFamily="34" charset="0"/>
                  </a:rPr>
                  <a:t>54%/53%</a:t>
                </a:r>
              </a:p>
            </p:txBody>
          </p:sp>
        </p:grpSp>
        <p:grpSp>
          <p:nvGrpSpPr>
            <p:cNvPr id="217" name="Group 216"/>
            <p:cNvGrpSpPr/>
            <p:nvPr/>
          </p:nvGrpSpPr>
          <p:grpSpPr>
            <a:xfrm>
              <a:off x="3168247" y="3982077"/>
              <a:ext cx="8357143" cy="1338662"/>
              <a:chOff x="2772007" y="4246237"/>
              <a:chExt cx="8357143" cy="1338662"/>
            </a:xfrm>
          </p:grpSpPr>
          <p:cxnSp>
            <p:nvCxnSpPr>
              <p:cNvPr id="218" name="Straight Connector 217"/>
              <p:cNvCxnSpPr/>
              <p:nvPr/>
            </p:nvCxnSpPr>
            <p:spPr>
              <a:xfrm>
                <a:off x="4041852" y="5584899"/>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5503344" y="537578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6777219" y="4875622"/>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21" name="Rectangle 220"/>
              <p:cNvSpPr/>
              <p:nvPr/>
            </p:nvSpPr>
            <p:spPr>
              <a:xfrm>
                <a:off x="4820885" y="539659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2" name="Rectangle 221"/>
              <p:cNvSpPr/>
              <p:nvPr/>
            </p:nvSpPr>
            <p:spPr>
              <a:xfrm>
                <a:off x="5818252" y="5409858"/>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3" name="Rectangle 222"/>
              <p:cNvSpPr/>
              <p:nvPr/>
            </p:nvSpPr>
            <p:spPr>
              <a:xfrm>
                <a:off x="7064692" y="501301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4" name="TextBox 223"/>
              <p:cNvSpPr txBox="1"/>
              <p:nvPr/>
            </p:nvSpPr>
            <p:spPr>
              <a:xfrm>
                <a:off x="10082068" y="4246237"/>
                <a:ext cx="1047082" cy="338554"/>
              </a:xfrm>
              <a:prstGeom prst="rect">
                <a:avLst/>
              </a:prstGeom>
              <a:noFill/>
            </p:spPr>
            <p:txBody>
              <a:bodyPr wrap="none" rtlCol="0">
                <a:spAutoFit/>
              </a:bodyPr>
              <a:lstStyle/>
              <a:p>
                <a:pPr algn="r"/>
                <a:r>
                  <a:rPr lang="en-US" sz="1600" dirty="0">
                    <a:latin typeface="Century Gothic" panose="020B0502020202020204" pitchFamily="34" charset="0"/>
                  </a:rPr>
                  <a:t>40%/43%</a:t>
                </a:r>
              </a:p>
            </p:txBody>
          </p:sp>
          <p:sp>
            <p:nvSpPr>
              <p:cNvPr id="225" name="TextBox 224"/>
              <p:cNvSpPr txBox="1"/>
              <p:nvPr/>
            </p:nvSpPr>
            <p:spPr>
              <a:xfrm>
                <a:off x="2772007"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226" name="Straight Connector 225"/>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227" name="Rectangle 226"/>
              <p:cNvSpPr/>
              <p:nvPr/>
            </p:nvSpPr>
            <p:spPr>
              <a:xfrm>
                <a:off x="8321604" y="467296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228" name="TextBox 227"/>
              <p:cNvSpPr txBox="1"/>
              <p:nvPr/>
            </p:nvSpPr>
            <p:spPr>
              <a:xfrm>
                <a:off x="8773933"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40%/38%</a:t>
                </a:r>
              </a:p>
            </p:txBody>
          </p:sp>
        </p:grpSp>
      </p:grpSp>
      <p:grpSp>
        <p:nvGrpSpPr>
          <p:cNvPr id="178" name="Group 177"/>
          <p:cNvGrpSpPr/>
          <p:nvPr/>
        </p:nvGrpSpPr>
        <p:grpSpPr>
          <a:xfrm>
            <a:off x="3162339" y="6052693"/>
            <a:ext cx="8311427" cy="450177"/>
            <a:chOff x="3355379" y="6316853"/>
            <a:chExt cx="8311427" cy="450177"/>
          </a:xfrm>
        </p:grpSpPr>
        <p:cxnSp>
          <p:nvCxnSpPr>
            <p:cNvPr id="180" name="Straight Connector 179"/>
            <p:cNvCxnSpPr/>
            <p:nvPr/>
          </p:nvCxnSpPr>
          <p:spPr>
            <a:xfrm>
              <a:off x="7376659" y="6560275"/>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317" name="TextBox 316"/>
            <p:cNvSpPr txBox="1"/>
            <p:nvPr/>
          </p:nvSpPr>
          <p:spPr>
            <a:xfrm>
              <a:off x="9560655" y="6316853"/>
              <a:ext cx="819455"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4%/4%</a:t>
              </a:r>
            </a:p>
          </p:txBody>
        </p:sp>
        <p:sp>
          <p:nvSpPr>
            <p:cNvPr id="318" name="TextBox 317"/>
            <p:cNvSpPr txBox="1"/>
            <p:nvPr/>
          </p:nvSpPr>
          <p:spPr>
            <a:xfrm>
              <a:off x="3355379" y="6490031"/>
              <a:ext cx="1452642" cy="276999"/>
            </a:xfrm>
            <a:prstGeom prst="rect">
              <a:avLst/>
            </a:prstGeom>
            <a:noFill/>
          </p:spPr>
          <p:txBody>
            <a:bodyPr wrap="none" rtlCol="0">
              <a:spAutoFit/>
            </a:bodyPr>
            <a:lstStyle/>
            <a:p>
              <a:r>
                <a:rPr lang="en-US" sz="1200" dirty="0">
                  <a:solidFill>
                    <a:srgbClr val="3D8BB7"/>
                  </a:solidFill>
                  <a:latin typeface="Century Gothic" panose="020B0502020202020204" pitchFamily="34" charset="0"/>
                </a:rPr>
                <a:t>Car Connectivity</a:t>
              </a:r>
            </a:p>
          </p:txBody>
        </p:sp>
        <p:sp>
          <p:nvSpPr>
            <p:cNvPr id="319" name="Rectangle 318"/>
            <p:cNvSpPr/>
            <p:nvPr/>
          </p:nvSpPr>
          <p:spPr>
            <a:xfrm>
              <a:off x="7664131" y="6528057"/>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320" name="Straight Connector 319"/>
            <p:cNvCxnSpPr/>
            <p:nvPr/>
          </p:nvCxnSpPr>
          <p:spPr>
            <a:xfrm>
              <a:off x="6131083" y="6622019"/>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321" name="Rectangle 320"/>
            <p:cNvSpPr/>
            <p:nvPr/>
          </p:nvSpPr>
          <p:spPr>
            <a:xfrm>
              <a:off x="6418555" y="6589801"/>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322" name="Straight Connector 321"/>
            <p:cNvCxnSpPr/>
            <p:nvPr/>
          </p:nvCxnSpPr>
          <p:spPr>
            <a:xfrm>
              <a:off x="4885507" y="6651331"/>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323" name="Rectangle 322"/>
            <p:cNvSpPr/>
            <p:nvPr/>
          </p:nvSpPr>
          <p:spPr>
            <a:xfrm>
              <a:off x="5172979" y="6619113"/>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324" name="Straight Connector 323"/>
            <p:cNvCxnSpPr/>
            <p:nvPr/>
          </p:nvCxnSpPr>
          <p:spPr>
            <a:xfrm>
              <a:off x="8610508" y="6481341"/>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325" name="Rectangle 324"/>
            <p:cNvSpPr/>
            <p:nvPr/>
          </p:nvSpPr>
          <p:spPr>
            <a:xfrm>
              <a:off x="8897980" y="6449123"/>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326" name="TextBox 325"/>
            <p:cNvSpPr txBox="1"/>
            <p:nvPr/>
          </p:nvSpPr>
          <p:spPr>
            <a:xfrm>
              <a:off x="10735141" y="6316853"/>
              <a:ext cx="931665" cy="338554"/>
            </a:xfrm>
            <a:prstGeom prst="rect">
              <a:avLst/>
            </a:prstGeom>
            <a:noFill/>
          </p:spPr>
          <p:txBody>
            <a:bodyPr wrap="none" rtlCol="0">
              <a:spAutoFit/>
            </a:bodyPr>
            <a:lstStyle/>
            <a:p>
              <a:pPr algn="r"/>
              <a:r>
                <a:rPr lang="en-US" sz="1600" dirty="0">
                  <a:latin typeface="Century Gothic" panose="020B0502020202020204" pitchFamily="34" charset="0"/>
                </a:rPr>
                <a:t>4%/  4%</a:t>
              </a:r>
            </a:p>
          </p:txBody>
        </p:sp>
      </p:grpSp>
    </p:spTree>
    <p:extLst>
      <p:ext uri="{BB962C8B-B14F-4D97-AF65-F5344CB8AC3E}">
        <p14:creationId xmlns:p14="http://schemas.microsoft.com/office/powerpoint/2010/main" val="42514542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p:nvPr/>
        </p:nvGrpSpPr>
        <p:grpSpPr>
          <a:xfrm>
            <a:off x="3346128" y="2092736"/>
            <a:ext cx="5499744" cy="3198501"/>
            <a:chOff x="3664576" y="2092736"/>
            <a:chExt cx="5499744" cy="3198501"/>
          </a:xfrm>
        </p:grpSpPr>
        <p:sp>
          <p:nvSpPr>
            <p:cNvPr id="47" name="Rectangle 46"/>
            <p:cNvSpPr/>
            <p:nvPr/>
          </p:nvSpPr>
          <p:spPr>
            <a:xfrm>
              <a:off x="3664576" y="2092736"/>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3664576" y="3739777"/>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6487756" y="3739777"/>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6487756" y="2092736"/>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1" name="TextBox 80"/>
          <p:cNvSpPr txBox="1"/>
          <p:nvPr/>
        </p:nvSpPr>
        <p:spPr>
          <a:xfrm>
            <a:off x="2616151" y="304800"/>
            <a:ext cx="6813084" cy="584775"/>
          </a:xfrm>
          <a:prstGeom prst="rect">
            <a:avLst/>
          </a:prstGeom>
          <a:noFill/>
        </p:spPr>
        <p:txBody>
          <a:bodyPr wrap="none" rtlCol="0">
            <a:spAutoFit/>
          </a:bodyPr>
          <a:lstStyle/>
          <a:p>
            <a:pPr algn="ctr"/>
            <a:r>
              <a:rPr lang="en-US" sz="3200" dirty="0">
                <a:solidFill>
                  <a:srgbClr val="0070C0"/>
                </a:solidFill>
                <a:latin typeface="Century Gothic" panose="020B0502020202020204" pitchFamily="34" charset="0"/>
              </a:rPr>
              <a:t>Device Penetration and Potential</a:t>
            </a:r>
          </a:p>
        </p:txBody>
      </p:sp>
      <p:sp>
        <p:nvSpPr>
          <p:cNvPr id="37" name="TextBox 36"/>
          <p:cNvSpPr txBox="1"/>
          <p:nvPr/>
        </p:nvSpPr>
        <p:spPr>
          <a:xfrm>
            <a:off x="6273269" y="1534720"/>
            <a:ext cx="2534822"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Deep Penetration</a:t>
            </a:r>
          </a:p>
          <a:p>
            <a:pPr algn="ctr"/>
            <a:r>
              <a:rPr lang="en-US" sz="1600" dirty="0">
                <a:solidFill>
                  <a:srgbClr val="0070C0"/>
                </a:solidFill>
                <a:latin typeface="Century Gothic" panose="020B0502020202020204" pitchFamily="34" charset="0"/>
              </a:rPr>
              <a:t>High Growth Potential</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86" name="Picture 185"/>
          <p:cNvPicPr>
            <a:picLocks noChangeAspect="1"/>
          </p:cNvPicPr>
          <p:nvPr/>
        </p:nvPicPr>
        <p:blipFill>
          <a:blip r:embed="rId3">
            <a:clrChange>
              <a:clrFrom>
                <a:srgbClr val="FFFFFF"/>
              </a:clrFrom>
              <a:clrTo>
                <a:srgbClr val="FFFFFF">
                  <a:alpha val="0"/>
                </a:srgbClr>
              </a:clrTo>
            </a:clrChange>
          </a:blip>
          <a:stretch>
            <a:fillRect/>
          </a:stretch>
        </p:blipFill>
        <p:spPr>
          <a:xfrm>
            <a:off x="7142568" y="2545170"/>
            <a:ext cx="770312" cy="673474"/>
          </a:xfrm>
          <a:prstGeom prst="rect">
            <a:avLst/>
          </a:prstGeom>
        </p:spPr>
      </p:pic>
      <p:pic>
        <p:nvPicPr>
          <p:cNvPr id="190" name="Picture 189"/>
          <p:cNvPicPr>
            <a:picLocks noChangeAspect="1"/>
          </p:cNvPicPr>
          <p:nvPr/>
        </p:nvPicPr>
        <p:blipFill>
          <a:blip r:embed="rId4">
            <a:clrChange>
              <a:clrFrom>
                <a:srgbClr val="FFFFFF"/>
              </a:clrFrom>
              <a:clrTo>
                <a:srgbClr val="FFFFFF">
                  <a:alpha val="0"/>
                </a:srgbClr>
              </a:clrTo>
            </a:clrChange>
          </a:blip>
          <a:stretch>
            <a:fillRect/>
          </a:stretch>
        </p:blipFill>
        <p:spPr>
          <a:xfrm>
            <a:off x="4599302" y="4282568"/>
            <a:ext cx="335727" cy="535617"/>
          </a:xfrm>
          <a:prstGeom prst="rect">
            <a:avLst/>
          </a:prstGeom>
        </p:spPr>
      </p:pic>
      <p:pic>
        <p:nvPicPr>
          <p:cNvPr id="192" name="Picture 191"/>
          <p:cNvPicPr>
            <a:picLocks noChangeAspect="1"/>
          </p:cNvPicPr>
          <p:nvPr/>
        </p:nvPicPr>
        <p:blipFill>
          <a:blip r:embed="rId5">
            <a:clrChange>
              <a:clrFrom>
                <a:srgbClr val="FFFFFF"/>
              </a:clrFrom>
              <a:clrTo>
                <a:srgbClr val="FFFFFF">
                  <a:alpha val="0"/>
                </a:srgbClr>
              </a:clrTo>
            </a:clrChange>
          </a:blip>
          <a:stretch>
            <a:fillRect/>
          </a:stretch>
        </p:blipFill>
        <p:spPr>
          <a:xfrm>
            <a:off x="7196295" y="4132896"/>
            <a:ext cx="662858" cy="662858"/>
          </a:xfrm>
          <a:prstGeom prst="rect">
            <a:avLst/>
          </a:prstGeom>
        </p:spPr>
      </p:pic>
      <p:pic>
        <p:nvPicPr>
          <p:cNvPr id="193" name="Picture 192"/>
          <p:cNvPicPr>
            <a:picLocks noChangeAspect="1"/>
          </p:cNvPicPr>
          <p:nvPr/>
        </p:nvPicPr>
        <p:blipFill>
          <a:blip r:embed="rId6">
            <a:clrChange>
              <a:clrFrom>
                <a:srgbClr val="FFFFFF"/>
              </a:clrFrom>
              <a:clrTo>
                <a:srgbClr val="FFFFFF">
                  <a:alpha val="0"/>
                </a:srgbClr>
              </a:clrTo>
            </a:clrChange>
          </a:blip>
          <a:stretch>
            <a:fillRect/>
          </a:stretch>
        </p:blipFill>
        <p:spPr>
          <a:xfrm>
            <a:off x="4052510" y="2465874"/>
            <a:ext cx="660424" cy="566078"/>
          </a:xfrm>
          <a:prstGeom prst="rect">
            <a:avLst/>
          </a:prstGeom>
        </p:spPr>
      </p:pic>
      <p:pic>
        <p:nvPicPr>
          <p:cNvPr id="194" name="Picture 193"/>
          <p:cNvPicPr>
            <a:picLocks noChangeAspect="1"/>
          </p:cNvPicPr>
          <p:nvPr/>
        </p:nvPicPr>
        <p:blipFill>
          <a:blip r:embed="rId7">
            <a:clrChange>
              <a:clrFrom>
                <a:srgbClr val="FFFFFF"/>
              </a:clrFrom>
              <a:clrTo>
                <a:srgbClr val="FFFFFF">
                  <a:alpha val="0"/>
                </a:srgbClr>
              </a:clrTo>
            </a:clrChange>
          </a:blip>
          <a:stretch>
            <a:fillRect/>
          </a:stretch>
        </p:blipFill>
        <p:spPr>
          <a:xfrm>
            <a:off x="4092062" y="3130569"/>
            <a:ext cx="570911" cy="380608"/>
          </a:xfrm>
          <a:prstGeom prst="rect">
            <a:avLst/>
          </a:prstGeom>
        </p:spPr>
      </p:pic>
      <p:pic>
        <p:nvPicPr>
          <p:cNvPr id="195" name="Picture 194"/>
          <p:cNvPicPr>
            <a:picLocks noChangeAspect="1"/>
          </p:cNvPicPr>
          <p:nvPr/>
        </p:nvPicPr>
        <p:blipFill>
          <a:blip r:embed="rId8">
            <a:clrChange>
              <a:clrFrom>
                <a:srgbClr val="FFFFFF"/>
              </a:clrFrom>
              <a:clrTo>
                <a:srgbClr val="FFFFFF">
                  <a:alpha val="0"/>
                </a:srgbClr>
              </a:clrTo>
            </a:clrChange>
          </a:blip>
          <a:stretch>
            <a:fillRect/>
          </a:stretch>
        </p:blipFill>
        <p:spPr>
          <a:xfrm>
            <a:off x="5031682" y="2504215"/>
            <a:ext cx="228377" cy="428995"/>
          </a:xfrm>
          <a:prstGeom prst="rect">
            <a:avLst/>
          </a:prstGeom>
        </p:spPr>
      </p:pic>
      <p:pic>
        <p:nvPicPr>
          <p:cNvPr id="196" name="Picture 195"/>
          <p:cNvPicPr>
            <a:picLocks noChangeAspect="1"/>
          </p:cNvPicPr>
          <p:nvPr/>
        </p:nvPicPr>
        <p:blipFill>
          <a:blip r:embed="rId9">
            <a:clrChange>
              <a:clrFrom>
                <a:srgbClr val="FFFFFF"/>
              </a:clrFrom>
              <a:clrTo>
                <a:srgbClr val="FFFFFF">
                  <a:alpha val="0"/>
                </a:srgbClr>
              </a:clrTo>
            </a:clrChange>
          </a:blip>
          <a:stretch>
            <a:fillRect/>
          </a:stretch>
        </p:blipFill>
        <p:spPr>
          <a:xfrm>
            <a:off x="4972936" y="3090936"/>
            <a:ext cx="370956" cy="475681"/>
          </a:xfrm>
          <a:prstGeom prst="rect">
            <a:avLst/>
          </a:prstGeom>
        </p:spPr>
      </p:pic>
      <p:sp>
        <p:nvSpPr>
          <p:cNvPr id="44" name="TextBox 43"/>
          <p:cNvSpPr txBox="1"/>
          <p:nvPr/>
        </p:nvSpPr>
        <p:spPr>
          <a:xfrm>
            <a:off x="6312746" y="5278655"/>
            <a:ext cx="2455869"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Shallow Penetration</a:t>
            </a:r>
          </a:p>
          <a:p>
            <a:pPr algn="ctr"/>
            <a:r>
              <a:rPr lang="en-US" sz="1600" dirty="0">
                <a:solidFill>
                  <a:srgbClr val="0070C0"/>
                </a:solidFill>
                <a:latin typeface="Century Gothic" panose="020B0502020202020204" pitchFamily="34" charset="0"/>
              </a:rPr>
              <a:t>High Growth Potential</a:t>
            </a:r>
          </a:p>
        </p:txBody>
      </p:sp>
      <p:sp>
        <p:nvSpPr>
          <p:cNvPr id="46" name="TextBox 45"/>
          <p:cNvSpPr txBox="1"/>
          <p:nvPr/>
        </p:nvSpPr>
        <p:spPr>
          <a:xfrm>
            <a:off x="3405113" y="5305743"/>
            <a:ext cx="2455869"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Shallow Penetration</a:t>
            </a:r>
          </a:p>
          <a:p>
            <a:pPr algn="ctr"/>
            <a:r>
              <a:rPr lang="en-US" sz="1600" dirty="0">
                <a:solidFill>
                  <a:srgbClr val="0070C0"/>
                </a:solidFill>
                <a:latin typeface="Century Gothic" panose="020B0502020202020204" pitchFamily="34" charset="0"/>
              </a:rPr>
              <a:t>Low Growth Potential</a:t>
            </a:r>
          </a:p>
        </p:txBody>
      </p:sp>
      <p:sp>
        <p:nvSpPr>
          <p:cNvPr id="48" name="TextBox 47"/>
          <p:cNvSpPr txBox="1"/>
          <p:nvPr/>
        </p:nvSpPr>
        <p:spPr>
          <a:xfrm>
            <a:off x="3405113" y="1534720"/>
            <a:ext cx="2534822"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Deep Penetration</a:t>
            </a:r>
          </a:p>
          <a:p>
            <a:pPr algn="ctr"/>
            <a:r>
              <a:rPr lang="en-US" sz="1600" dirty="0">
                <a:solidFill>
                  <a:srgbClr val="0070C0"/>
                </a:solidFill>
                <a:latin typeface="Century Gothic" panose="020B0502020202020204" pitchFamily="34" charset="0"/>
              </a:rPr>
              <a:t>Low Growth Potential</a:t>
            </a:r>
          </a:p>
        </p:txBody>
      </p:sp>
      <p:grpSp>
        <p:nvGrpSpPr>
          <p:cNvPr id="14" name="Group 13"/>
          <p:cNvGrpSpPr/>
          <p:nvPr/>
        </p:nvGrpSpPr>
        <p:grpSpPr>
          <a:xfrm>
            <a:off x="1357115" y="2092736"/>
            <a:ext cx="1265090" cy="3065894"/>
            <a:chOff x="1357115" y="2092736"/>
            <a:chExt cx="1265090" cy="3065894"/>
          </a:xfrm>
        </p:grpSpPr>
        <p:cxnSp>
          <p:nvCxnSpPr>
            <p:cNvPr id="3" name="Straight Arrow Connector 2"/>
            <p:cNvCxnSpPr/>
            <p:nvPr/>
          </p:nvCxnSpPr>
          <p:spPr>
            <a:xfrm>
              <a:off x="2014405" y="2545170"/>
              <a:ext cx="0" cy="2273015"/>
            </a:xfrm>
            <a:prstGeom prst="straightConnector1">
              <a:avLst/>
            </a:prstGeom>
            <a:ln w="28575">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1620006" y="2092736"/>
              <a:ext cx="739306" cy="369332"/>
            </a:xfrm>
            <a:prstGeom prst="rect">
              <a:avLst/>
            </a:prstGeom>
            <a:solidFill>
              <a:schemeClr val="bg1"/>
            </a:solidFill>
          </p:spPr>
          <p:txBody>
            <a:bodyPr wrap="none" rtlCol="0">
              <a:spAutoFit/>
            </a:bodyPr>
            <a:lstStyle/>
            <a:p>
              <a:pPr algn="ctr"/>
              <a:r>
                <a:rPr lang="en-US" dirty="0">
                  <a:solidFill>
                    <a:srgbClr val="0070C0"/>
                  </a:solidFill>
                  <a:latin typeface="Century Gothic" panose="020B0502020202020204" pitchFamily="34" charset="0"/>
                </a:rPr>
                <a:t>DEEP</a:t>
              </a:r>
            </a:p>
          </p:txBody>
        </p:sp>
        <p:sp>
          <p:nvSpPr>
            <p:cNvPr id="29" name="TextBox 28"/>
            <p:cNvSpPr txBox="1"/>
            <p:nvPr/>
          </p:nvSpPr>
          <p:spPr>
            <a:xfrm>
              <a:off x="1357115" y="4789298"/>
              <a:ext cx="1265090" cy="369332"/>
            </a:xfrm>
            <a:prstGeom prst="rect">
              <a:avLst/>
            </a:prstGeom>
            <a:solidFill>
              <a:schemeClr val="bg1"/>
            </a:solidFill>
          </p:spPr>
          <p:txBody>
            <a:bodyPr wrap="none" rtlCol="0">
              <a:spAutoFit/>
            </a:bodyPr>
            <a:lstStyle/>
            <a:p>
              <a:pPr algn="ctr"/>
              <a:r>
                <a:rPr lang="en-US" dirty="0">
                  <a:solidFill>
                    <a:srgbClr val="0070C0"/>
                  </a:solidFill>
                  <a:latin typeface="Century Gothic" panose="020B0502020202020204" pitchFamily="34" charset="0"/>
                </a:rPr>
                <a:t>SHALLOW</a:t>
              </a:r>
            </a:p>
          </p:txBody>
        </p:sp>
      </p:grpSp>
      <p:grpSp>
        <p:nvGrpSpPr>
          <p:cNvPr id="13" name="Group 12"/>
          <p:cNvGrpSpPr/>
          <p:nvPr/>
        </p:nvGrpSpPr>
        <p:grpSpPr>
          <a:xfrm>
            <a:off x="3382192" y="6113340"/>
            <a:ext cx="5587031" cy="369332"/>
            <a:chOff x="3382192" y="6113340"/>
            <a:chExt cx="5587031" cy="369332"/>
          </a:xfrm>
        </p:grpSpPr>
        <p:cxnSp>
          <p:nvCxnSpPr>
            <p:cNvPr id="9" name="Straight Connector 8"/>
            <p:cNvCxnSpPr/>
            <p:nvPr/>
          </p:nvCxnSpPr>
          <p:spPr>
            <a:xfrm>
              <a:off x="4092062" y="6298006"/>
              <a:ext cx="4061338" cy="0"/>
            </a:xfrm>
            <a:prstGeom prst="line">
              <a:avLst/>
            </a:prstGeom>
            <a:ln w="28575">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8215492" y="6113340"/>
              <a:ext cx="753731" cy="369332"/>
            </a:xfrm>
            <a:prstGeom prst="rect">
              <a:avLst/>
            </a:prstGeom>
            <a:solidFill>
              <a:schemeClr val="bg1"/>
            </a:solidFill>
          </p:spPr>
          <p:txBody>
            <a:bodyPr wrap="none" rtlCol="0">
              <a:spAutoFit/>
            </a:bodyPr>
            <a:lstStyle/>
            <a:p>
              <a:pPr algn="ctr"/>
              <a:r>
                <a:rPr lang="en-US" dirty="0">
                  <a:solidFill>
                    <a:srgbClr val="0070C0"/>
                  </a:solidFill>
                  <a:latin typeface="Century Gothic" panose="020B0502020202020204" pitchFamily="34" charset="0"/>
                </a:rPr>
                <a:t>HIGH</a:t>
              </a:r>
            </a:p>
          </p:txBody>
        </p:sp>
        <p:sp>
          <p:nvSpPr>
            <p:cNvPr id="35" name="TextBox 34"/>
            <p:cNvSpPr txBox="1"/>
            <p:nvPr/>
          </p:nvSpPr>
          <p:spPr>
            <a:xfrm>
              <a:off x="3382192" y="6113340"/>
              <a:ext cx="713658" cy="369332"/>
            </a:xfrm>
            <a:prstGeom prst="rect">
              <a:avLst/>
            </a:prstGeom>
            <a:solidFill>
              <a:schemeClr val="bg1"/>
            </a:solidFill>
          </p:spPr>
          <p:txBody>
            <a:bodyPr wrap="square" rtlCol="0">
              <a:spAutoFit/>
            </a:bodyPr>
            <a:lstStyle/>
            <a:p>
              <a:pPr algn="ctr"/>
              <a:r>
                <a:rPr lang="en-US" dirty="0">
                  <a:solidFill>
                    <a:srgbClr val="0070C0"/>
                  </a:solidFill>
                  <a:latin typeface="Century Gothic" panose="020B0502020202020204" pitchFamily="34" charset="0"/>
                </a:rPr>
                <a:t>LOW</a:t>
              </a:r>
            </a:p>
          </p:txBody>
        </p:sp>
      </p:grpSp>
      <p:sp>
        <p:nvSpPr>
          <p:cNvPr id="20" name="TextBox 19"/>
          <p:cNvSpPr txBox="1"/>
          <p:nvPr/>
        </p:nvSpPr>
        <p:spPr>
          <a:xfrm>
            <a:off x="1055649" y="3417092"/>
            <a:ext cx="1917512" cy="461665"/>
          </a:xfrm>
          <a:prstGeom prst="rect">
            <a:avLst/>
          </a:prstGeom>
          <a:solidFill>
            <a:schemeClr val="bg1"/>
          </a:solidFill>
        </p:spPr>
        <p:txBody>
          <a:bodyPr wrap="none" rtlCol="0">
            <a:spAutoFit/>
          </a:bodyPr>
          <a:lstStyle/>
          <a:p>
            <a:pPr algn="ctr"/>
            <a:r>
              <a:rPr lang="en-US" sz="2400" dirty="0">
                <a:solidFill>
                  <a:srgbClr val="0070C0"/>
                </a:solidFill>
                <a:latin typeface="Century Gothic" panose="020B0502020202020204" pitchFamily="34" charset="0"/>
              </a:rPr>
              <a:t>Penetration</a:t>
            </a:r>
          </a:p>
        </p:txBody>
      </p:sp>
      <p:sp>
        <p:nvSpPr>
          <p:cNvPr id="21" name="TextBox 20"/>
          <p:cNvSpPr txBox="1"/>
          <p:nvPr/>
        </p:nvSpPr>
        <p:spPr>
          <a:xfrm>
            <a:off x="4776048" y="6067174"/>
            <a:ext cx="2693366" cy="461665"/>
          </a:xfrm>
          <a:prstGeom prst="rect">
            <a:avLst/>
          </a:prstGeom>
          <a:solidFill>
            <a:schemeClr val="bg1"/>
          </a:solidFill>
        </p:spPr>
        <p:txBody>
          <a:bodyPr wrap="none" rtlCol="0">
            <a:spAutoFit/>
          </a:bodyPr>
          <a:lstStyle/>
          <a:p>
            <a:pPr algn="ctr"/>
            <a:r>
              <a:rPr lang="en-US" sz="2400" dirty="0">
                <a:solidFill>
                  <a:srgbClr val="0070C0"/>
                </a:solidFill>
                <a:latin typeface="Century Gothic" panose="020B0502020202020204" pitchFamily="34" charset="0"/>
              </a:rPr>
              <a:t>Growth Potential</a:t>
            </a:r>
          </a:p>
        </p:txBody>
      </p:sp>
    </p:spTree>
    <p:extLst>
      <p:ext uri="{BB962C8B-B14F-4D97-AF65-F5344CB8AC3E}">
        <p14:creationId xmlns:p14="http://schemas.microsoft.com/office/powerpoint/2010/main" val="2859053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55"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1000" fill="hold"/>
                                            <p:tgtEl>
                                              <p:spTgt spid="14"/>
                                            </p:tgtEl>
                                            <p:attrNameLst>
                                              <p:attrName>ppt_w</p:attrName>
                                            </p:attrNameLst>
                                          </p:cBhvr>
                                          <p:tavLst>
                                            <p:tav tm="0">
                                              <p:val>
                                                <p:strVal val="#ppt_w*0.70"/>
                                              </p:val>
                                            </p:tav>
                                            <p:tav tm="100000">
                                              <p:val>
                                                <p:strVal val="#ppt_w"/>
                                              </p:val>
                                            </p:tav>
                                          </p:tavLst>
                                        </p:anim>
                                        <p:anim calcmode="lin" valueType="num">
                                          <p:cBhvr>
                                            <p:cTn id="12" dur="1000" fill="hold"/>
                                            <p:tgtEl>
                                              <p:spTgt spid="14"/>
                                            </p:tgtEl>
                                            <p:attrNameLst>
                                              <p:attrName>ppt_h</p:attrName>
                                            </p:attrNameLst>
                                          </p:cBhvr>
                                          <p:tavLst>
                                            <p:tav tm="0">
                                              <p:val>
                                                <p:strVal val="#ppt_h"/>
                                              </p:val>
                                            </p:tav>
                                            <p:tav tm="100000">
                                              <p:val>
                                                <p:strVal val="#ppt_h"/>
                                              </p:val>
                                            </p:tav>
                                          </p:tavLst>
                                        </p:anim>
                                        <p:animEffect transition="in" filter="fade">
                                          <p:cBhvr>
                                            <p:cTn id="13" dur="1000"/>
                                            <p:tgtEl>
                                              <p:spTgt spid="14"/>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childTnLst>
                              </p:cTn>
                            </p:par>
                            <p:par>
                              <p:cTn id="18" fill="hold">
                                <p:stCondLst>
                                  <p:cond delay="2500"/>
                                </p:stCondLst>
                                <p:childTnLst>
                                  <p:par>
                                    <p:cTn id="19" presetID="55" presetClass="entr" presetSubtype="0"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1000" fill="hold"/>
                                            <p:tgtEl>
                                              <p:spTgt spid="13"/>
                                            </p:tgtEl>
                                            <p:attrNameLst>
                                              <p:attrName>ppt_w</p:attrName>
                                            </p:attrNameLst>
                                          </p:cBhvr>
                                          <p:tavLst>
                                            <p:tav tm="0">
                                              <p:val>
                                                <p:strVal val="#ppt_w*0.70"/>
                                              </p:val>
                                            </p:tav>
                                            <p:tav tm="100000">
                                              <p:val>
                                                <p:strVal val="#ppt_w"/>
                                              </p:val>
                                            </p:tav>
                                          </p:tavLst>
                                        </p:anim>
                                        <p:anim calcmode="lin" valueType="num">
                                          <p:cBhvr>
                                            <p:cTn id="22" dur="1000" fill="hold"/>
                                            <p:tgtEl>
                                              <p:spTgt spid="13"/>
                                            </p:tgtEl>
                                            <p:attrNameLst>
                                              <p:attrName>ppt_h</p:attrName>
                                            </p:attrNameLst>
                                          </p:cBhvr>
                                          <p:tavLst>
                                            <p:tav tm="0">
                                              <p:val>
                                                <p:strVal val="#ppt_h"/>
                                              </p:val>
                                            </p:tav>
                                            <p:tav tm="100000">
                                              <p:val>
                                                <p:strVal val="#ppt_h"/>
                                              </p:val>
                                            </p:tav>
                                          </p:tavLst>
                                        </p:anim>
                                        <p:animEffect transition="in" filter="fade">
                                          <p:cBhvr>
                                            <p:cTn id="23" dur="1000"/>
                                            <p:tgtEl>
                                              <p:spTgt spid="13"/>
                                            </p:tgtEl>
                                          </p:cBhvr>
                                        </p:animEffect>
                                      </p:childTnLst>
                                    </p:cTn>
                                  </p:par>
                                </p:childTnLst>
                              </p:cTn>
                            </p:par>
                            <p:par>
                              <p:cTn id="24" fill="hold">
                                <p:stCondLst>
                                  <p:cond delay="3500"/>
                                </p:stCondLst>
                                <p:childTnLst>
                                  <p:par>
                                    <p:cTn id="25" presetID="10" presetClass="entr" presetSubtype="0"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10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nodeType="clickEffect" p14:presetBounceEnd="52000">
                                      <p:stCondLst>
                                        <p:cond delay="0"/>
                                      </p:stCondLst>
                                      <p:childTnLst>
                                        <p:set>
                                          <p:cBhvr>
                                            <p:cTn id="31" dur="1" fill="hold">
                                              <p:stCondLst>
                                                <p:cond delay="0"/>
                                              </p:stCondLst>
                                            </p:cTn>
                                            <p:tgtEl>
                                              <p:spTgt spid="193"/>
                                            </p:tgtEl>
                                            <p:attrNameLst>
                                              <p:attrName>style.visibility</p:attrName>
                                            </p:attrNameLst>
                                          </p:cBhvr>
                                          <p:to>
                                            <p:strVal val="visible"/>
                                          </p:to>
                                        </p:set>
                                        <p:anim calcmode="lin" valueType="num" p14:bounceEnd="52000">
                                          <p:cBhvr additive="base">
                                            <p:cTn id="32" dur="500" fill="hold"/>
                                            <p:tgtEl>
                                              <p:spTgt spid="193"/>
                                            </p:tgtEl>
                                            <p:attrNameLst>
                                              <p:attrName>ppt_x</p:attrName>
                                            </p:attrNameLst>
                                          </p:cBhvr>
                                          <p:tavLst>
                                            <p:tav tm="0">
                                              <p:val>
                                                <p:strVal val="0-#ppt_w/2"/>
                                              </p:val>
                                            </p:tav>
                                            <p:tav tm="100000">
                                              <p:val>
                                                <p:strVal val="#ppt_x"/>
                                              </p:val>
                                            </p:tav>
                                          </p:tavLst>
                                        </p:anim>
                                        <p:anim calcmode="lin" valueType="num" p14:bounceEnd="52000">
                                          <p:cBhvr additive="base">
                                            <p:cTn id="33" dur="500" fill="hold"/>
                                            <p:tgtEl>
                                              <p:spTgt spid="193"/>
                                            </p:tgtEl>
                                            <p:attrNameLst>
                                              <p:attrName>ppt_y</p:attrName>
                                            </p:attrNameLst>
                                          </p:cBhvr>
                                          <p:tavLst>
                                            <p:tav tm="0">
                                              <p:val>
                                                <p:strVal val="#ppt_y"/>
                                              </p:val>
                                            </p:tav>
                                            <p:tav tm="100000">
                                              <p:val>
                                                <p:strVal val="#ppt_y"/>
                                              </p:val>
                                            </p:tav>
                                          </p:tavLst>
                                        </p:anim>
                                      </p:childTnLst>
                                    </p:cTn>
                                  </p:par>
                                </p:childTnLst>
                              </p:cTn>
                            </p:par>
                            <p:par>
                              <p:cTn id="34" fill="hold">
                                <p:stCondLst>
                                  <p:cond delay="500"/>
                                </p:stCondLst>
                                <p:childTnLst>
                                  <p:par>
                                    <p:cTn id="35" presetID="2" presetClass="entr" presetSubtype="8" fill="hold" nodeType="afterEffect" p14:presetBounceEnd="52000">
                                      <p:stCondLst>
                                        <p:cond delay="0"/>
                                      </p:stCondLst>
                                      <p:childTnLst>
                                        <p:set>
                                          <p:cBhvr>
                                            <p:cTn id="36" dur="1" fill="hold">
                                              <p:stCondLst>
                                                <p:cond delay="0"/>
                                              </p:stCondLst>
                                            </p:cTn>
                                            <p:tgtEl>
                                              <p:spTgt spid="195"/>
                                            </p:tgtEl>
                                            <p:attrNameLst>
                                              <p:attrName>style.visibility</p:attrName>
                                            </p:attrNameLst>
                                          </p:cBhvr>
                                          <p:to>
                                            <p:strVal val="visible"/>
                                          </p:to>
                                        </p:set>
                                        <p:anim calcmode="lin" valueType="num" p14:bounceEnd="52000">
                                          <p:cBhvr additive="base">
                                            <p:cTn id="37" dur="500" fill="hold"/>
                                            <p:tgtEl>
                                              <p:spTgt spid="195"/>
                                            </p:tgtEl>
                                            <p:attrNameLst>
                                              <p:attrName>ppt_x</p:attrName>
                                            </p:attrNameLst>
                                          </p:cBhvr>
                                          <p:tavLst>
                                            <p:tav tm="0">
                                              <p:val>
                                                <p:strVal val="0-#ppt_w/2"/>
                                              </p:val>
                                            </p:tav>
                                            <p:tav tm="100000">
                                              <p:val>
                                                <p:strVal val="#ppt_x"/>
                                              </p:val>
                                            </p:tav>
                                          </p:tavLst>
                                        </p:anim>
                                        <p:anim calcmode="lin" valueType="num" p14:bounceEnd="52000">
                                          <p:cBhvr additive="base">
                                            <p:cTn id="38" dur="500" fill="hold"/>
                                            <p:tgtEl>
                                              <p:spTgt spid="195"/>
                                            </p:tgtEl>
                                            <p:attrNameLst>
                                              <p:attrName>ppt_y</p:attrName>
                                            </p:attrNameLst>
                                          </p:cBhvr>
                                          <p:tavLst>
                                            <p:tav tm="0">
                                              <p:val>
                                                <p:strVal val="#ppt_y"/>
                                              </p:val>
                                            </p:tav>
                                            <p:tav tm="100000">
                                              <p:val>
                                                <p:strVal val="#ppt_y"/>
                                              </p:val>
                                            </p:tav>
                                          </p:tavLst>
                                        </p:anim>
                                      </p:childTnLst>
                                    </p:cTn>
                                  </p:par>
                                </p:childTnLst>
                              </p:cTn>
                            </p:par>
                            <p:par>
                              <p:cTn id="39" fill="hold">
                                <p:stCondLst>
                                  <p:cond delay="1000"/>
                                </p:stCondLst>
                                <p:childTnLst>
                                  <p:par>
                                    <p:cTn id="40" presetID="2" presetClass="entr" presetSubtype="8" fill="hold" nodeType="afterEffect" p14:presetBounceEnd="60000">
                                      <p:stCondLst>
                                        <p:cond delay="0"/>
                                      </p:stCondLst>
                                      <p:childTnLst>
                                        <p:set>
                                          <p:cBhvr>
                                            <p:cTn id="41" dur="1" fill="hold">
                                              <p:stCondLst>
                                                <p:cond delay="0"/>
                                              </p:stCondLst>
                                            </p:cTn>
                                            <p:tgtEl>
                                              <p:spTgt spid="194"/>
                                            </p:tgtEl>
                                            <p:attrNameLst>
                                              <p:attrName>style.visibility</p:attrName>
                                            </p:attrNameLst>
                                          </p:cBhvr>
                                          <p:to>
                                            <p:strVal val="visible"/>
                                          </p:to>
                                        </p:set>
                                        <p:anim calcmode="lin" valueType="num" p14:bounceEnd="60000">
                                          <p:cBhvr additive="base">
                                            <p:cTn id="42" dur="500" fill="hold"/>
                                            <p:tgtEl>
                                              <p:spTgt spid="194"/>
                                            </p:tgtEl>
                                            <p:attrNameLst>
                                              <p:attrName>ppt_x</p:attrName>
                                            </p:attrNameLst>
                                          </p:cBhvr>
                                          <p:tavLst>
                                            <p:tav tm="0">
                                              <p:val>
                                                <p:strVal val="0-#ppt_w/2"/>
                                              </p:val>
                                            </p:tav>
                                            <p:tav tm="100000">
                                              <p:val>
                                                <p:strVal val="#ppt_x"/>
                                              </p:val>
                                            </p:tav>
                                          </p:tavLst>
                                        </p:anim>
                                        <p:anim calcmode="lin" valueType="num" p14:bounceEnd="60000">
                                          <p:cBhvr additive="base">
                                            <p:cTn id="43" dur="500" fill="hold"/>
                                            <p:tgtEl>
                                              <p:spTgt spid="194"/>
                                            </p:tgtEl>
                                            <p:attrNameLst>
                                              <p:attrName>ppt_y</p:attrName>
                                            </p:attrNameLst>
                                          </p:cBhvr>
                                          <p:tavLst>
                                            <p:tav tm="0">
                                              <p:val>
                                                <p:strVal val="#ppt_y"/>
                                              </p:val>
                                            </p:tav>
                                            <p:tav tm="100000">
                                              <p:val>
                                                <p:strVal val="#ppt_y"/>
                                              </p:val>
                                            </p:tav>
                                          </p:tavLst>
                                        </p:anim>
                                      </p:childTnLst>
                                    </p:cTn>
                                  </p:par>
                                </p:childTnLst>
                              </p:cTn>
                            </p:par>
                            <p:par>
                              <p:cTn id="44" fill="hold">
                                <p:stCondLst>
                                  <p:cond delay="1500"/>
                                </p:stCondLst>
                                <p:childTnLst>
                                  <p:par>
                                    <p:cTn id="45" presetID="2" presetClass="entr" presetSubtype="8" fill="hold" nodeType="afterEffect" p14:presetBounceEnd="60000">
                                      <p:stCondLst>
                                        <p:cond delay="0"/>
                                      </p:stCondLst>
                                      <p:childTnLst>
                                        <p:set>
                                          <p:cBhvr>
                                            <p:cTn id="46" dur="1" fill="hold">
                                              <p:stCondLst>
                                                <p:cond delay="0"/>
                                              </p:stCondLst>
                                            </p:cTn>
                                            <p:tgtEl>
                                              <p:spTgt spid="196"/>
                                            </p:tgtEl>
                                            <p:attrNameLst>
                                              <p:attrName>style.visibility</p:attrName>
                                            </p:attrNameLst>
                                          </p:cBhvr>
                                          <p:to>
                                            <p:strVal val="visible"/>
                                          </p:to>
                                        </p:set>
                                        <p:anim calcmode="lin" valueType="num" p14:bounceEnd="60000">
                                          <p:cBhvr additive="base">
                                            <p:cTn id="47" dur="500" fill="hold"/>
                                            <p:tgtEl>
                                              <p:spTgt spid="196"/>
                                            </p:tgtEl>
                                            <p:attrNameLst>
                                              <p:attrName>ppt_x</p:attrName>
                                            </p:attrNameLst>
                                          </p:cBhvr>
                                          <p:tavLst>
                                            <p:tav tm="0">
                                              <p:val>
                                                <p:strVal val="0-#ppt_w/2"/>
                                              </p:val>
                                            </p:tav>
                                            <p:tav tm="100000">
                                              <p:val>
                                                <p:strVal val="#ppt_x"/>
                                              </p:val>
                                            </p:tav>
                                          </p:tavLst>
                                        </p:anim>
                                        <p:anim calcmode="lin" valueType="num" p14:bounceEnd="60000">
                                          <p:cBhvr additive="base">
                                            <p:cTn id="48" dur="500" fill="hold"/>
                                            <p:tgtEl>
                                              <p:spTgt spid="196"/>
                                            </p:tgtEl>
                                            <p:attrNameLst>
                                              <p:attrName>ppt_y</p:attrName>
                                            </p:attrNameLst>
                                          </p:cBhvr>
                                          <p:tavLst>
                                            <p:tav tm="0">
                                              <p:val>
                                                <p:strVal val="#ppt_y"/>
                                              </p:val>
                                            </p:tav>
                                            <p:tav tm="100000">
                                              <p:val>
                                                <p:strVal val="#ppt_y"/>
                                              </p:val>
                                            </p:tav>
                                          </p:tavLst>
                                        </p:anim>
                                      </p:childTnLst>
                                    </p:cTn>
                                  </p:par>
                                </p:childTnLst>
                              </p:cTn>
                            </p:par>
                            <p:par>
                              <p:cTn id="49" fill="hold">
                                <p:stCondLst>
                                  <p:cond delay="2000"/>
                                </p:stCondLst>
                                <p:childTnLst>
                                  <p:par>
                                    <p:cTn id="50" presetID="10" presetClass="entr" presetSubtype="0"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14:presetBounceEnd="50000">
                                      <p:stCondLst>
                                        <p:cond delay="0"/>
                                      </p:stCondLst>
                                      <p:childTnLst>
                                        <p:set>
                                          <p:cBhvr>
                                            <p:cTn id="56" dur="1" fill="hold">
                                              <p:stCondLst>
                                                <p:cond delay="0"/>
                                              </p:stCondLst>
                                            </p:cTn>
                                            <p:tgtEl>
                                              <p:spTgt spid="190"/>
                                            </p:tgtEl>
                                            <p:attrNameLst>
                                              <p:attrName>style.visibility</p:attrName>
                                            </p:attrNameLst>
                                          </p:cBhvr>
                                          <p:to>
                                            <p:strVal val="visible"/>
                                          </p:to>
                                        </p:set>
                                        <p:anim calcmode="lin" valueType="num" p14:bounceEnd="50000">
                                          <p:cBhvr additive="base">
                                            <p:cTn id="57" dur="500" fill="hold"/>
                                            <p:tgtEl>
                                              <p:spTgt spid="190"/>
                                            </p:tgtEl>
                                            <p:attrNameLst>
                                              <p:attrName>ppt_x</p:attrName>
                                            </p:attrNameLst>
                                          </p:cBhvr>
                                          <p:tavLst>
                                            <p:tav tm="0">
                                              <p:val>
                                                <p:strVal val="#ppt_x"/>
                                              </p:val>
                                            </p:tav>
                                            <p:tav tm="100000">
                                              <p:val>
                                                <p:strVal val="#ppt_x"/>
                                              </p:val>
                                            </p:tav>
                                          </p:tavLst>
                                        </p:anim>
                                        <p:anim calcmode="lin" valueType="num" p14:bounceEnd="50000">
                                          <p:cBhvr additive="base">
                                            <p:cTn id="58" dur="500" fill="hold"/>
                                            <p:tgtEl>
                                              <p:spTgt spid="190"/>
                                            </p:tgtEl>
                                            <p:attrNameLst>
                                              <p:attrName>ppt_y</p:attrName>
                                            </p:attrNameLst>
                                          </p:cBhvr>
                                          <p:tavLst>
                                            <p:tav tm="0">
                                              <p:val>
                                                <p:strVal val="1+#ppt_h/2"/>
                                              </p:val>
                                            </p:tav>
                                            <p:tav tm="100000">
                                              <p:val>
                                                <p:strVal val="#ppt_y"/>
                                              </p:val>
                                            </p:tav>
                                          </p:tavLst>
                                        </p:anim>
                                      </p:childTnLst>
                                    </p:cTn>
                                  </p:par>
                                </p:childTnLst>
                              </p:cTn>
                            </p:par>
                            <p:par>
                              <p:cTn id="59" fill="hold">
                                <p:stCondLst>
                                  <p:cond delay="500"/>
                                </p:stCondLst>
                                <p:childTnLst>
                                  <p:par>
                                    <p:cTn id="60" presetID="10" presetClass="entr" presetSubtype="0" fill="hold" grpId="0" nodeType="afterEffect">
                                      <p:stCondLst>
                                        <p:cond delay="0"/>
                                      </p:stCondLst>
                                      <p:childTnLst>
                                        <p:set>
                                          <p:cBhvr>
                                            <p:cTn id="61" dur="1" fill="hold">
                                              <p:stCondLst>
                                                <p:cond delay="0"/>
                                              </p:stCondLst>
                                            </p:cTn>
                                            <p:tgtEl>
                                              <p:spTgt spid="46"/>
                                            </p:tgtEl>
                                            <p:attrNameLst>
                                              <p:attrName>style.visibility</p:attrName>
                                            </p:attrNameLst>
                                          </p:cBhvr>
                                          <p:to>
                                            <p:strVal val="visible"/>
                                          </p:to>
                                        </p:set>
                                        <p:animEffect transition="in" filter="fade">
                                          <p:cBhvr>
                                            <p:cTn id="62" dur="500"/>
                                            <p:tgtEl>
                                              <p:spTgt spid="46"/>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14:presetBounceEnd="44000">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14:bounceEnd="44000">
                                          <p:cBhvr additive="base">
                                            <p:cTn id="67" dur="500" fill="hold"/>
                                            <p:tgtEl>
                                              <p:spTgt spid="192"/>
                                            </p:tgtEl>
                                            <p:attrNameLst>
                                              <p:attrName>ppt_x</p:attrName>
                                            </p:attrNameLst>
                                          </p:cBhvr>
                                          <p:tavLst>
                                            <p:tav tm="0">
                                              <p:val>
                                                <p:strVal val="#ppt_x"/>
                                              </p:val>
                                            </p:tav>
                                            <p:tav tm="100000">
                                              <p:val>
                                                <p:strVal val="#ppt_x"/>
                                              </p:val>
                                            </p:tav>
                                          </p:tavLst>
                                        </p:anim>
                                        <p:anim calcmode="lin" valueType="num" p14:bounceEnd="44000">
                                          <p:cBhvr additive="base">
                                            <p:cTn id="68" dur="500" fill="hold"/>
                                            <p:tgtEl>
                                              <p:spTgt spid="192"/>
                                            </p:tgtEl>
                                            <p:attrNameLst>
                                              <p:attrName>ppt_y</p:attrName>
                                            </p:attrNameLst>
                                          </p:cBhvr>
                                          <p:tavLst>
                                            <p:tav tm="0">
                                              <p:val>
                                                <p:strVal val="1+#ppt_h/2"/>
                                              </p:val>
                                            </p:tav>
                                            <p:tav tm="100000">
                                              <p:val>
                                                <p:strVal val="#ppt_y"/>
                                              </p:val>
                                            </p:tav>
                                          </p:tavLst>
                                        </p:anim>
                                      </p:childTnLst>
                                    </p:cTn>
                                  </p:par>
                                </p:childTnLst>
                              </p:cTn>
                            </p:par>
                            <p:par>
                              <p:cTn id="69" fill="hold">
                                <p:stCondLst>
                                  <p:cond delay="500"/>
                                </p:stCondLst>
                                <p:childTnLst>
                                  <p:par>
                                    <p:cTn id="70" presetID="10" presetClass="entr" presetSubtype="0" fill="hold" grpId="0" nodeType="afterEffect">
                                      <p:stCondLst>
                                        <p:cond delay="0"/>
                                      </p:stCondLst>
                                      <p:childTnLst>
                                        <p:set>
                                          <p:cBhvr>
                                            <p:cTn id="71" dur="1" fill="hold">
                                              <p:stCondLst>
                                                <p:cond delay="0"/>
                                              </p:stCondLst>
                                            </p:cTn>
                                            <p:tgtEl>
                                              <p:spTgt spid="44"/>
                                            </p:tgtEl>
                                            <p:attrNameLst>
                                              <p:attrName>style.visibility</p:attrName>
                                            </p:attrNameLst>
                                          </p:cBhvr>
                                          <p:to>
                                            <p:strVal val="visible"/>
                                          </p:to>
                                        </p:set>
                                        <p:animEffect transition="in" filter="fade">
                                          <p:cBhvr>
                                            <p:cTn id="72" dur="500"/>
                                            <p:tgtEl>
                                              <p:spTgt spid="44"/>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14:presetBounceEnd="44000">
                                      <p:stCondLst>
                                        <p:cond delay="0"/>
                                      </p:stCondLst>
                                      <p:childTnLst>
                                        <p:set>
                                          <p:cBhvr>
                                            <p:cTn id="76" dur="1" fill="hold">
                                              <p:stCondLst>
                                                <p:cond delay="0"/>
                                              </p:stCondLst>
                                            </p:cTn>
                                            <p:tgtEl>
                                              <p:spTgt spid="186"/>
                                            </p:tgtEl>
                                            <p:attrNameLst>
                                              <p:attrName>style.visibility</p:attrName>
                                            </p:attrNameLst>
                                          </p:cBhvr>
                                          <p:to>
                                            <p:strVal val="visible"/>
                                          </p:to>
                                        </p:set>
                                        <p:anim calcmode="lin" valueType="num" p14:bounceEnd="44000">
                                          <p:cBhvr additive="base">
                                            <p:cTn id="77" dur="500" fill="hold"/>
                                            <p:tgtEl>
                                              <p:spTgt spid="186"/>
                                            </p:tgtEl>
                                            <p:attrNameLst>
                                              <p:attrName>ppt_x</p:attrName>
                                            </p:attrNameLst>
                                          </p:cBhvr>
                                          <p:tavLst>
                                            <p:tav tm="0">
                                              <p:val>
                                                <p:strVal val="1+#ppt_w/2"/>
                                              </p:val>
                                            </p:tav>
                                            <p:tav tm="100000">
                                              <p:val>
                                                <p:strVal val="#ppt_x"/>
                                              </p:val>
                                            </p:tav>
                                          </p:tavLst>
                                        </p:anim>
                                        <p:anim calcmode="lin" valueType="num" p14:bounceEnd="44000">
                                          <p:cBhvr additive="base">
                                            <p:cTn id="78" dur="500" fill="hold"/>
                                            <p:tgtEl>
                                              <p:spTgt spid="186"/>
                                            </p:tgtEl>
                                            <p:attrNameLst>
                                              <p:attrName>ppt_y</p:attrName>
                                            </p:attrNameLst>
                                          </p:cBhvr>
                                          <p:tavLst>
                                            <p:tav tm="0">
                                              <p:val>
                                                <p:strVal val="#ppt_y"/>
                                              </p:val>
                                            </p:tav>
                                            <p:tav tm="100000">
                                              <p:val>
                                                <p:strVal val="#ppt_y"/>
                                              </p:val>
                                            </p:tav>
                                          </p:tavLst>
                                        </p:anim>
                                      </p:childTnLst>
                                    </p:cTn>
                                  </p:par>
                                </p:childTnLst>
                              </p:cTn>
                            </p:par>
                            <p:par>
                              <p:cTn id="79" fill="hold">
                                <p:stCondLst>
                                  <p:cond delay="500"/>
                                </p:stCondLst>
                                <p:childTnLst>
                                  <p:par>
                                    <p:cTn id="80" presetID="10" presetClass="entr" presetSubtype="0" fill="hold" grpId="0" nodeType="after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fade">
                                          <p:cBhvr>
                                            <p:cTn id="82"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44" grpId="0"/>
          <p:bldP spid="46" grpId="0"/>
          <p:bldP spid="48" grpId="0"/>
          <p:bldP spid="20" grpId="0" animBg="1"/>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55"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1000" fill="hold"/>
                                            <p:tgtEl>
                                              <p:spTgt spid="14"/>
                                            </p:tgtEl>
                                            <p:attrNameLst>
                                              <p:attrName>ppt_w</p:attrName>
                                            </p:attrNameLst>
                                          </p:cBhvr>
                                          <p:tavLst>
                                            <p:tav tm="0">
                                              <p:val>
                                                <p:strVal val="#ppt_w*0.70"/>
                                              </p:val>
                                            </p:tav>
                                            <p:tav tm="100000">
                                              <p:val>
                                                <p:strVal val="#ppt_w"/>
                                              </p:val>
                                            </p:tav>
                                          </p:tavLst>
                                        </p:anim>
                                        <p:anim calcmode="lin" valueType="num">
                                          <p:cBhvr>
                                            <p:cTn id="12" dur="1000" fill="hold"/>
                                            <p:tgtEl>
                                              <p:spTgt spid="14"/>
                                            </p:tgtEl>
                                            <p:attrNameLst>
                                              <p:attrName>ppt_h</p:attrName>
                                            </p:attrNameLst>
                                          </p:cBhvr>
                                          <p:tavLst>
                                            <p:tav tm="0">
                                              <p:val>
                                                <p:strVal val="#ppt_h"/>
                                              </p:val>
                                            </p:tav>
                                            <p:tav tm="100000">
                                              <p:val>
                                                <p:strVal val="#ppt_h"/>
                                              </p:val>
                                            </p:tav>
                                          </p:tavLst>
                                        </p:anim>
                                        <p:animEffect transition="in" filter="fade">
                                          <p:cBhvr>
                                            <p:cTn id="13" dur="1000"/>
                                            <p:tgtEl>
                                              <p:spTgt spid="14"/>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childTnLst>
                              </p:cTn>
                            </p:par>
                            <p:par>
                              <p:cTn id="18" fill="hold">
                                <p:stCondLst>
                                  <p:cond delay="2500"/>
                                </p:stCondLst>
                                <p:childTnLst>
                                  <p:par>
                                    <p:cTn id="19" presetID="55" presetClass="entr" presetSubtype="0"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1000" fill="hold"/>
                                            <p:tgtEl>
                                              <p:spTgt spid="13"/>
                                            </p:tgtEl>
                                            <p:attrNameLst>
                                              <p:attrName>ppt_w</p:attrName>
                                            </p:attrNameLst>
                                          </p:cBhvr>
                                          <p:tavLst>
                                            <p:tav tm="0">
                                              <p:val>
                                                <p:strVal val="#ppt_w*0.70"/>
                                              </p:val>
                                            </p:tav>
                                            <p:tav tm="100000">
                                              <p:val>
                                                <p:strVal val="#ppt_w"/>
                                              </p:val>
                                            </p:tav>
                                          </p:tavLst>
                                        </p:anim>
                                        <p:anim calcmode="lin" valueType="num">
                                          <p:cBhvr>
                                            <p:cTn id="22" dur="1000" fill="hold"/>
                                            <p:tgtEl>
                                              <p:spTgt spid="13"/>
                                            </p:tgtEl>
                                            <p:attrNameLst>
                                              <p:attrName>ppt_h</p:attrName>
                                            </p:attrNameLst>
                                          </p:cBhvr>
                                          <p:tavLst>
                                            <p:tav tm="0">
                                              <p:val>
                                                <p:strVal val="#ppt_h"/>
                                              </p:val>
                                            </p:tav>
                                            <p:tav tm="100000">
                                              <p:val>
                                                <p:strVal val="#ppt_h"/>
                                              </p:val>
                                            </p:tav>
                                          </p:tavLst>
                                        </p:anim>
                                        <p:animEffect transition="in" filter="fade">
                                          <p:cBhvr>
                                            <p:cTn id="23" dur="1000"/>
                                            <p:tgtEl>
                                              <p:spTgt spid="13"/>
                                            </p:tgtEl>
                                          </p:cBhvr>
                                        </p:animEffect>
                                      </p:childTnLst>
                                    </p:cTn>
                                  </p:par>
                                </p:childTnLst>
                              </p:cTn>
                            </p:par>
                            <p:par>
                              <p:cTn id="24" fill="hold">
                                <p:stCondLst>
                                  <p:cond delay="3500"/>
                                </p:stCondLst>
                                <p:childTnLst>
                                  <p:par>
                                    <p:cTn id="25" presetID="10" presetClass="entr" presetSubtype="0"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10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nodeType="clickEffect">
                                      <p:stCondLst>
                                        <p:cond delay="0"/>
                                      </p:stCondLst>
                                      <p:childTnLst>
                                        <p:set>
                                          <p:cBhvr>
                                            <p:cTn id="31" dur="1" fill="hold">
                                              <p:stCondLst>
                                                <p:cond delay="0"/>
                                              </p:stCondLst>
                                            </p:cTn>
                                            <p:tgtEl>
                                              <p:spTgt spid="193"/>
                                            </p:tgtEl>
                                            <p:attrNameLst>
                                              <p:attrName>style.visibility</p:attrName>
                                            </p:attrNameLst>
                                          </p:cBhvr>
                                          <p:to>
                                            <p:strVal val="visible"/>
                                          </p:to>
                                        </p:set>
                                        <p:anim calcmode="lin" valueType="num">
                                          <p:cBhvr additive="base">
                                            <p:cTn id="32" dur="500" fill="hold"/>
                                            <p:tgtEl>
                                              <p:spTgt spid="193"/>
                                            </p:tgtEl>
                                            <p:attrNameLst>
                                              <p:attrName>ppt_x</p:attrName>
                                            </p:attrNameLst>
                                          </p:cBhvr>
                                          <p:tavLst>
                                            <p:tav tm="0">
                                              <p:val>
                                                <p:strVal val="0-#ppt_w/2"/>
                                              </p:val>
                                            </p:tav>
                                            <p:tav tm="100000">
                                              <p:val>
                                                <p:strVal val="#ppt_x"/>
                                              </p:val>
                                            </p:tav>
                                          </p:tavLst>
                                        </p:anim>
                                        <p:anim calcmode="lin" valueType="num">
                                          <p:cBhvr additive="base">
                                            <p:cTn id="33" dur="500" fill="hold"/>
                                            <p:tgtEl>
                                              <p:spTgt spid="193"/>
                                            </p:tgtEl>
                                            <p:attrNameLst>
                                              <p:attrName>ppt_y</p:attrName>
                                            </p:attrNameLst>
                                          </p:cBhvr>
                                          <p:tavLst>
                                            <p:tav tm="0">
                                              <p:val>
                                                <p:strVal val="#ppt_y"/>
                                              </p:val>
                                            </p:tav>
                                            <p:tav tm="100000">
                                              <p:val>
                                                <p:strVal val="#ppt_y"/>
                                              </p:val>
                                            </p:tav>
                                          </p:tavLst>
                                        </p:anim>
                                      </p:childTnLst>
                                    </p:cTn>
                                  </p:par>
                                </p:childTnLst>
                              </p:cTn>
                            </p:par>
                            <p:par>
                              <p:cTn id="34" fill="hold">
                                <p:stCondLst>
                                  <p:cond delay="500"/>
                                </p:stCondLst>
                                <p:childTnLst>
                                  <p:par>
                                    <p:cTn id="35" presetID="2" presetClass="entr" presetSubtype="8" fill="hold" nodeType="afterEffect">
                                      <p:stCondLst>
                                        <p:cond delay="0"/>
                                      </p:stCondLst>
                                      <p:childTnLst>
                                        <p:set>
                                          <p:cBhvr>
                                            <p:cTn id="36" dur="1" fill="hold">
                                              <p:stCondLst>
                                                <p:cond delay="0"/>
                                              </p:stCondLst>
                                            </p:cTn>
                                            <p:tgtEl>
                                              <p:spTgt spid="195"/>
                                            </p:tgtEl>
                                            <p:attrNameLst>
                                              <p:attrName>style.visibility</p:attrName>
                                            </p:attrNameLst>
                                          </p:cBhvr>
                                          <p:to>
                                            <p:strVal val="visible"/>
                                          </p:to>
                                        </p:set>
                                        <p:anim calcmode="lin" valueType="num">
                                          <p:cBhvr additive="base">
                                            <p:cTn id="37" dur="500" fill="hold"/>
                                            <p:tgtEl>
                                              <p:spTgt spid="195"/>
                                            </p:tgtEl>
                                            <p:attrNameLst>
                                              <p:attrName>ppt_x</p:attrName>
                                            </p:attrNameLst>
                                          </p:cBhvr>
                                          <p:tavLst>
                                            <p:tav tm="0">
                                              <p:val>
                                                <p:strVal val="0-#ppt_w/2"/>
                                              </p:val>
                                            </p:tav>
                                            <p:tav tm="100000">
                                              <p:val>
                                                <p:strVal val="#ppt_x"/>
                                              </p:val>
                                            </p:tav>
                                          </p:tavLst>
                                        </p:anim>
                                        <p:anim calcmode="lin" valueType="num">
                                          <p:cBhvr additive="base">
                                            <p:cTn id="38" dur="500" fill="hold"/>
                                            <p:tgtEl>
                                              <p:spTgt spid="195"/>
                                            </p:tgtEl>
                                            <p:attrNameLst>
                                              <p:attrName>ppt_y</p:attrName>
                                            </p:attrNameLst>
                                          </p:cBhvr>
                                          <p:tavLst>
                                            <p:tav tm="0">
                                              <p:val>
                                                <p:strVal val="#ppt_y"/>
                                              </p:val>
                                            </p:tav>
                                            <p:tav tm="100000">
                                              <p:val>
                                                <p:strVal val="#ppt_y"/>
                                              </p:val>
                                            </p:tav>
                                          </p:tavLst>
                                        </p:anim>
                                      </p:childTnLst>
                                    </p:cTn>
                                  </p:par>
                                </p:childTnLst>
                              </p:cTn>
                            </p:par>
                            <p:par>
                              <p:cTn id="39" fill="hold">
                                <p:stCondLst>
                                  <p:cond delay="1000"/>
                                </p:stCondLst>
                                <p:childTnLst>
                                  <p:par>
                                    <p:cTn id="40" presetID="2" presetClass="entr" presetSubtype="8" fill="hold" nodeType="afterEffect">
                                      <p:stCondLst>
                                        <p:cond delay="0"/>
                                      </p:stCondLst>
                                      <p:childTnLst>
                                        <p:set>
                                          <p:cBhvr>
                                            <p:cTn id="41" dur="1" fill="hold">
                                              <p:stCondLst>
                                                <p:cond delay="0"/>
                                              </p:stCondLst>
                                            </p:cTn>
                                            <p:tgtEl>
                                              <p:spTgt spid="194"/>
                                            </p:tgtEl>
                                            <p:attrNameLst>
                                              <p:attrName>style.visibility</p:attrName>
                                            </p:attrNameLst>
                                          </p:cBhvr>
                                          <p:to>
                                            <p:strVal val="visible"/>
                                          </p:to>
                                        </p:set>
                                        <p:anim calcmode="lin" valueType="num">
                                          <p:cBhvr additive="base">
                                            <p:cTn id="42" dur="500" fill="hold"/>
                                            <p:tgtEl>
                                              <p:spTgt spid="194"/>
                                            </p:tgtEl>
                                            <p:attrNameLst>
                                              <p:attrName>ppt_x</p:attrName>
                                            </p:attrNameLst>
                                          </p:cBhvr>
                                          <p:tavLst>
                                            <p:tav tm="0">
                                              <p:val>
                                                <p:strVal val="0-#ppt_w/2"/>
                                              </p:val>
                                            </p:tav>
                                            <p:tav tm="100000">
                                              <p:val>
                                                <p:strVal val="#ppt_x"/>
                                              </p:val>
                                            </p:tav>
                                          </p:tavLst>
                                        </p:anim>
                                        <p:anim calcmode="lin" valueType="num">
                                          <p:cBhvr additive="base">
                                            <p:cTn id="43" dur="500" fill="hold"/>
                                            <p:tgtEl>
                                              <p:spTgt spid="194"/>
                                            </p:tgtEl>
                                            <p:attrNameLst>
                                              <p:attrName>ppt_y</p:attrName>
                                            </p:attrNameLst>
                                          </p:cBhvr>
                                          <p:tavLst>
                                            <p:tav tm="0">
                                              <p:val>
                                                <p:strVal val="#ppt_y"/>
                                              </p:val>
                                            </p:tav>
                                            <p:tav tm="100000">
                                              <p:val>
                                                <p:strVal val="#ppt_y"/>
                                              </p:val>
                                            </p:tav>
                                          </p:tavLst>
                                        </p:anim>
                                      </p:childTnLst>
                                    </p:cTn>
                                  </p:par>
                                </p:childTnLst>
                              </p:cTn>
                            </p:par>
                            <p:par>
                              <p:cTn id="44" fill="hold">
                                <p:stCondLst>
                                  <p:cond delay="1500"/>
                                </p:stCondLst>
                                <p:childTnLst>
                                  <p:par>
                                    <p:cTn id="45" presetID="2" presetClass="entr" presetSubtype="8" fill="hold" nodeType="afterEffect">
                                      <p:stCondLst>
                                        <p:cond delay="0"/>
                                      </p:stCondLst>
                                      <p:childTnLst>
                                        <p:set>
                                          <p:cBhvr>
                                            <p:cTn id="46" dur="1" fill="hold">
                                              <p:stCondLst>
                                                <p:cond delay="0"/>
                                              </p:stCondLst>
                                            </p:cTn>
                                            <p:tgtEl>
                                              <p:spTgt spid="196"/>
                                            </p:tgtEl>
                                            <p:attrNameLst>
                                              <p:attrName>style.visibility</p:attrName>
                                            </p:attrNameLst>
                                          </p:cBhvr>
                                          <p:to>
                                            <p:strVal val="visible"/>
                                          </p:to>
                                        </p:set>
                                        <p:anim calcmode="lin" valueType="num">
                                          <p:cBhvr additive="base">
                                            <p:cTn id="47" dur="500" fill="hold"/>
                                            <p:tgtEl>
                                              <p:spTgt spid="196"/>
                                            </p:tgtEl>
                                            <p:attrNameLst>
                                              <p:attrName>ppt_x</p:attrName>
                                            </p:attrNameLst>
                                          </p:cBhvr>
                                          <p:tavLst>
                                            <p:tav tm="0">
                                              <p:val>
                                                <p:strVal val="0-#ppt_w/2"/>
                                              </p:val>
                                            </p:tav>
                                            <p:tav tm="100000">
                                              <p:val>
                                                <p:strVal val="#ppt_x"/>
                                              </p:val>
                                            </p:tav>
                                          </p:tavLst>
                                        </p:anim>
                                        <p:anim calcmode="lin" valueType="num">
                                          <p:cBhvr additive="base">
                                            <p:cTn id="48" dur="500" fill="hold"/>
                                            <p:tgtEl>
                                              <p:spTgt spid="196"/>
                                            </p:tgtEl>
                                            <p:attrNameLst>
                                              <p:attrName>ppt_y</p:attrName>
                                            </p:attrNameLst>
                                          </p:cBhvr>
                                          <p:tavLst>
                                            <p:tav tm="0">
                                              <p:val>
                                                <p:strVal val="#ppt_y"/>
                                              </p:val>
                                            </p:tav>
                                            <p:tav tm="100000">
                                              <p:val>
                                                <p:strVal val="#ppt_y"/>
                                              </p:val>
                                            </p:tav>
                                          </p:tavLst>
                                        </p:anim>
                                      </p:childTnLst>
                                    </p:cTn>
                                  </p:par>
                                </p:childTnLst>
                              </p:cTn>
                            </p:par>
                            <p:par>
                              <p:cTn id="49" fill="hold">
                                <p:stCondLst>
                                  <p:cond delay="2000"/>
                                </p:stCondLst>
                                <p:childTnLst>
                                  <p:par>
                                    <p:cTn id="50" presetID="10" presetClass="entr" presetSubtype="0"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190"/>
                                            </p:tgtEl>
                                            <p:attrNameLst>
                                              <p:attrName>style.visibility</p:attrName>
                                            </p:attrNameLst>
                                          </p:cBhvr>
                                          <p:to>
                                            <p:strVal val="visible"/>
                                          </p:to>
                                        </p:set>
                                        <p:anim calcmode="lin" valueType="num">
                                          <p:cBhvr additive="base">
                                            <p:cTn id="57" dur="500" fill="hold"/>
                                            <p:tgtEl>
                                              <p:spTgt spid="190"/>
                                            </p:tgtEl>
                                            <p:attrNameLst>
                                              <p:attrName>ppt_x</p:attrName>
                                            </p:attrNameLst>
                                          </p:cBhvr>
                                          <p:tavLst>
                                            <p:tav tm="0">
                                              <p:val>
                                                <p:strVal val="#ppt_x"/>
                                              </p:val>
                                            </p:tav>
                                            <p:tav tm="100000">
                                              <p:val>
                                                <p:strVal val="#ppt_x"/>
                                              </p:val>
                                            </p:tav>
                                          </p:tavLst>
                                        </p:anim>
                                        <p:anim calcmode="lin" valueType="num">
                                          <p:cBhvr additive="base">
                                            <p:cTn id="58" dur="500" fill="hold"/>
                                            <p:tgtEl>
                                              <p:spTgt spid="190"/>
                                            </p:tgtEl>
                                            <p:attrNameLst>
                                              <p:attrName>ppt_y</p:attrName>
                                            </p:attrNameLst>
                                          </p:cBhvr>
                                          <p:tavLst>
                                            <p:tav tm="0">
                                              <p:val>
                                                <p:strVal val="1+#ppt_h/2"/>
                                              </p:val>
                                            </p:tav>
                                            <p:tav tm="100000">
                                              <p:val>
                                                <p:strVal val="#ppt_y"/>
                                              </p:val>
                                            </p:tav>
                                          </p:tavLst>
                                        </p:anim>
                                      </p:childTnLst>
                                    </p:cTn>
                                  </p:par>
                                </p:childTnLst>
                              </p:cTn>
                            </p:par>
                            <p:par>
                              <p:cTn id="59" fill="hold">
                                <p:stCondLst>
                                  <p:cond delay="500"/>
                                </p:stCondLst>
                                <p:childTnLst>
                                  <p:par>
                                    <p:cTn id="60" presetID="10" presetClass="entr" presetSubtype="0" fill="hold" grpId="0" nodeType="afterEffect">
                                      <p:stCondLst>
                                        <p:cond delay="0"/>
                                      </p:stCondLst>
                                      <p:childTnLst>
                                        <p:set>
                                          <p:cBhvr>
                                            <p:cTn id="61" dur="1" fill="hold">
                                              <p:stCondLst>
                                                <p:cond delay="0"/>
                                              </p:stCondLst>
                                            </p:cTn>
                                            <p:tgtEl>
                                              <p:spTgt spid="46"/>
                                            </p:tgtEl>
                                            <p:attrNameLst>
                                              <p:attrName>style.visibility</p:attrName>
                                            </p:attrNameLst>
                                          </p:cBhvr>
                                          <p:to>
                                            <p:strVal val="visible"/>
                                          </p:to>
                                        </p:set>
                                        <p:animEffect transition="in" filter="fade">
                                          <p:cBhvr>
                                            <p:cTn id="62" dur="500"/>
                                            <p:tgtEl>
                                              <p:spTgt spid="46"/>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cBhvr additive="base">
                                            <p:cTn id="67" dur="500" fill="hold"/>
                                            <p:tgtEl>
                                              <p:spTgt spid="192"/>
                                            </p:tgtEl>
                                            <p:attrNameLst>
                                              <p:attrName>ppt_x</p:attrName>
                                            </p:attrNameLst>
                                          </p:cBhvr>
                                          <p:tavLst>
                                            <p:tav tm="0">
                                              <p:val>
                                                <p:strVal val="#ppt_x"/>
                                              </p:val>
                                            </p:tav>
                                            <p:tav tm="100000">
                                              <p:val>
                                                <p:strVal val="#ppt_x"/>
                                              </p:val>
                                            </p:tav>
                                          </p:tavLst>
                                        </p:anim>
                                        <p:anim calcmode="lin" valueType="num">
                                          <p:cBhvr additive="base">
                                            <p:cTn id="68" dur="500" fill="hold"/>
                                            <p:tgtEl>
                                              <p:spTgt spid="192"/>
                                            </p:tgtEl>
                                            <p:attrNameLst>
                                              <p:attrName>ppt_y</p:attrName>
                                            </p:attrNameLst>
                                          </p:cBhvr>
                                          <p:tavLst>
                                            <p:tav tm="0">
                                              <p:val>
                                                <p:strVal val="1+#ppt_h/2"/>
                                              </p:val>
                                            </p:tav>
                                            <p:tav tm="100000">
                                              <p:val>
                                                <p:strVal val="#ppt_y"/>
                                              </p:val>
                                            </p:tav>
                                          </p:tavLst>
                                        </p:anim>
                                      </p:childTnLst>
                                    </p:cTn>
                                  </p:par>
                                </p:childTnLst>
                              </p:cTn>
                            </p:par>
                            <p:par>
                              <p:cTn id="69" fill="hold">
                                <p:stCondLst>
                                  <p:cond delay="500"/>
                                </p:stCondLst>
                                <p:childTnLst>
                                  <p:par>
                                    <p:cTn id="70" presetID="10" presetClass="entr" presetSubtype="0" fill="hold" grpId="0" nodeType="afterEffect">
                                      <p:stCondLst>
                                        <p:cond delay="0"/>
                                      </p:stCondLst>
                                      <p:childTnLst>
                                        <p:set>
                                          <p:cBhvr>
                                            <p:cTn id="71" dur="1" fill="hold">
                                              <p:stCondLst>
                                                <p:cond delay="0"/>
                                              </p:stCondLst>
                                            </p:cTn>
                                            <p:tgtEl>
                                              <p:spTgt spid="44"/>
                                            </p:tgtEl>
                                            <p:attrNameLst>
                                              <p:attrName>style.visibility</p:attrName>
                                            </p:attrNameLst>
                                          </p:cBhvr>
                                          <p:to>
                                            <p:strVal val="visible"/>
                                          </p:to>
                                        </p:set>
                                        <p:animEffect transition="in" filter="fade">
                                          <p:cBhvr>
                                            <p:cTn id="72" dur="500"/>
                                            <p:tgtEl>
                                              <p:spTgt spid="44"/>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186"/>
                                            </p:tgtEl>
                                            <p:attrNameLst>
                                              <p:attrName>style.visibility</p:attrName>
                                            </p:attrNameLst>
                                          </p:cBhvr>
                                          <p:to>
                                            <p:strVal val="visible"/>
                                          </p:to>
                                        </p:set>
                                        <p:anim calcmode="lin" valueType="num">
                                          <p:cBhvr additive="base">
                                            <p:cTn id="77" dur="500" fill="hold"/>
                                            <p:tgtEl>
                                              <p:spTgt spid="186"/>
                                            </p:tgtEl>
                                            <p:attrNameLst>
                                              <p:attrName>ppt_x</p:attrName>
                                            </p:attrNameLst>
                                          </p:cBhvr>
                                          <p:tavLst>
                                            <p:tav tm="0">
                                              <p:val>
                                                <p:strVal val="1+#ppt_w/2"/>
                                              </p:val>
                                            </p:tav>
                                            <p:tav tm="100000">
                                              <p:val>
                                                <p:strVal val="#ppt_x"/>
                                              </p:val>
                                            </p:tav>
                                          </p:tavLst>
                                        </p:anim>
                                        <p:anim calcmode="lin" valueType="num">
                                          <p:cBhvr additive="base">
                                            <p:cTn id="78" dur="500" fill="hold"/>
                                            <p:tgtEl>
                                              <p:spTgt spid="186"/>
                                            </p:tgtEl>
                                            <p:attrNameLst>
                                              <p:attrName>ppt_y</p:attrName>
                                            </p:attrNameLst>
                                          </p:cBhvr>
                                          <p:tavLst>
                                            <p:tav tm="0">
                                              <p:val>
                                                <p:strVal val="#ppt_y"/>
                                              </p:val>
                                            </p:tav>
                                            <p:tav tm="100000">
                                              <p:val>
                                                <p:strVal val="#ppt_y"/>
                                              </p:val>
                                            </p:tav>
                                          </p:tavLst>
                                        </p:anim>
                                      </p:childTnLst>
                                    </p:cTn>
                                  </p:par>
                                </p:childTnLst>
                              </p:cTn>
                            </p:par>
                            <p:par>
                              <p:cTn id="79" fill="hold">
                                <p:stCondLst>
                                  <p:cond delay="500"/>
                                </p:stCondLst>
                                <p:childTnLst>
                                  <p:par>
                                    <p:cTn id="80" presetID="10" presetClass="entr" presetSubtype="0" fill="hold" grpId="0" nodeType="after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fade">
                                          <p:cBhvr>
                                            <p:cTn id="82"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44" grpId="0"/>
          <p:bldP spid="46" grpId="0"/>
          <p:bldP spid="48" grpId="0"/>
          <p:bldP spid="20" grpId="0" animBg="1"/>
          <p:bldP spid="21" grpId="0" animBg="1"/>
        </p:bldLst>
      </p:timing>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1" name="Straight Connector 20"/>
          <p:cNvCxnSpPr/>
          <p:nvPr/>
        </p:nvCxnSpPr>
        <p:spPr>
          <a:xfrm>
            <a:off x="382315" y="2130725"/>
            <a:ext cx="11389143"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658603" y="349518"/>
            <a:ext cx="2882520" cy="990015"/>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USAGE INDEX</a:t>
            </a:r>
          </a:p>
          <a:p>
            <a:pPr algn="ctr">
              <a:lnSpc>
                <a:spcPts val="3500"/>
              </a:lnSpc>
            </a:pPr>
            <a:r>
              <a:rPr lang="en-US"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1200" dirty="0">
                <a:solidFill>
                  <a:schemeClr val="tx1">
                    <a:lumMod val="50000"/>
                    <a:lumOff val="50000"/>
                  </a:schemeClr>
                </a:solidFill>
                <a:latin typeface="Century Gothic" panose="020B0502020202020204" pitchFamily="34" charset="0"/>
                <a:cs typeface="Arial" panose="020B0604020202020204" pitchFamily="34" charset="0"/>
              </a:rPr>
              <a:t>vs</a:t>
            </a:r>
            <a:r>
              <a:rPr lang="en-US"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9" name="Group 8"/>
          <p:cNvGrpSpPr/>
          <p:nvPr/>
        </p:nvGrpSpPr>
        <p:grpSpPr>
          <a:xfrm>
            <a:off x="8530546" y="3246818"/>
            <a:ext cx="810228" cy="587541"/>
            <a:chOff x="8530546" y="3246818"/>
            <a:chExt cx="810228" cy="587541"/>
          </a:xfrm>
        </p:grpSpPr>
        <p:sp>
          <p:nvSpPr>
            <p:cNvPr id="89" name="Rectangle 88"/>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TextBox 235"/>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16" name="Group 15"/>
          <p:cNvGrpSpPr/>
          <p:nvPr/>
        </p:nvGrpSpPr>
        <p:grpSpPr>
          <a:xfrm>
            <a:off x="8530546" y="3902118"/>
            <a:ext cx="810228" cy="587541"/>
            <a:chOff x="8530546" y="4529253"/>
            <a:chExt cx="810228" cy="587541"/>
          </a:xfrm>
        </p:grpSpPr>
        <p:sp>
          <p:nvSpPr>
            <p:cNvPr id="176" name="Rectangle 175"/>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TextBox 237"/>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2" name="Group 1"/>
          <p:cNvGrpSpPr/>
          <p:nvPr/>
        </p:nvGrpSpPr>
        <p:grpSpPr>
          <a:xfrm>
            <a:off x="7720318" y="3246818"/>
            <a:ext cx="810228" cy="587541"/>
            <a:chOff x="7720318" y="3246818"/>
            <a:chExt cx="810228" cy="587541"/>
          </a:xfrm>
        </p:grpSpPr>
        <p:sp>
          <p:nvSpPr>
            <p:cNvPr id="86" name="Rectangle 85"/>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6" name="Group 5"/>
          <p:cNvGrpSpPr/>
          <p:nvPr/>
        </p:nvGrpSpPr>
        <p:grpSpPr>
          <a:xfrm>
            <a:off x="7720318" y="3902118"/>
            <a:ext cx="810228" cy="587541"/>
            <a:chOff x="7720318" y="3895410"/>
            <a:chExt cx="810228" cy="587541"/>
          </a:xfrm>
        </p:grpSpPr>
        <p:sp>
          <p:nvSpPr>
            <p:cNvPr id="162" name="Rectangle 161"/>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TextBox 24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spTree>
    <p:extLst>
      <p:ext uri="{BB962C8B-B14F-4D97-AF65-F5344CB8AC3E}">
        <p14:creationId xmlns:p14="http://schemas.microsoft.com/office/powerpoint/2010/main" val="23025336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48"/>
                                        </p:tgtEl>
                                        <p:attrNameLst>
                                          <p:attrName>style.visibility</p:attrName>
                                        </p:attrNameLst>
                                      </p:cBhvr>
                                      <p:to>
                                        <p:strVal val="visible"/>
                                      </p:to>
                                    </p:set>
                                    <p:animEffect transition="in" filter="fade">
                                      <p:cBhvr>
                                        <p:cTn id="11" dur="1000"/>
                                        <p:tgtEl>
                                          <p:spTgt spid="248"/>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249"/>
                                        </p:tgtEl>
                                        <p:attrNameLst>
                                          <p:attrName>style.visibility</p:attrName>
                                        </p:attrNameLst>
                                      </p:cBhvr>
                                      <p:to>
                                        <p:strVal val="visible"/>
                                      </p:to>
                                    </p:set>
                                    <p:animEffect transition="in" filter="fade">
                                      <p:cBhvr>
                                        <p:cTn id="15" dur="1000"/>
                                        <p:tgtEl>
                                          <p:spTgt spid="249"/>
                                        </p:tgtEl>
                                      </p:cBhvr>
                                    </p:animEffect>
                                  </p:childTnLst>
                                </p:cTn>
                              </p:par>
                            </p:childTnLst>
                          </p:cTn>
                        </p:par>
                        <p:par>
                          <p:cTn id="16" fill="hold">
                            <p:stCondLst>
                              <p:cond delay="3000"/>
                            </p:stCondLst>
                            <p:childTnLst>
                              <p:par>
                                <p:cTn id="17" presetID="10" presetClass="entr" presetSubtype="0" fill="hold" grpId="0" nodeType="afterEffect">
                                  <p:stCondLst>
                                    <p:cond delay="0"/>
                                  </p:stCondLst>
                                  <p:childTnLst>
                                    <p:set>
                                      <p:cBhvr>
                                        <p:cTn id="18" dur="1" fill="hold">
                                          <p:stCondLst>
                                            <p:cond delay="0"/>
                                          </p:stCondLst>
                                        </p:cTn>
                                        <p:tgtEl>
                                          <p:spTgt spid="262"/>
                                        </p:tgtEl>
                                        <p:attrNameLst>
                                          <p:attrName>style.visibility</p:attrName>
                                        </p:attrNameLst>
                                      </p:cBhvr>
                                      <p:to>
                                        <p:strVal val="visible"/>
                                      </p:to>
                                    </p:set>
                                    <p:animEffect transition="in" filter="fade">
                                      <p:cBhvr>
                                        <p:cTn id="19" dur="1000"/>
                                        <p:tgtEl>
                                          <p:spTgt spid="262"/>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1000"/>
                                        <p:tgtEl>
                                          <p:spTgt spid="4"/>
                                        </p:tgtEl>
                                      </p:cBhvr>
                                    </p:animEffect>
                                  </p:childTnLst>
                                </p:cTn>
                              </p:par>
                            </p:childTnLst>
                          </p:cTn>
                        </p:par>
                        <p:par>
                          <p:cTn id="24" fill="hold">
                            <p:stCondLst>
                              <p:cond delay="5000"/>
                            </p:stCondLst>
                            <p:childTnLst>
                              <p:par>
                                <p:cTn id="25" presetID="10" presetClass="entr" presetSubtype="0"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fade">
                                      <p:cBhvr>
                                        <p:cTn id="27" dur="1000"/>
                                        <p:tgtEl>
                                          <p:spTgt spid="6"/>
                                        </p:tgtEl>
                                      </p:cBhvr>
                                    </p:animEffect>
                                  </p:childTnLst>
                                </p:cTn>
                              </p:par>
                            </p:childTnLst>
                          </p:cTn>
                        </p:par>
                        <p:par>
                          <p:cTn id="28" fill="hold">
                            <p:stCondLst>
                              <p:cond delay="6000"/>
                            </p:stCondLst>
                            <p:childTnLst>
                              <p:par>
                                <p:cTn id="29" presetID="10" presetClass="entr" presetSubtype="0" fill="hold" nodeType="after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fade">
                                      <p:cBhvr>
                                        <p:cTn id="31" dur="1000"/>
                                        <p:tgtEl>
                                          <p:spTgt spid="9"/>
                                        </p:tgtEl>
                                      </p:cBhvr>
                                    </p:animEffect>
                                  </p:childTnLst>
                                </p:cTn>
                              </p:par>
                            </p:childTnLst>
                          </p:cTn>
                        </p:par>
                        <p:par>
                          <p:cTn id="32" fill="hold">
                            <p:stCondLst>
                              <p:cond delay="7000"/>
                            </p:stCondLst>
                            <p:childTnLst>
                              <p:par>
                                <p:cTn id="33" presetID="10" presetClass="entr" presetSubtype="0" fill="hold"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fade">
                                      <p:cBhvr>
                                        <p:cTn id="35" dur="1000"/>
                                        <p:tgtEl>
                                          <p:spTgt spid="16"/>
                                        </p:tgtEl>
                                      </p:cBhvr>
                                    </p:animEffect>
                                  </p:childTnLst>
                                </p:cTn>
                              </p:par>
                            </p:childTnLst>
                          </p:cTn>
                        </p:par>
                        <p:par>
                          <p:cTn id="36" fill="hold">
                            <p:stCondLst>
                              <p:cond delay="8000"/>
                            </p:stCondLst>
                            <p:childTnLst>
                              <p:par>
                                <p:cTn id="37" presetID="10" presetClass="entr" presetSubtype="0" fill="hold" nodeType="afterEffect">
                                  <p:stCondLst>
                                    <p:cond delay="0"/>
                                  </p:stCondLst>
                                  <p:childTnLst>
                                    <p:set>
                                      <p:cBhvr>
                                        <p:cTn id="38" dur="1" fill="hold">
                                          <p:stCondLst>
                                            <p:cond delay="0"/>
                                          </p:stCondLst>
                                        </p:cTn>
                                        <p:tgtEl>
                                          <p:spTgt spid="2"/>
                                        </p:tgtEl>
                                        <p:attrNameLst>
                                          <p:attrName>style.visibility</p:attrName>
                                        </p:attrNameLst>
                                      </p:cBhvr>
                                      <p:to>
                                        <p:strVal val="visible"/>
                                      </p:to>
                                    </p:set>
                                    <p:animEffect transition="in" filter="fade">
                                      <p:cBhvr>
                                        <p:cTn id="39" dur="1000"/>
                                        <p:tgtEl>
                                          <p:spTgt spid="2"/>
                                        </p:tgtEl>
                                      </p:cBhvr>
                                    </p:animEffect>
                                  </p:childTnLst>
                                </p:cTn>
                              </p:par>
                            </p:childTnLst>
                          </p:cTn>
                        </p:par>
                        <p:par>
                          <p:cTn id="40" fill="hold">
                            <p:stCondLst>
                              <p:cond delay="9000"/>
                            </p:stCondLst>
                            <p:childTnLst>
                              <p:par>
                                <p:cTn id="41" presetID="10" presetClass="entr" presetSubtype="0" fill="hold" nodeType="afterEffect">
                                  <p:stCondLst>
                                    <p:cond delay="0"/>
                                  </p:stCondLst>
                                  <p:childTnLst>
                                    <p:set>
                                      <p:cBhvr>
                                        <p:cTn id="42" dur="1" fill="hold">
                                          <p:stCondLst>
                                            <p:cond delay="0"/>
                                          </p:stCondLst>
                                        </p:cTn>
                                        <p:tgtEl>
                                          <p:spTgt spid="7"/>
                                        </p:tgtEl>
                                        <p:attrNameLst>
                                          <p:attrName>style.visibility</p:attrName>
                                        </p:attrNameLst>
                                      </p:cBhvr>
                                      <p:to>
                                        <p:strVal val="visible"/>
                                      </p:to>
                                    </p:set>
                                    <p:animEffect transition="in" filter="fade">
                                      <p:cBhvr>
                                        <p:cTn id="43" dur="1000"/>
                                        <p:tgtEl>
                                          <p:spTgt spid="7"/>
                                        </p:tgtEl>
                                      </p:cBhvr>
                                    </p:animEffect>
                                  </p:childTnLst>
                                </p:cTn>
                              </p:par>
                            </p:childTnLst>
                          </p:cTn>
                        </p:par>
                        <p:par>
                          <p:cTn id="44" fill="hold">
                            <p:stCondLst>
                              <p:cond delay="10000"/>
                            </p:stCondLst>
                            <p:childTnLst>
                              <p:par>
                                <p:cTn id="45" presetID="10" presetClass="entr" presetSubtype="0" fill="hold" nodeType="afterEffect">
                                  <p:stCondLst>
                                    <p:cond delay="0"/>
                                  </p:stCondLst>
                                  <p:childTnLst>
                                    <p:set>
                                      <p:cBhvr>
                                        <p:cTn id="46" dur="1" fill="hold">
                                          <p:stCondLst>
                                            <p:cond delay="0"/>
                                          </p:stCondLst>
                                        </p:cTn>
                                        <p:tgtEl>
                                          <p:spTgt spid="5"/>
                                        </p:tgtEl>
                                        <p:attrNameLst>
                                          <p:attrName>style.visibility</p:attrName>
                                        </p:attrNameLst>
                                      </p:cBhvr>
                                      <p:to>
                                        <p:strVal val="visible"/>
                                      </p:to>
                                    </p:set>
                                    <p:animEffect transition="in" filter="fade">
                                      <p:cBhvr>
                                        <p:cTn id="47" dur="1000"/>
                                        <p:tgtEl>
                                          <p:spTgt spid="5"/>
                                        </p:tgtEl>
                                      </p:cBhvr>
                                    </p:animEffect>
                                  </p:childTnLst>
                                </p:cTn>
                              </p:par>
                            </p:childTnLst>
                          </p:cTn>
                        </p:par>
                        <p:par>
                          <p:cTn id="48" fill="hold">
                            <p:stCondLst>
                              <p:cond delay="11000"/>
                            </p:stCondLst>
                            <p:childTnLst>
                              <p:par>
                                <p:cTn id="49" presetID="10" presetClass="entr" presetSubtype="0" fill="hold" nodeType="afterEffect">
                                  <p:stCondLst>
                                    <p:cond delay="0"/>
                                  </p:stCondLst>
                                  <p:childTnLst>
                                    <p:set>
                                      <p:cBhvr>
                                        <p:cTn id="50" dur="1" fill="hold">
                                          <p:stCondLst>
                                            <p:cond delay="0"/>
                                          </p:stCondLst>
                                        </p:cTn>
                                        <p:tgtEl>
                                          <p:spTgt spid="10"/>
                                        </p:tgtEl>
                                        <p:attrNameLst>
                                          <p:attrName>style.visibility</p:attrName>
                                        </p:attrNameLst>
                                      </p:cBhvr>
                                      <p:to>
                                        <p:strVal val="visible"/>
                                      </p:to>
                                    </p:set>
                                    <p:animEffect transition="in" filter="fade">
                                      <p:cBhvr>
                                        <p:cTn id="51" dur="10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49" grpId="0" animBg="1"/>
      <p:bldP spid="248" grpId="0" animBg="1"/>
      <p:bldP spid="262"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257356" y="1892392"/>
            <a:ext cx="8888972" cy="584775"/>
          </a:xfrm>
          <a:prstGeom prst="rect">
            <a:avLst/>
          </a:prstGeom>
          <a:noFill/>
        </p:spPr>
        <p:txBody>
          <a:bodyPr wrap="none" rtlCol="0">
            <a:spAutoFit/>
          </a:bodyPr>
          <a:lstStyle/>
          <a:p>
            <a:pPr algn="ctr"/>
            <a:r>
              <a:rPr lang="en-US" sz="3200" b="1" dirty="0">
                <a:solidFill>
                  <a:srgbClr val="0070C0"/>
                </a:solidFill>
                <a:latin typeface="Century Gothic" panose="020B0502020202020204" pitchFamily="34" charset="0"/>
                <a:cs typeface="Arial" panose="020B0604020202020204" pitchFamily="34" charset="0"/>
              </a:rPr>
              <a:t>DEVICES WITH GREATEST GROWTH POTENTIAL</a:t>
            </a:r>
          </a:p>
        </p:txBody>
      </p:sp>
      <p:sp>
        <p:nvSpPr>
          <p:cNvPr id="21" name="TextBox 20"/>
          <p:cNvSpPr txBox="1"/>
          <p:nvPr/>
        </p:nvSpPr>
        <p:spPr>
          <a:xfrm>
            <a:off x="6116802" y="2625084"/>
            <a:ext cx="5375189" cy="584775"/>
          </a:xfrm>
          <a:prstGeom prst="rect">
            <a:avLst/>
          </a:prstGeom>
          <a:noFill/>
        </p:spPr>
        <p:txBody>
          <a:bodyPr wrap="none" rtlCol="0">
            <a:spAutoFit/>
          </a:bodyPr>
          <a:lstStyle/>
          <a:p>
            <a:r>
              <a:rPr lang="en-US" sz="3200" dirty="0">
                <a:solidFill>
                  <a:srgbClr val="0070C0"/>
                </a:solidFill>
                <a:latin typeface="Century Gothic" panose="020B0502020202020204" pitchFamily="34" charset="0"/>
                <a:cs typeface="Arial" panose="020B0604020202020204" pitchFamily="34" charset="0"/>
              </a:rPr>
              <a:t>OTT and Connected Cars.</a:t>
            </a:r>
          </a:p>
        </p:txBody>
      </p:sp>
    </p:spTree>
    <p:extLst>
      <p:ext uri="{BB962C8B-B14F-4D97-AF65-F5344CB8AC3E}">
        <p14:creationId xmlns:p14="http://schemas.microsoft.com/office/powerpoint/2010/main" val="1500876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descr="Image result for pierre brunea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46268" y="1937099"/>
            <a:ext cx="3299466" cy="3299469"/>
          </a:xfrm>
          <a:prstGeom prst="ellipse">
            <a:avLst/>
          </a:prstGeom>
          <a:noFill/>
          <a:ln w="3175">
            <a:solidFill>
              <a:srgbClr val="7030A0"/>
            </a:solidFill>
          </a:ln>
          <a:extLst>
            <a:ext uri="{909E8E84-426E-40DD-AFC4-6F175D3DCCD1}">
              <a14:hiddenFill xmlns:a14="http://schemas.microsoft.com/office/drawing/2010/main">
                <a:solidFill>
                  <a:srgbClr val="FFFFFF"/>
                </a:solidFill>
              </a14:hiddenFill>
            </a:ext>
          </a:extLst>
        </p:spPr>
      </p:pic>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 name="TextBox 1"/>
          <p:cNvSpPr txBox="1"/>
          <p:nvPr/>
        </p:nvSpPr>
        <p:spPr>
          <a:xfrm>
            <a:off x="4346162" y="644402"/>
            <a:ext cx="3499676" cy="1138773"/>
          </a:xfrm>
          <a:prstGeom prst="rect">
            <a:avLst/>
          </a:prstGeom>
          <a:noFill/>
        </p:spPr>
        <p:txBody>
          <a:bodyPr wrap="none" rtlCol="0">
            <a:spAutoFit/>
          </a:bodyPr>
          <a:lstStyle/>
          <a:p>
            <a:pPr algn="ctr"/>
            <a:r>
              <a:rPr lang="en-US" sz="4400" b="1" dirty="0">
                <a:solidFill>
                  <a:srgbClr val="7030A0"/>
                </a:solidFill>
                <a:latin typeface="Century Gothic" panose="020B0502020202020204" pitchFamily="34" charset="0"/>
              </a:rPr>
              <a:t>REACH/TIME</a:t>
            </a:r>
          </a:p>
          <a:p>
            <a:pPr algn="ctr"/>
            <a:r>
              <a:rPr lang="en-US" sz="2400" b="1" dirty="0">
                <a:solidFill>
                  <a:srgbClr val="7030A0"/>
                </a:solidFill>
                <a:latin typeface="Century Gothic" panose="020B0502020202020204" pitchFamily="34" charset="0"/>
              </a:rPr>
              <a:t>GRID</a:t>
            </a:r>
            <a:endParaRPr lang="en-US" sz="2000" b="1" dirty="0">
              <a:solidFill>
                <a:srgbClr val="7030A0"/>
              </a:solidFill>
              <a:latin typeface="Century Gothic" panose="020B0502020202020204" pitchFamily="34" charset="0"/>
            </a:endParaRPr>
          </a:p>
        </p:txBody>
      </p:sp>
      <p:sp>
        <p:nvSpPr>
          <p:cNvPr id="8" name="Rectangle 7"/>
          <p:cNvSpPr/>
          <p:nvPr/>
        </p:nvSpPr>
        <p:spPr>
          <a:xfrm>
            <a:off x="1165414" y="5581125"/>
            <a:ext cx="9861174" cy="923330"/>
          </a:xfrm>
          <a:prstGeom prst="rect">
            <a:avLst/>
          </a:prstGeom>
        </p:spPr>
        <p:txBody>
          <a:bodyPr wrap="square">
            <a:spAutoFit/>
          </a:bodyPr>
          <a:lstStyle/>
          <a:p>
            <a:pPr algn="ctr"/>
            <a:r>
              <a:rPr lang="en-US" b="1" dirty="0">
                <a:solidFill>
                  <a:srgbClr val="7030A0"/>
                </a:solidFill>
                <a:latin typeface="Century Gothic" panose="020B0502020202020204" pitchFamily="34" charset="0"/>
              </a:rPr>
              <a:t>Pierre </a:t>
            </a:r>
            <a:r>
              <a:rPr lang="en-US" b="1" dirty="0" err="1">
                <a:solidFill>
                  <a:srgbClr val="7030A0"/>
                </a:solidFill>
                <a:latin typeface="Century Gothic" panose="020B0502020202020204" pitchFamily="34" charset="0"/>
              </a:rPr>
              <a:t>Bruneau</a:t>
            </a:r>
            <a:endParaRPr lang="en-US" b="1" dirty="0">
              <a:solidFill>
                <a:srgbClr val="7030A0"/>
              </a:solidFill>
              <a:latin typeface="Century Gothic" panose="020B0502020202020204" pitchFamily="34" charset="0"/>
            </a:endParaRPr>
          </a:p>
          <a:p>
            <a:pPr algn="ctr"/>
            <a:r>
              <a:rPr lang="en-US" dirty="0">
                <a:solidFill>
                  <a:srgbClr val="7030A0"/>
                </a:solidFill>
                <a:latin typeface="Century Gothic" panose="020B0502020202020204" pitchFamily="34" charset="0"/>
              </a:rPr>
              <a:t>A Quebec broadcaster and founder of “</a:t>
            </a:r>
            <a:r>
              <a:rPr lang="en-US" dirty="0" err="1">
                <a:solidFill>
                  <a:srgbClr val="7030A0"/>
                </a:solidFill>
                <a:latin typeface="Century Gothic" panose="020B0502020202020204" pitchFamily="34" charset="0"/>
              </a:rPr>
              <a:t>Fondation</a:t>
            </a:r>
            <a:r>
              <a:rPr lang="en-US" dirty="0">
                <a:solidFill>
                  <a:srgbClr val="7030A0"/>
                </a:solidFill>
                <a:latin typeface="Century Gothic" panose="020B0502020202020204" pitchFamily="34" charset="0"/>
              </a:rPr>
              <a:t> Charles </a:t>
            </a:r>
            <a:r>
              <a:rPr lang="en-US" dirty="0" err="1">
                <a:solidFill>
                  <a:srgbClr val="7030A0"/>
                </a:solidFill>
                <a:latin typeface="Century Gothic" panose="020B0502020202020204" pitchFamily="34" charset="0"/>
              </a:rPr>
              <a:t>Bruneau</a:t>
            </a:r>
            <a:r>
              <a:rPr lang="en-US" dirty="0">
                <a:solidFill>
                  <a:srgbClr val="7030A0"/>
                </a:solidFill>
                <a:latin typeface="Century Gothic" panose="020B0502020202020204" pitchFamily="34" charset="0"/>
              </a:rPr>
              <a:t>” which raises funds for the care and treatment of thousands of children with cancer.</a:t>
            </a:r>
            <a:endParaRPr lang="en-US" sz="2400" dirty="0">
              <a:solidFill>
                <a:srgbClr val="7030A0"/>
              </a:solidFill>
              <a:latin typeface="Century Gothic" panose="020B0502020202020204" pitchFamily="34" charset="0"/>
            </a:endParaRPr>
          </a:p>
        </p:txBody>
      </p:sp>
    </p:spTree>
    <p:extLst>
      <p:ext uri="{BB962C8B-B14F-4D97-AF65-F5344CB8AC3E}">
        <p14:creationId xmlns:p14="http://schemas.microsoft.com/office/powerpoint/2010/main" val="2025180620"/>
      </p:ext>
    </p:extLst>
  </p:cSld>
  <p:clrMapOvr>
    <a:masterClrMapping/>
  </p:clrMapOvr>
  <p:transition spd="slow">
    <p:push/>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94492" y="2321073"/>
            <a:ext cx="10270866" cy="1205771"/>
            <a:chOff x="394492" y="2237943"/>
            <a:chExt cx="10270866" cy="1205771"/>
          </a:xfrm>
        </p:grpSpPr>
        <p:grpSp>
          <p:nvGrpSpPr>
            <p:cNvPr id="63" name="Group 62"/>
            <p:cNvGrpSpPr/>
            <p:nvPr/>
          </p:nvGrpSpPr>
          <p:grpSpPr>
            <a:xfrm>
              <a:off x="754987" y="2237943"/>
              <a:ext cx="9910371" cy="1205771"/>
              <a:chOff x="-11669486" y="-1545133"/>
              <a:chExt cx="2993572" cy="4438942"/>
            </a:xfrm>
          </p:grpSpPr>
          <p:cxnSp>
            <p:nvCxnSpPr>
              <p:cNvPr id="65" name="Straight Connector 64"/>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61" name="TextBox 60"/>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62" name="TextBox 61"/>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pic>
        <p:nvPicPr>
          <p:cNvPr id="72" name="Picture 71"/>
          <p:cNvPicPr>
            <a:picLocks noChangeAspect="1"/>
          </p:cNvPicPr>
          <p:nvPr/>
        </p:nvPicPr>
        <p:blipFill>
          <a:blip r:embed="rId2"/>
          <a:stretch>
            <a:fillRect/>
          </a:stretch>
        </p:blipFill>
        <p:spPr>
          <a:xfrm>
            <a:off x="19250" y="0"/>
            <a:ext cx="1690410" cy="390930"/>
          </a:xfrm>
          <a:prstGeom prst="rect">
            <a:avLst/>
          </a:prstGeom>
        </p:spPr>
      </p:pic>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18" name="Group 17"/>
          <p:cNvGrpSpPr/>
          <p:nvPr/>
        </p:nvGrpSpPr>
        <p:grpSpPr>
          <a:xfrm>
            <a:off x="75554" y="-200392"/>
            <a:ext cx="3439154" cy="3252197"/>
            <a:chOff x="47030" y="246391"/>
            <a:chExt cx="3588022" cy="3392970"/>
          </a:xfrm>
        </p:grpSpPr>
        <p:cxnSp>
          <p:nvCxnSpPr>
            <p:cNvPr id="403" name="Straight Connector 402"/>
            <p:cNvCxnSpPr/>
            <p:nvPr/>
          </p:nvCxnSpPr>
          <p:spPr>
            <a:xfrm flipH="1">
              <a:off x="1121717" y="2321068"/>
              <a:ext cx="257315" cy="1318293"/>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04" name="Group 403"/>
            <p:cNvGrpSpPr/>
            <p:nvPr/>
          </p:nvGrpSpPr>
          <p:grpSpPr>
            <a:xfrm rot="492725">
              <a:off x="47030" y="246391"/>
              <a:ext cx="3588022" cy="2166220"/>
              <a:chOff x="3351520" y="257708"/>
              <a:chExt cx="3588022" cy="2166220"/>
            </a:xfrm>
          </p:grpSpPr>
          <p:grpSp>
            <p:nvGrpSpPr>
              <p:cNvPr id="422" name="Group 421"/>
              <p:cNvGrpSpPr/>
              <p:nvPr/>
            </p:nvGrpSpPr>
            <p:grpSpPr>
              <a:xfrm>
                <a:off x="3351520" y="257708"/>
                <a:ext cx="3588022" cy="2082977"/>
                <a:chOff x="6296626" y="1378368"/>
                <a:chExt cx="2576477" cy="1650539"/>
              </a:xfrm>
            </p:grpSpPr>
            <p:pic>
              <p:nvPicPr>
                <p:cNvPr id="426" name="Picture 425"/>
                <p:cNvPicPr>
                  <a:picLocks noChangeAspect="1"/>
                </p:cNvPicPr>
                <p:nvPr/>
              </p:nvPicPr>
              <p:blipFill rotWithShape="1">
                <a:blip r:embed="rId3"/>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27" name="Rectangle 426"/>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3" name="TextBox 422"/>
              <p:cNvSpPr txBox="1"/>
              <p:nvPr/>
            </p:nvSpPr>
            <p:spPr>
              <a:xfrm>
                <a:off x="3375898" y="2085374"/>
                <a:ext cx="3539266" cy="338554"/>
              </a:xfrm>
              <a:prstGeom prst="rect">
                <a:avLst/>
              </a:prstGeom>
              <a:noFill/>
            </p:spPr>
            <p:txBody>
              <a:bodyPr wrap="square" rtlCol="0">
                <a:spAutoFit/>
              </a:bodyPr>
              <a:lstStyle/>
              <a:p>
                <a:pPr algn="ctr"/>
                <a:r>
                  <a:rPr lang="en-US" sz="1600" i="1" dirty="0">
                    <a:solidFill>
                      <a:srgbClr val="0070C0"/>
                    </a:solidFill>
                  </a:rPr>
                  <a:t>Ron MacLean intros from Rio</a:t>
                </a:r>
              </a:p>
            </p:txBody>
          </p:sp>
          <p:pic>
            <p:nvPicPr>
              <p:cNvPr id="425" name="Picture 424"/>
              <p:cNvPicPr>
                <a:picLocks noChangeAspect="1"/>
              </p:cNvPicPr>
              <p:nvPr/>
            </p:nvPicPr>
            <p:blipFill rotWithShape="1">
              <a:blip r:embed="rId4"/>
              <a:srcRect t="10077" r="7334" b="6876"/>
              <a:stretch/>
            </p:blipFill>
            <p:spPr>
              <a:xfrm>
                <a:off x="3515648" y="281566"/>
                <a:ext cx="3259766" cy="1825871"/>
              </a:xfrm>
              <a:prstGeom prst="rect">
                <a:avLst/>
              </a:prstGeom>
            </p:spPr>
          </p:pic>
        </p:grpSp>
      </p:grpSp>
      <p:sp>
        <p:nvSpPr>
          <p:cNvPr id="430" name="Isosceles Triangle 429"/>
          <p:cNvSpPr/>
          <p:nvPr/>
        </p:nvSpPr>
        <p:spPr>
          <a:xfrm>
            <a:off x="747668"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0" name="TextBox 69"/>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71" name="TextBox 70"/>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sp>
        <p:nvSpPr>
          <p:cNvPr id="4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4" name="Freeform 63"/>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75"/>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29984543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91667E-6 -3.33333E-6 L 0.02006 -3.33333E-6 " pathEditMode="relative" rAng="0" ptsTypes="AA" p14:bounceEnd="46000">
                                          <p:cBhvr>
                                            <p:cTn id="6" dur="1000" fill="hold"/>
                                            <p:tgtEl>
                                              <p:spTgt spid="430"/>
                                            </p:tgtEl>
                                            <p:attrNameLst>
                                              <p:attrName>ppt_x</p:attrName>
                                              <p:attrName>ppt_y</p:attrName>
                                            </p:attrNameLst>
                                          </p:cBhvr>
                                          <p:rCtr x="1003"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down)">
                                          <p:cBhvr>
                                            <p:cTn id="10" dur="1000"/>
                                            <p:tgtEl>
                                              <p:spTgt spid="16"/>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wipe(left)">
                                          <p:cBhvr>
                                            <p:cTn id="14" dur="1000"/>
                                            <p:tgtEl>
                                              <p:spTgt spid="64"/>
                                            </p:tgtEl>
                                          </p:cBhvr>
                                        </p:animEffect>
                                      </p:childTnLst>
                                    </p:cTn>
                                  </p:par>
                                  <p:par>
                                    <p:cTn id="15" presetID="22" presetClass="entr" presetSubtype="1" fill="hold"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 grpId="0" animBg="1"/>
          <p:bldP spid="6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91667E-6 -3.33333E-6 L 0.02006 -3.33333E-6 " pathEditMode="relative" rAng="0" ptsTypes="AA">
                                          <p:cBhvr>
                                            <p:cTn id="6" dur="1000" fill="hold"/>
                                            <p:tgtEl>
                                              <p:spTgt spid="430"/>
                                            </p:tgtEl>
                                            <p:attrNameLst>
                                              <p:attrName>ppt_x</p:attrName>
                                              <p:attrName>ppt_y</p:attrName>
                                            </p:attrNameLst>
                                          </p:cBhvr>
                                          <p:rCtr x="1003"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down)">
                                          <p:cBhvr>
                                            <p:cTn id="10" dur="1000"/>
                                            <p:tgtEl>
                                              <p:spTgt spid="16"/>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wipe(left)">
                                          <p:cBhvr>
                                            <p:cTn id="14" dur="1000"/>
                                            <p:tgtEl>
                                              <p:spTgt spid="64"/>
                                            </p:tgtEl>
                                          </p:cBhvr>
                                        </p:animEffect>
                                      </p:childTnLst>
                                    </p:cTn>
                                  </p:par>
                                  <p:par>
                                    <p:cTn id="15" presetID="22" presetClass="entr" presetSubtype="1" fill="hold"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 grpId="0" animBg="1"/>
          <p:bldP spid="64" grpId="0" animBg="1"/>
        </p:bld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grpSp>
        <p:nvGrpSpPr>
          <p:cNvPr id="2" name="Group 1"/>
          <p:cNvGrpSpPr/>
          <p:nvPr/>
        </p:nvGrpSpPr>
        <p:grpSpPr>
          <a:xfrm>
            <a:off x="39045" y="20893"/>
            <a:ext cx="11977413" cy="6693136"/>
            <a:chOff x="39045" y="20893"/>
            <a:chExt cx="11977413" cy="6693136"/>
          </a:xfrm>
        </p:grpSpPr>
        <p:cxnSp>
          <p:nvCxnSpPr>
            <p:cNvPr id="25" name="Straight Connector 24"/>
            <p:cNvCxnSpPr/>
            <p:nvPr/>
          </p:nvCxnSpPr>
          <p:spPr>
            <a:xfrm rot="10800000" flipH="1">
              <a:off x="542221" y="1596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flipH="1">
              <a:off x="542221" y="37374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flipH="1">
              <a:off x="542221" y="5878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flipH="1">
              <a:off x="542221" y="8019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flipH="1">
              <a:off x="542221" y="101600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flipH="1">
              <a:off x="542221" y="12300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flipH="1">
              <a:off x="542221" y="14441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1" y="165826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1" y="18723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1" y="20864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1" y="23005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1" y="251460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1" y="27286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1" y="294278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1" y="315686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1" y="33709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1" y="358504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1" y="37991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1" y="40132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1" y="422730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1" y="44413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1" y="46554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1" y="486956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1" y="50836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1" y="52977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1" y="55118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1" y="57281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1" y="594222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1" y="6156309"/>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1" y="63703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1" y="6584482"/>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sp>
        <p:nvSpPr>
          <p:cNvPr id="47" name="TextBox 4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grpSp>
        <p:nvGrpSpPr>
          <p:cNvPr id="48" name="Group 47"/>
          <p:cNvGrpSpPr/>
          <p:nvPr/>
        </p:nvGrpSpPr>
        <p:grpSpPr>
          <a:xfrm>
            <a:off x="545789" y="159656"/>
            <a:ext cx="11715636" cy="6717212"/>
            <a:chOff x="545789" y="159656"/>
            <a:chExt cx="11715636" cy="6717212"/>
          </a:xfrm>
        </p:grpSpPr>
        <p:grpSp>
          <p:nvGrpSpPr>
            <p:cNvPr id="54" name="Group 53"/>
            <p:cNvGrpSpPr/>
            <p:nvPr/>
          </p:nvGrpSpPr>
          <p:grpSpPr>
            <a:xfrm rot="16200000" flipV="1">
              <a:off x="3068712" y="-2363267"/>
              <a:ext cx="6424826" cy="11470672"/>
              <a:chOff x="2062976" y="1131759"/>
              <a:chExt cx="8452624" cy="4572000"/>
            </a:xfrm>
          </p:grpSpPr>
          <p:cxnSp>
            <p:nvCxnSpPr>
              <p:cNvPr id="66" name="Straight Connector 65"/>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62" name="TextBox 61"/>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63" name="TextBox 62"/>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65" name="TextBox 64"/>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grpSp>
      <p:grpSp>
        <p:nvGrpSpPr>
          <p:cNvPr id="3" name="Group 2"/>
          <p:cNvGrpSpPr/>
          <p:nvPr/>
        </p:nvGrpSpPr>
        <p:grpSpPr>
          <a:xfrm>
            <a:off x="4396041" y="2255170"/>
            <a:ext cx="3399918" cy="2347660"/>
            <a:chOff x="6428485" y="3664597"/>
            <a:chExt cx="3399918" cy="2347660"/>
          </a:xfrm>
        </p:grpSpPr>
        <p:sp>
          <p:nvSpPr>
            <p:cNvPr id="106" name="Rectangle 105"/>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TextBox 106"/>
            <p:cNvSpPr txBox="1"/>
            <p:nvPr/>
          </p:nvSpPr>
          <p:spPr>
            <a:xfrm>
              <a:off x="6603945" y="3818206"/>
              <a:ext cx="3058847" cy="646331"/>
            </a:xfrm>
            <a:prstGeom prst="rect">
              <a:avLst/>
            </a:prstGeom>
            <a:noFill/>
            <a:ln w="3175">
              <a:noFill/>
            </a:ln>
          </p:spPr>
          <p:txBody>
            <a:bodyPr wrap="square" rtlCol="0">
              <a:spAutoFit/>
            </a:bodyPr>
            <a:lstStyle/>
            <a:p>
              <a:pPr algn="ctr"/>
              <a:r>
                <a:rPr lang="en-US" dirty="0">
                  <a:latin typeface="Century Gothic" panose="020B0502020202020204" pitchFamily="34" charset="0"/>
                </a:rPr>
                <a:t>NUMERIS</a:t>
              </a:r>
            </a:p>
            <a:p>
              <a:pPr algn="ctr"/>
              <a:r>
                <a:rPr lang="en-US" b="1" dirty="0">
                  <a:solidFill>
                    <a:srgbClr val="C00000"/>
                  </a:solidFill>
                  <a:latin typeface="Century Gothic" panose="020B0502020202020204" pitchFamily="34" charset="0"/>
                </a:rPr>
                <a:t>TV</a:t>
              </a:r>
              <a:r>
                <a:rPr lang="en-US" dirty="0">
                  <a:latin typeface="Century Gothic" panose="020B0502020202020204" pitchFamily="34" charset="0"/>
                </a:rPr>
                <a:t>/</a:t>
              </a:r>
              <a:r>
                <a:rPr lang="en-US" b="1" dirty="0">
                  <a:solidFill>
                    <a:srgbClr val="197EC6"/>
                  </a:solidFill>
                  <a:latin typeface="Century Gothic" panose="020B0502020202020204" pitchFamily="34" charset="0"/>
                </a:rPr>
                <a:t>Radio</a:t>
              </a:r>
            </a:p>
          </p:txBody>
        </p:sp>
        <p:sp>
          <p:nvSpPr>
            <p:cNvPr id="114" name="TextBox 113"/>
            <p:cNvSpPr txBox="1"/>
            <p:nvPr/>
          </p:nvSpPr>
          <p:spPr>
            <a:xfrm>
              <a:off x="6603945" y="4550666"/>
              <a:ext cx="3058847" cy="646331"/>
            </a:xfrm>
            <a:prstGeom prst="rect">
              <a:avLst/>
            </a:prstGeom>
            <a:noFill/>
            <a:ln w="3175">
              <a:noFill/>
            </a:ln>
          </p:spPr>
          <p:txBody>
            <a:bodyPr wrap="square" rtlCol="0">
              <a:spAutoFit/>
            </a:bodyPr>
            <a:lstStyle/>
            <a:p>
              <a:pPr algn="ctr"/>
              <a:r>
                <a:rPr lang="en-US" dirty="0">
                  <a:latin typeface="Century Gothic" panose="020B0502020202020204" pitchFamily="34" charset="0"/>
                </a:rPr>
                <a:t>VIVIDATA</a:t>
              </a:r>
            </a:p>
            <a:p>
              <a:pPr algn="ctr"/>
              <a:r>
                <a:rPr lang="en-US" b="1" dirty="0">
                  <a:solidFill>
                    <a:srgbClr val="7030A0"/>
                  </a:solidFill>
                  <a:latin typeface="Century Gothic" panose="020B0502020202020204" pitchFamily="34" charset="0"/>
                </a:rPr>
                <a:t>NEWSPAPER</a:t>
              </a:r>
              <a:r>
                <a:rPr lang="en-US" dirty="0">
                  <a:latin typeface="Century Gothic" panose="020B0502020202020204" pitchFamily="34" charset="0"/>
                </a:rPr>
                <a:t>/</a:t>
              </a:r>
              <a:r>
                <a:rPr lang="en-US" b="1" dirty="0">
                  <a:solidFill>
                    <a:srgbClr val="7F6000"/>
                  </a:solidFill>
                  <a:latin typeface="Century Gothic" panose="020B0502020202020204" pitchFamily="34" charset="0"/>
                </a:rPr>
                <a:t>MAGAZINE</a:t>
              </a:r>
            </a:p>
          </p:txBody>
        </p:sp>
        <p:sp>
          <p:nvSpPr>
            <p:cNvPr id="116" name="TextBox 115"/>
            <p:cNvSpPr txBox="1"/>
            <p:nvPr/>
          </p:nvSpPr>
          <p:spPr>
            <a:xfrm>
              <a:off x="6603945" y="5264629"/>
              <a:ext cx="3058847" cy="646331"/>
            </a:xfrm>
            <a:prstGeom prst="rect">
              <a:avLst/>
            </a:prstGeom>
            <a:noFill/>
            <a:ln w="3175">
              <a:noFill/>
            </a:ln>
          </p:spPr>
          <p:txBody>
            <a:bodyPr wrap="square" rtlCol="0">
              <a:spAutoFit/>
            </a:bodyPr>
            <a:lstStyle/>
            <a:p>
              <a:pPr algn="ctr"/>
              <a:r>
                <a:rPr lang="en-US" dirty="0">
                  <a:latin typeface="Century Gothic" panose="020B0502020202020204" pitchFamily="34" charset="0"/>
                </a:rPr>
                <a:t>comScore</a:t>
              </a:r>
            </a:p>
            <a:p>
              <a:pPr algn="ctr"/>
              <a:r>
                <a:rPr lang="en-US" b="1" dirty="0">
                  <a:solidFill>
                    <a:srgbClr val="548235"/>
                  </a:solidFill>
                  <a:latin typeface="Century Gothic" panose="020B0502020202020204" pitchFamily="34" charset="0"/>
                </a:rPr>
                <a:t>INTERNET</a:t>
              </a:r>
            </a:p>
          </p:txBody>
        </p:sp>
      </p:grpSp>
      <p:sp>
        <p:nvSpPr>
          <p:cNvPr id="101" name="Arrow: Left 100"/>
          <p:cNvSpPr/>
          <p:nvPr/>
        </p:nvSpPr>
        <p:spPr>
          <a:xfrm>
            <a:off x="6650969" y="2057194"/>
            <a:ext cx="5350902" cy="1322662"/>
          </a:xfrm>
          <a:prstGeom prst="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a:t>
            </a:r>
          </a:p>
          <a:p>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1245163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1000"/>
                                        <p:tgtEl>
                                          <p:spTgt spid="61"/>
                                        </p:tgtEl>
                                      </p:cBhvr>
                                    </p:animEffect>
                                  </p:childTnLst>
                                </p:cTn>
                              </p:par>
                            </p:childTnLst>
                          </p:cTn>
                        </p:par>
                        <p:par>
                          <p:cTn id="8" fill="hold">
                            <p:stCondLst>
                              <p:cond delay="1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1000"/>
                                        <p:tgtEl>
                                          <p:spTgt spid="2"/>
                                        </p:tgtEl>
                                      </p:cBhvr>
                                    </p:animEffect>
                                  </p:childTnLst>
                                </p:cTn>
                              </p:par>
                            </p:childTnLst>
                          </p:cTn>
                        </p:par>
                        <p:par>
                          <p:cTn id="12" fill="hold">
                            <p:stCondLst>
                              <p:cond delay="2500"/>
                            </p:stCondLst>
                            <p:childTnLst>
                              <p:par>
                                <p:cTn id="13" presetID="10" presetClass="entr" presetSubtype="0" fill="hold" grpId="0"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1000"/>
                                        <p:tgtEl>
                                          <p:spTgt spid="47"/>
                                        </p:tgtEl>
                                      </p:cBhvr>
                                    </p:animEffect>
                                  </p:childTnLst>
                                </p:cTn>
                              </p:par>
                            </p:childTnLst>
                          </p:cTn>
                        </p:par>
                        <p:par>
                          <p:cTn id="16" fill="hold">
                            <p:stCondLst>
                              <p:cond delay="3500"/>
                            </p:stCondLst>
                            <p:childTnLst>
                              <p:par>
                                <p:cTn id="17" presetID="22" presetClass="entr" presetSubtype="8" fill="hold" nodeType="after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wipe(left)">
                                      <p:cBhvr>
                                        <p:cTn id="19" dur="1000"/>
                                        <p:tgtEl>
                                          <p:spTgt spid="48"/>
                                        </p:tgtEl>
                                      </p:cBhvr>
                                    </p:animEffect>
                                  </p:childTnLst>
                                </p:cTn>
                              </p:par>
                            </p:childTnLst>
                          </p:cTn>
                        </p:par>
                        <p:par>
                          <p:cTn id="20" fill="hold">
                            <p:stCondLst>
                              <p:cond delay="45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2000"/>
                                        <p:tgtEl>
                                          <p:spTgt spid="3"/>
                                        </p:tgtEl>
                                      </p:cBhvr>
                                    </p:animEffect>
                                  </p:childTnLst>
                                </p:cTn>
                              </p:par>
                            </p:childTnLst>
                          </p:cTn>
                        </p:par>
                        <p:par>
                          <p:cTn id="24" fill="hold">
                            <p:stCondLst>
                              <p:cond delay="6500"/>
                            </p:stCondLst>
                            <p:childTnLst>
                              <p:par>
                                <p:cTn id="25" presetID="2" presetClass="entr" presetSubtype="2" fill="hold" grpId="0" nodeType="afterEffect">
                                  <p:stCondLst>
                                    <p:cond delay="0"/>
                                  </p:stCondLst>
                                  <p:childTnLst>
                                    <p:set>
                                      <p:cBhvr>
                                        <p:cTn id="26" dur="1" fill="hold">
                                          <p:stCondLst>
                                            <p:cond delay="0"/>
                                          </p:stCondLst>
                                        </p:cTn>
                                        <p:tgtEl>
                                          <p:spTgt spid="101"/>
                                        </p:tgtEl>
                                        <p:attrNameLst>
                                          <p:attrName>style.visibility</p:attrName>
                                        </p:attrNameLst>
                                      </p:cBhvr>
                                      <p:to>
                                        <p:strVal val="visible"/>
                                      </p:to>
                                    </p:set>
                                    <p:anim calcmode="lin" valueType="num">
                                      <p:cBhvr additive="base">
                                        <p:cTn id="27" dur="500" fill="hold"/>
                                        <p:tgtEl>
                                          <p:spTgt spid="101"/>
                                        </p:tgtEl>
                                        <p:attrNameLst>
                                          <p:attrName>ppt_x</p:attrName>
                                        </p:attrNameLst>
                                      </p:cBhvr>
                                      <p:tavLst>
                                        <p:tav tm="0">
                                          <p:val>
                                            <p:strVal val="1+#ppt_w/2"/>
                                          </p:val>
                                        </p:tav>
                                        <p:tav tm="100000">
                                          <p:val>
                                            <p:strVal val="#ppt_x"/>
                                          </p:val>
                                        </p:tav>
                                      </p:tavLst>
                                    </p:anim>
                                    <p:anim calcmode="lin" valueType="num">
                                      <p:cBhvr additive="base">
                                        <p:cTn id="28" dur="5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47" grpId="0"/>
      <p:bldP spid="101"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grpSp>
        <p:nvGrpSpPr>
          <p:cNvPr id="2" name="Group 1"/>
          <p:cNvGrpSpPr/>
          <p:nvPr/>
        </p:nvGrpSpPr>
        <p:grpSpPr>
          <a:xfrm>
            <a:off x="39045" y="20893"/>
            <a:ext cx="11977413" cy="6693136"/>
            <a:chOff x="39045" y="20893"/>
            <a:chExt cx="11977413" cy="6693136"/>
          </a:xfrm>
        </p:grpSpPr>
        <p:cxnSp>
          <p:nvCxnSpPr>
            <p:cNvPr id="25" name="Straight Connector 24"/>
            <p:cNvCxnSpPr/>
            <p:nvPr/>
          </p:nvCxnSpPr>
          <p:spPr>
            <a:xfrm rot="10800000" flipH="1">
              <a:off x="542221" y="1596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flipH="1">
              <a:off x="542221" y="37374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flipH="1">
              <a:off x="542221" y="5878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flipH="1">
              <a:off x="542221" y="8019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flipH="1">
              <a:off x="542221" y="101600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flipH="1">
              <a:off x="542221" y="12300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flipH="1">
              <a:off x="542221" y="14441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1" y="165826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1" y="18723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1" y="20864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1" y="23005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1" y="251460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1" y="27286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1" y="294278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1" y="315686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1" y="33709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1" y="358504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1" y="37991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1" y="40132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1" y="422730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1" y="44413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1" y="46554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1" y="486956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1" y="50836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1" y="52977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1" y="55118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1" y="57281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1" y="594222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1" y="6156309"/>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1" y="63703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1" y="6584482"/>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sp>
        <p:nvSpPr>
          <p:cNvPr id="47" name="TextBox 4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grpSp>
        <p:nvGrpSpPr>
          <p:cNvPr id="48" name="Group 47"/>
          <p:cNvGrpSpPr/>
          <p:nvPr/>
        </p:nvGrpSpPr>
        <p:grpSpPr>
          <a:xfrm>
            <a:off x="545789" y="159656"/>
            <a:ext cx="11715636" cy="6717212"/>
            <a:chOff x="545789" y="159656"/>
            <a:chExt cx="11715636" cy="6717212"/>
          </a:xfrm>
        </p:grpSpPr>
        <p:grpSp>
          <p:nvGrpSpPr>
            <p:cNvPr id="54" name="Group 53"/>
            <p:cNvGrpSpPr/>
            <p:nvPr/>
          </p:nvGrpSpPr>
          <p:grpSpPr>
            <a:xfrm rot="16200000" flipV="1">
              <a:off x="3068712" y="-2363267"/>
              <a:ext cx="6424826" cy="11470672"/>
              <a:chOff x="2062976" y="1131759"/>
              <a:chExt cx="8452624" cy="4572000"/>
            </a:xfrm>
          </p:grpSpPr>
          <p:cxnSp>
            <p:nvCxnSpPr>
              <p:cNvPr id="66" name="Straight Connector 65"/>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62" name="TextBox 61"/>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63" name="TextBox 62"/>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65" name="TextBox 64"/>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grpSp>
      <p:grpSp>
        <p:nvGrpSpPr>
          <p:cNvPr id="3" name="Group 2"/>
          <p:cNvGrpSpPr/>
          <p:nvPr/>
        </p:nvGrpSpPr>
        <p:grpSpPr>
          <a:xfrm>
            <a:off x="6428485" y="3664597"/>
            <a:ext cx="3399918" cy="2347660"/>
            <a:chOff x="6428485" y="3664597"/>
            <a:chExt cx="3399918" cy="2347660"/>
          </a:xfrm>
        </p:grpSpPr>
        <p:sp>
          <p:nvSpPr>
            <p:cNvPr id="106" name="Rectangle 105"/>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TextBox 106"/>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18+ 2001 Weekly Reach/Minutes</a:t>
              </a:r>
            </a:p>
          </p:txBody>
        </p:sp>
      </p:grpSp>
      <p:grpSp>
        <p:nvGrpSpPr>
          <p:cNvPr id="103" name="Group 102"/>
          <p:cNvGrpSpPr/>
          <p:nvPr/>
        </p:nvGrpSpPr>
        <p:grpSpPr>
          <a:xfrm>
            <a:off x="6654555" y="4517543"/>
            <a:ext cx="2788875" cy="364838"/>
            <a:chOff x="6654555" y="4517543"/>
            <a:chExt cx="2788875" cy="364838"/>
          </a:xfrm>
        </p:grpSpPr>
        <p:sp>
          <p:nvSpPr>
            <p:cNvPr id="104" name="TextBox 103"/>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97%  1,659</a:t>
              </a:r>
            </a:p>
          </p:txBody>
        </p:sp>
        <p:grpSp>
          <p:nvGrpSpPr>
            <p:cNvPr id="105" name="Group 104"/>
            <p:cNvGrpSpPr/>
            <p:nvPr/>
          </p:nvGrpSpPr>
          <p:grpSpPr>
            <a:xfrm>
              <a:off x="7998888" y="4517543"/>
              <a:ext cx="223574" cy="308674"/>
              <a:chOff x="7998888" y="4517543"/>
              <a:chExt cx="223574" cy="308674"/>
            </a:xfrm>
          </p:grpSpPr>
          <p:pic>
            <p:nvPicPr>
              <p:cNvPr id="112" name="Picture 111"/>
              <p:cNvPicPr>
                <a:picLocks noChangeAspect="1"/>
              </p:cNvPicPr>
              <p:nvPr/>
            </p:nvPicPr>
            <p:blipFill>
              <a:blip r:embed="rId2"/>
              <a:stretch>
                <a:fillRect/>
              </a:stretch>
            </p:blipFill>
            <p:spPr>
              <a:xfrm>
                <a:off x="7998888" y="4586713"/>
                <a:ext cx="223574" cy="223574"/>
              </a:xfrm>
              <a:prstGeom prst="rect">
                <a:avLst/>
              </a:prstGeom>
            </p:spPr>
          </p:pic>
          <p:sp>
            <p:nvSpPr>
              <p:cNvPr id="113" name="TextBox 112"/>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111" name="TextBox 110"/>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spTree>
    <p:extLst>
      <p:ext uri="{BB962C8B-B14F-4D97-AF65-F5344CB8AC3E}">
        <p14:creationId xmlns:p14="http://schemas.microsoft.com/office/powerpoint/2010/main" val="3504121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pic>
        <p:nvPicPr>
          <p:cNvPr id="102" name="Picture 101"/>
          <p:cNvPicPr>
            <a:picLocks noChangeAspect="1"/>
          </p:cNvPicPr>
          <p:nvPr/>
        </p:nvPicPr>
        <p:blipFill>
          <a:blip r:embed="rId2"/>
          <a:stretch>
            <a:fillRect/>
          </a:stretch>
        </p:blipFill>
        <p:spPr>
          <a:xfrm>
            <a:off x="423006" y="7065558"/>
            <a:ext cx="238430" cy="238430"/>
          </a:xfrm>
          <a:prstGeom prst="rect">
            <a:avLst/>
          </a:prstGeom>
        </p:spPr>
      </p:pic>
      <p:grpSp>
        <p:nvGrpSpPr>
          <p:cNvPr id="106" name="Group 105"/>
          <p:cNvGrpSpPr/>
          <p:nvPr/>
        </p:nvGrpSpPr>
        <p:grpSpPr>
          <a:xfrm>
            <a:off x="6428485" y="3664597"/>
            <a:ext cx="3399918" cy="2347660"/>
            <a:chOff x="6428485" y="3664597"/>
            <a:chExt cx="3399918" cy="2347660"/>
          </a:xfrm>
        </p:grpSpPr>
        <p:sp>
          <p:nvSpPr>
            <p:cNvPr id="110" name="Rectangle 109"/>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TextBox 110"/>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18+ 2001 Weekly Reach/Minutes</a:t>
              </a:r>
            </a:p>
          </p:txBody>
        </p:sp>
      </p:grpSp>
      <p:grpSp>
        <p:nvGrpSpPr>
          <p:cNvPr id="87" name="Group 86"/>
          <p:cNvGrpSpPr/>
          <p:nvPr/>
        </p:nvGrpSpPr>
        <p:grpSpPr>
          <a:xfrm>
            <a:off x="6654555" y="4517543"/>
            <a:ext cx="2788875" cy="343743"/>
            <a:chOff x="6654555" y="4517543"/>
            <a:chExt cx="2788875" cy="343743"/>
          </a:xfrm>
        </p:grpSpPr>
        <p:sp>
          <p:nvSpPr>
            <p:cNvPr id="89" name="TextBox 88"/>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97%  1,659</a:t>
              </a:r>
            </a:p>
          </p:txBody>
        </p:sp>
        <p:grpSp>
          <p:nvGrpSpPr>
            <p:cNvPr id="90" name="Group 89"/>
            <p:cNvGrpSpPr/>
            <p:nvPr/>
          </p:nvGrpSpPr>
          <p:grpSpPr>
            <a:xfrm>
              <a:off x="7998888" y="4517543"/>
              <a:ext cx="223574" cy="308674"/>
              <a:chOff x="7998888" y="4517543"/>
              <a:chExt cx="223574" cy="308674"/>
            </a:xfrm>
          </p:grpSpPr>
          <p:pic>
            <p:nvPicPr>
              <p:cNvPr id="98" name="Picture 97"/>
              <p:cNvPicPr>
                <a:picLocks noChangeAspect="1"/>
              </p:cNvPicPr>
              <p:nvPr/>
            </p:nvPicPr>
            <p:blipFill>
              <a:blip r:embed="rId2"/>
              <a:stretch>
                <a:fillRect/>
              </a:stretch>
            </p:blipFill>
            <p:spPr>
              <a:xfrm>
                <a:off x="7998888" y="4586713"/>
                <a:ext cx="223574" cy="223574"/>
              </a:xfrm>
              <a:prstGeom prst="rect">
                <a:avLst/>
              </a:prstGeom>
            </p:spPr>
          </p:pic>
          <p:sp>
            <p:nvSpPr>
              <p:cNvPr id="99" name="TextBox 98"/>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93" name="TextBox 92"/>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pic>
        <p:nvPicPr>
          <p:cNvPr id="2" name="Picture 1"/>
          <p:cNvPicPr>
            <a:picLocks noChangeAspect="1"/>
          </p:cNvPicPr>
          <p:nvPr/>
        </p:nvPicPr>
        <p:blipFill>
          <a:blip r:embed="rId3"/>
          <a:stretch>
            <a:fillRect/>
          </a:stretch>
        </p:blipFill>
        <p:spPr>
          <a:xfrm>
            <a:off x="386145" y="6999734"/>
            <a:ext cx="312152" cy="370078"/>
          </a:xfrm>
          <a:prstGeom prst="rect">
            <a:avLst/>
          </a:prstGeom>
        </p:spPr>
      </p:pic>
    </p:spTree>
    <p:extLst>
      <p:ext uri="{BB962C8B-B14F-4D97-AF65-F5344CB8AC3E}">
        <p14:creationId xmlns:p14="http://schemas.microsoft.com/office/powerpoint/2010/main" val="33713675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nodeType="afterEffect" p14:presetBounceEnd="48000">
                                      <p:stCondLst>
                                        <p:cond delay="0"/>
                                      </p:stCondLst>
                                      <p:childTnLst>
                                        <p:animMotion origin="layout" path="M -1.04167E-6 -3.7037E-6 L -1.04167E-6 -0.97847 " pathEditMode="relative" rAng="0" ptsTypes="AA" p14:bounceEnd="48000">
                                          <p:cBhvr>
                                            <p:cTn id="6" dur="2000" fill="hold"/>
                                            <p:tgtEl>
                                              <p:spTgt spid="2"/>
                                            </p:tgtEl>
                                            <p:attrNameLst>
                                              <p:attrName>ppt_x</p:attrName>
                                              <p:attrName>ppt_y</p:attrName>
                                            </p:attrNameLst>
                                          </p:cBhvr>
                                          <p:rCtr x="0" y="-4893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nodeType="afterEffect">
                                      <p:stCondLst>
                                        <p:cond delay="0"/>
                                      </p:stCondLst>
                                      <p:childTnLst>
                                        <p:animMotion origin="layout" path="M -1.04167E-6 -3.7037E-6 L -1.04167E-6 -0.97847 " pathEditMode="relative" rAng="0" ptsTypes="AA">
                                          <p:cBhvr>
                                            <p:cTn id="6" dur="2000" fill="hold"/>
                                            <p:tgtEl>
                                              <p:spTgt spid="2"/>
                                            </p:tgtEl>
                                            <p:attrNameLst>
                                              <p:attrName>ppt_x</p:attrName>
                                              <p:attrName>ppt_y</p:attrName>
                                            </p:attrNameLst>
                                          </p:cBhvr>
                                          <p:rCtr x="0" y="-48935"/>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nvGrpSpPr>
          <p:cNvPr id="124" name="Group 123"/>
          <p:cNvGrpSpPr/>
          <p:nvPr/>
        </p:nvGrpSpPr>
        <p:grpSpPr>
          <a:xfrm>
            <a:off x="6428485" y="3664597"/>
            <a:ext cx="3399918" cy="2347660"/>
            <a:chOff x="6428485" y="3664597"/>
            <a:chExt cx="3399918" cy="2347660"/>
          </a:xfrm>
        </p:grpSpPr>
        <p:sp>
          <p:nvSpPr>
            <p:cNvPr id="125" name="Rectangle 124"/>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TextBox 125"/>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French Adults 18+ 2001 Weekly Reach/Minutes</a:t>
              </a:r>
            </a:p>
          </p:txBody>
        </p:sp>
      </p:grpSp>
      <p:pic>
        <p:nvPicPr>
          <p:cNvPr id="87" name="Picture 86"/>
          <p:cNvPicPr>
            <a:picLocks noChangeAspect="1"/>
          </p:cNvPicPr>
          <p:nvPr/>
        </p:nvPicPr>
        <p:blipFill>
          <a:blip r:embed="rId2"/>
          <a:stretch>
            <a:fillRect/>
          </a:stretch>
        </p:blipFill>
        <p:spPr>
          <a:xfrm>
            <a:off x="386145" y="281278"/>
            <a:ext cx="312152" cy="370078"/>
          </a:xfrm>
          <a:prstGeom prst="rect">
            <a:avLst/>
          </a:prstGeom>
        </p:spPr>
      </p:pic>
      <p:grpSp>
        <p:nvGrpSpPr>
          <p:cNvPr id="89" name="Group 88"/>
          <p:cNvGrpSpPr/>
          <p:nvPr/>
        </p:nvGrpSpPr>
        <p:grpSpPr>
          <a:xfrm>
            <a:off x="6654555" y="4517543"/>
            <a:ext cx="2788875" cy="343743"/>
            <a:chOff x="6654555" y="4517543"/>
            <a:chExt cx="2788875" cy="343743"/>
          </a:xfrm>
        </p:grpSpPr>
        <p:sp>
          <p:nvSpPr>
            <p:cNvPr id="90" name="TextBox 89"/>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97%  1,659</a:t>
              </a:r>
            </a:p>
          </p:txBody>
        </p:sp>
        <p:grpSp>
          <p:nvGrpSpPr>
            <p:cNvPr id="98" name="Group 97"/>
            <p:cNvGrpSpPr/>
            <p:nvPr/>
          </p:nvGrpSpPr>
          <p:grpSpPr>
            <a:xfrm>
              <a:off x="7998888" y="4517543"/>
              <a:ext cx="223574" cy="308674"/>
              <a:chOff x="7998888" y="4517543"/>
              <a:chExt cx="223574" cy="308674"/>
            </a:xfrm>
          </p:grpSpPr>
          <p:pic>
            <p:nvPicPr>
              <p:cNvPr id="100" name="Picture 99"/>
              <p:cNvPicPr>
                <a:picLocks noChangeAspect="1"/>
              </p:cNvPicPr>
              <p:nvPr/>
            </p:nvPicPr>
            <p:blipFill>
              <a:blip r:embed="rId3"/>
              <a:stretch>
                <a:fillRect/>
              </a:stretch>
            </p:blipFill>
            <p:spPr>
              <a:xfrm>
                <a:off x="7998888" y="4586713"/>
                <a:ext cx="223574" cy="223574"/>
              </a:xfrm>
              <a:prstGeom prst="rect">
                <a:avLst/>
              </a:prstGeom>
            </p:spPr>
          </p:pic>
          <p:sp>
            <p:nvSpPr>
              <p:cNvPr id="101" name="TextBox 100"/>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99" name="TextBox 98"/>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spTree>
    <p:extLst>
      <p:ext uri="{BB962C8B-B14F-4D97-AF65-F5344CB8AC3E}">
        <p14:creationId xmlns:p14="http://schemas.microsoft.com/office/powerpoint/2010/main" val="15006860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afterEffect" p14:presetBounceEnd="62000">
                                      <p:stCondLst>
                                        <p:cond delay="0"/>
                                      </p:stCondLst>
                                      <p:childTnLst>
                                        <p:animMotion origin="layout" path="M -1.04167E-6 -4.07407E-6 L 0.51901 -4.07407E-6 " pathEditMode="relative" rAng="0" ptsTypes="AA" p14:bounceEnd="62000">
                                          <p:cBhvr>
                                            <p:cTn id="6" dur="2000" fill="hold"/>
                                            <p:tgtEl>
                                              <p:spTgt spid="87"/>
                                            </p:tgtEl>
                                            <p:attrNameLst>
                                              <p:attrName>ppt_x</p:attrName>
                                              <p:attrName>ppt_y</p:attrName>
                                            </p:attrNameLst>
                                          </p:cBhvr>
                                          <p:rCtr x="2595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afterEffect">
                                      <p:stCondLst>
                                        <p:cond delay="0"/>
                                      </p:stCondLst>
                                      <p:childTnLst>
                                        <p:animMotion origin="layout" path="M -1.04167E-6 -4.07407E-6 L 0.51901 -4.07407E-6 " pathEditMode="relative" rAng="0" ptsTypes="AA">
                                          <p:cBhvr>
                                            <p:cTn id="6" dur="2000" fill="hold"/>
                                            <p:tgtEl>
                                              <p:spTgt spid="87"/>
                                            </p:tgtEl>
                                            <p:attrNameLst>
                                              <p:attrName>ppt_x</p:attrName>
                                              <p:attrName>ppt_y</p:attrName>
                                            </p:attrNameLst>
                                          </p:cBhvr>
                                          <p:rCtr x="2595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nvGrpSpPr>
          <p:cNvPr id="87" name="Group 86"/>
          <p:cNvGrpSpPr/>
          <p:nvPr/>
        </p:nvGrpSpPr>
        <p:grpSpPr>
          <a:xfrm>
            <a:off x="6428485" y="3664597"/>
            <a:ext cx="3399918" cy="2347660"/>
            <a:chOff x="6428485" y="3664597"/>
            <a:chExt cx="3399918" cy="2347660"/>
          </a:xfrm>
        </p:grpSpPr>
        <p:sp>
          <p:nvSpPr>
            <p:cNvPr id="89" name="Rectangle 88"/>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TextBox 89"/>
            <p:cNvSpPr txBox="1"/>
            <p:nvPr/>
          </p:nvSpPr>
          <p:spPr>
            <a:xfrm>
              <a:off x="6707446" y="3879166"/>
              <a:ext cx="2841996"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French Adults 18+ </a:t>
              </a:r>
              <a:r>
                <a:rPr lang="en-US" sz="1400" b="1" u="sng" dirty="0">
                  <a:latin typeface="Century Gothic" panose="020B0502020202020204" pitchFamily="34" charset="0"/>
                </a:rPr>
                <a:t>2001</a:t>
              </a:r>
              <a:r>
                <a:rPr lang="en-US" sz="1400" dirty="0">
                  <a:latin typeface="Century Gothic" panose="020B0502020202020204" pitchFamily="34" charset="0"/>
                </a:rPr>
                <a:t> Weekly Reach/Minutes</a:t>
              </a:r>
            </a:p>
          </p:txBody>
        </p:sp>
      </p:grpSp>
      <p:grpSp>
        <p:nvGrpSpPr>
          <p:cNvPr id="100" name="Group 99"/>
          <p:cNvGrpSpPr/>
          <p:nvPr/>
        </p:nvGrpSpPr>
        <p:grpSpPr>
          <a:xfrm>
            <a:off x="6654555" y="4517543"/>
            <a:ext cx="2788875" cy="343743"/>
            <a:chOff x="6654555" y="4517543"/>
            <a:chExt cx="2788875" cy="343743"/>
          </a:xfrm>
        </p:grpSpPr>
        <p:sp>
          <p:nvSpPr>
            <p:cNvPr id="101" name="TextBox 100"/>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97%  1,659</a:t>
              </a:r>
            </a:p>
          </p:txBody>
        </p:sp>
        <p:grpSp>
          <p:nvGrpSpPr>
            <p:cNvPr id="114" name="Group 113"/>
            <p:cNvGrpSpPr/>
            <p:nvPr/>
          </p:nvGrpSpPr>
          <p:grpSpPr>
            <a:xfrm>
              <a:off x="7998888" y="4517543"/>
              <a:ext cx="223574" cy="308674"/>
              <a:chOff x="7998888" y="4517543"/>
              <a:chExt cx="223574" cy="308674"/>
            </a:xfrm>
          </p:grpSpPr>
          <p:pic>
            <p:nvPicPr>
              <p:cNvPr id="122" name="Picture 121"/>
              <p:cNvPicPr>
                <a:picLocks noChangeAspect="1"/>
              </p:cNvPicPr>
              <p:nvPr/>
            </p:nvPicPr>
            <p:blipFill>
              <a:blip r:embed="rId2"/>
              <a:stretch>
                <a:fillRect/>
              </a:stretch>
            </p:blipFill>
            <p:spPr>
              <a:xfrm>
                <a:off x="7998888" y="4586713"/>
                <a:ext cx="223574" cy="223574"/>
              </a:xfrm>
              <a:prstGeom prst="rect">
                <a:avLst/>
              </a:prstGeom>
            </p:spPr>
          </p:pic>
          <p:sp>
            <p:nvSpPr>
              <p:cNvPr id="123" name="TextBox 122"/>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116" name="TextBox 115"/>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grpSp>
        <p:nvGrpSpPr>
          <p:cNvPr id="5" name="Group 4"/>
          <p:cNvGrpSpPr/>
          <p:nvPr/>
        </p:nvGrpSpPr>
        <p:grpSpPr>
          <a:xfrm>
            <a:off x="5388753" y="762324"/>
            <a:ext cx="317716" cy="307777"/>
            <a:chOff x="5251593" y="648024"/>
            <a:chExt cx="317716" cy="307777"/>
          </a:xfrm>
        </p:grpSpPr>
        <p:pic>
          <p:nvPicPr>
            <p:cNvPr id="125" name="Picture 124"/>
            <p:cNvPicPr>
              <a:picLocks noChangeAspect="1"/>
            </p:cNvPicPr>
            <p:nvPr/>
          </p:nvPicPr>
          <p:blipFill>
            <a:blip r:embed="rId3"/>
            <a:stretch>
              <a:fillRect/>
            </a:stretch>
          </p:blipFill>
          <p:spPr>
            <a:xfrm>
              <a:off x="5293134" y="694610"/>
              <a:ext cx="227652" cy="229048"/>
            </a:xfrm>
            <a:prstGeom prst="rect">
              <a:avLst/>
            </a:prstGeom>
          </p:spPr>
        </p:pic>
        <p:sp>
          <p:nvSpPr>
            <p:cNvPr id="4" name="Rectangle 3"/>
            <p:cNvSpPr/>
            <p:nvPr/>
          </p:nvSpPr>
          <p:spPr>
            <a:xfrm>
              <a:off x="5251593" y="648024"/>
              <a:ext cx="317716" cy="307777"/>
            </a:xfrm>
            <a:prstGeom prst="rect">
              <a:avLst/>
            </a:prstGeom>
          </p:spPr>
          <p:txBody>
            <a:bodyPr wrap="none">
              <a:spAutoFit/>
            </a:bodyPr>
            <a:lstStyle/>
            <a:p>
              <a:r>
                <a:rPr lang="en-US" sz="1400" b="1" dirty="0">
                  <a:solidFill>
                    <a:srgbClr val="197EC6"/>
                  </a:solidFill>
                  <a:latin typeface="Century Gothic" panose="020B0502020202020204" pitchFamily="34" charset="0"/>
                </a:rPr>
                <a:t>A</a:t>
              </a:r>
              <a:endParaRPr lang="en-US" sz="1400" b="1" dirty="0">
                <a:solidFill>
                  <a:srgbClr val="197EC6"/>
                </a:solidFill>
              </a:endParaRPr>
            </a:p>
          </p:txBody>
        </p:sp>
      </p:grpSp>
      <p:grpSp>
        <p:nvGrpSpPr>
          <p:cNvPr id="6" name="Group 5"/>
          <p:cNvGrpSpPr/>
          <p:nvPr/>
        </p:nvGrpSpPr>
        <p:grpSpPr>
          <a:xfrm>
            <a:off x="1022053" y="2369941"/>
            <a:ext cx="317716" cy="307777"/>
            <a:chOff x="1052533" y="1935601"/>
            <a:chExt cx="317716" cy="307777"/>
          </a:xfrm>
        </p:grpSpPr>
        <p:pic>
          <p:nvPicPr>
            <p:cNvPr id="126" name="Picture 125"/>
            <p:cNvPicPr>
              <a:picLocks noChangeAspect="1"/>
            </p:cNvPicPr>
            <p:nvPr/>
          </p:nvPicPr>
          <p:blipFill>
            <a:blip r:embed="rId4"/>
            <a:stretch>
              <a:fillRect/>
            </a:stretch>
          </p:blipFill>
          <p:spPr>
            <a:xfrm>
              <a:off x="1094459" y="1988374"/>
              <a:ext cx="222940" cy="222940"/>
            </a:xfrm>
            <a:prstGeom prst="rect">
              <a:avLst/>
            </a:prstGeom>
          </p:spPr>
        </p:pic>
        <p:sp>
          <p:nvSpPr>
            <p:cNvPr id="129" name="Rectangle 128"/>
            <p:cNvSpPr/>
            <p:nvPr/>
          </p:nvSpPr>
          <p:spPr>
            <a:xfrm>
              <a:off x="1052533" y="1935601"/>
              <a:ext cx="317716" cy="307777"/>
            </a:xfrm>
            <a:prstGeom prst="rect">
              <a:avLst/>
            </a:prstGeom>
          </p:spPr>
          <p:txBody>
            <a:bodyPr wrap="none">
              <a:spAutoFit/>
            </a:bodyPr>
            <a:lstStyle/>
            <a:p>
              <a:r>
                <a:rPr lang="en-US" sz="1400" b="1" dirty="0">
                  <a:solidFill>
                    <a:srgbClr val="7030A0"/>
                  </a:solidFill>
                  <a:latin typeface="Century Gothic" panose="020B0502020202020204" pitchFamily="34" charset="0"/>
                </a:rPr>
                <a:t>A</a:t>
              </a:r>
              <a:endParaRPr lang="en-US" sz="1400" b="1" dirty="0">
                <a:solidFill>
                  <a:srgbClr val="7030A0"/>
                </a:solidFill>
              </a:endParaRPr>
            </a:p>
          </p:txBody>
        </p:sp>
      </p:grpSp>
      <p:grpSp>
        <p:nvGrpSpPr>
          <p:cNvPr id="7" name="Group 6"/>
          <p:cNvGrpSpPr/>
          <p:nvPr/>
        </p:nvGrpSpPr>
        <p:grpSpPr>
          <a:xfrm>
            <a:off x="762271" y="2481130"/>
            <a:ext cx="317716" cy="307777"/>
            <a:chOff x="663211" y="2892610"/>
            <a:chExt cx="317716" cy="307777"/>
          </a:xfrm>
        </p:grpSpPr>
        <p:pic>
          <p:nvPicPr>
            <p:cNvPr id="127" name="Picture 126"/>
            <p:cNvPicPr>
              <a:picLocks noChangeAspect="1"/>
            </p:cNvPicPr>
            <p:nvPr/>
          </p:nvPicPr>
          <p:blipFill>
            <a:blip r:embed="rId5"/>
            <a:stretch>
              <a:fillRect/>
            </a:stretch>
          </p:blipFill>
          <p:spPr>
            <a:xfrm>
              <a:off x="695161" y="2935632"/>
              <a:ext cx="243350" cy="243350"/>
            </a:xfrm>
            <a:prstGeom prst="rect">
              <a:avLst/>
            </a:prstGeom>
          </p:spPr>
        </p:pic>
        <p:sp>
          <p:nvSpPr>
            <p:cNvPr id="130" name="Rectangle 129"/>
            <p:cNvSpPr/>
            <p:nvPr/>
          </p:nvSpPr>
          <p:spPr>
            <a:xfrm>
              <a:off x="663211" y="2892610"/>
              <a:ext cx="317716" cy="307777"/>
            </a:xfrm>
            <a:prstGeom prst="rect">
              <a:avLst/>
            </a:prstGeom>
          </p:spPr>
          <p:txBody>
            <a:bodyPr wrap="none">
              <a:spAutoFit/>
            </a:bodyPr>
            <a:lstStyle/>
            <a:p>
              <a:r>
                <a:rPr lang="en-US" sz="1400" b="1" dirty="0">
                  <a:solidFill>
                    <a:srgbClr val="7F6000"/>
                  </a:solidFill>
                  <a:latin typeface="Century Gothic" panose="020B0502020202020204" pitchFamily="34" charset="0"/>
                </a:rPr>
                <a:t>A</a:t>
              </a:r>
              <a:endParaRPr lang="en-US" sz="1400" b="1" dirty="0">
                <a:solidFill>
                  <a:srgbClr val="7F6000"/>
                </a:solidFill>
              </a:endParaRPr>
            </a:p>
          </p:txBody>
        </p:sp>
      </p:grpSp>
      <p:grpSp>
        <p:nvGrpSpPr>
          <p:cNvPr id="9" name="Group 8"/>
          <p:cNvGrpSpPr/>
          <p:nvPr/>
        </p:nvGrpSpPr>
        <p:grpSpPr>
          <a:xfrm>
            <a:off x="1336141" y="5897419"/>
            <a:ext cx="317716" cy="307777"/>
            <a:chOff x="1633321" y="5165899"/>
            <a:chExt cx="317716" cy="307777"/>
          </a:xfrm>
        </p:grpSpPr>
        <p:pic>
          <p:nvPicPr>
            <p:cNvPr id="128" name="Picture 127"/>
            <p:cNvPicPr>
              <a:picLocks noChangeAspect="1"/>
            </p:cNvPicPr>
            <p:nvPr/>
          </p:nvPicPr>
          <p:blipFill>
            <a:blip r:embed="rId6"/>
            <a:stretch>
              <a:fillRect/>
            </a:stretch>
          </p:blipFill>
          <p:spPr>
            <a:xfrm>
              <a:off x="1670481" y="5204046"/>
              <a:ext cx="244264" cy="245762"/>
            </a:xfrm>
            <a:prstGeom prst="rect">
              <a:avLst/>
            </a:prstGeom>
          </p:spPr>
        </p:pic>
        <p:sp>
          <p:nvSpPr>
            <p:cNvPr id="131" name="Rectangle 130"/>
            <p:cNvSpPr/>
            <p:nvPr/>
          </p:nvSpPr>
          <p:spPr>
            <a:xfrm>
              <a:off x="1633321" y="5165899"/>
              <a:ext cx="317716" cy="307777"/>
            </a:xfrm>
            <a:prstGeom prst="rect">
              <a:avLst/>
            </a:prstGeom>
          </p:spPr>
          <p:txBody>
            <a:bodyPr wrap="none">
              <a:spAutoFit/>
            </a:bodyPr>
            <a:lstStyle/>
            <a:p>
              <a:r>
                <a:rPr lang="en-US" sz="1400" b="1" dirty="0">
                  <a:solidFill>
                    <a:srgbClr val="548235"/>
                  </a:solidFill>
                  <a:latin typeface="Century Gothic" panose="020B0502020202020204" pitchFamily="34" charset="0"/>
                </a:rPr>
                <a:t>A</a:t>
              </a:r>
              <a:endParaRPr lang="en-US" sz="1400" b="1" dirty="0">
                <a:solidFill>
                  <a:srgbClr val="548235"/>
                </a:solidFill>
              </a:endParaRPr>
            </a:p>
          </p:txBody>
        </p:sp>
      </p:grpSp>
      <p:grpSp>
        <p:nvGrpSpPr>
          <p:cNvPr id="10" name="Group 9"/>
          <p:cNvGrpSpPr/>
          <p:nvPr/>
        </p:nvGrpSpPr>
        <p:grpSpPr>
          <a:xfrm>
            <a:off x="6652629" y="4773377"/>
            <a:ext cx="2788875" cy="1066959"/>
            <a:chOff x="6652629" y="4773377"/>
            <a:chExt cx="2788875" cy="1066959"/>
          </a:xfrm>
        </p:grpSpPr>
        <p:sp>
          <p:nvSpPr>
            <p:cNvPr id="104" name="TextBox 103"/>
            <p:cNvSpPr txBox="1"/>
            <p:nvPr/>
          </p:nvSpPr>
          <p:spPr>
            <a:xfrm>
              <a:off x="8239158" y="4773377"/>
              <a:ext cx="1202346" cy="106695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93%  1,308</a:t>
              </a:r>
            </a:p>
            <a:p>
              <a:pPr algn="r">
                <a:lnSpc>
                  <a:spcPts val="1900"/>
                </a:lnSpc>
              </a:pPr>
              <a:r>
                <a:rPr lang="en-US" sz="1400" dirty="0">
                  <a:solidFill>
                    <a:srgbClr val="7030A0"/>
                  </a:solidFill>
                  <a:latin typeface="Century Gothic" panose="020B0502020202020204" pitchFamily="34" charset="0"/>
                </a:rPr>
                <a:t>78%     167</a:t>
              </a:r>
            </a:p>
            <a:p>
              <a:pPr algn="r">
                <a:lnSpc>
                  <a:spcPts val="1900"/>
                </a:lnSpc>
              </a:pPr>
              <a:r>
                <a:rPr lang="en-US" sz="1400" dirty="0">
                  <a:solidFill>
                    <a:srgbClr val="7F6000"/>
                  </a:solidFill>
                  <a:latin typeface="Century Gothic" panose="020B0502020202020204" pitchFamily="34" charset="0"/>
                </a:rPr>
                <a:t>77%     105</a:t>
              </a:r>
            </a:p>
            <a:p>
              <a:pPr algn="r">
                <a:lnSpc>
                  <a:spcPts val="1900"/>
                </a:lnSpc>
              </a:pPr>
              <a:r>
                <a:rPr lang="en-US" sz="1400" dirty="0">
                  <a:solidFill>
                    <a:srgbClr val="548235"/>
                  </a:solidFill>
                  <a:latin typeface="Century Gothic" panose="020B0502020202020204" pitchFamily="34" charset="0"/>
                </a:rPr>
                <a:t>45%     245</a:t>
              </a:r>
            </a:p>
          </p:txBody>
        </p:sp>
        <p:sp>
          <p:nvSpPr>
            <p:cNvPr id="106" name="TextBox 105"/>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b="1" dirty="0">
                  <a:solidFill>
                    <a:srgbClr val="0070C0"/>
                  </a:solidFill>
                  <a:latin typeface="Century Gothic" panose="020B0502020202020204" pitchFamily="34" charset="0"/>
                </a:rPr>
                <a:t>RADIO</a:t>
              </a:r>
            </a:p>
            <a:p>
              <a:pPr algn="r">
                <a:lnSpc>
                  <a:spcPts val="1900"/>
                </a:lnSpc>
              </a:pPr>
              <a:r>
                <a:rPr lang="en-US" sz="1400" b="1" dirty="0">
                  <a:solidFill>
                    <a:srgbClr val="7030A0"/>
                  </a:solidFill>
                  <a:latin typeface="Century Gothic" panose="020B0502020202020204" pitchFamily="34" charset="0"/>
                </a:rPr>
                <a:t>NEWSPAPER</a:t>
              </a:r>
            </a:p>
            <a:p>
              <a:pPr algn="r">
                <a:lnSpc>
                  <a:spcPts val="1900"/>
                </a:lnSpc>
              </a:pPr>
              <a:r>
                <a:rPr lang="en-US" sz="1400" b="1" dirty="0">
                  <a:solidFill>
                    <a:srgbClr val="7F6000"/>
                  </a:solidFill>
                  <a:latin typeface="Century Gothic" panose="020B0502020202020204" pitchFamily="34" charset="0"/>
                </a:rPr>
                <a:t>MAGAZINE</a:t>
              </a:r>
            </a:p>
            <a:p>
              <a:pPr algn="r">
                <a:lnSpc>
                  <a:spcPts val="1900"/>
                </a:lnSpc>
              </a:pPr>
              <a:r>
                <a:rPr lang="en-US" sz="1400" b="1" dirty="0">
                  <a:solidFill>
                    <a:srgbClr val="548235"/>
                  </a:solidFill>
                  <a:latin typeface="Century Gothic" panose="020B0502020202020204" pitchFamily="34" charset="0"/>
                </a:rPr>
                <a:t>INTERNET</a:t>
              </a:r>
            </a:p>
          </p:txBody>
        </p:sp>
        <p:grpSp>
          <p:nvGrpSpPr>
            <p:cNvPr id="132" name="Group 131"/>
            <p:cNvGrpSpPr/>
            <p:nvPr/>
          </p:nvGrpSpPr>
          <p:grpSpPr>
            <a:xfrm>
              <a:off x="7967051" y="4785127"/>
              <a:ext cx="317716" cy="307777"/>
              <a:chOff x="5251593" y="648024"/>
              <a:chExt cx="317716" cy="307777"/>
            </a:xfrm>
          </p:grpSpPr>
          <p:pic>
            <p:nvPicPr>
              <p:cNvPr id="138" name="Picture 137"/>
              <p:cNvPicPr>
                <a:picLocks noChangeAspect="1"/>
              </p:cNvPicPr>
              <p:nvPr/>
            </p:nvPicPr>
            <p:blipFill>
              <a:blip r:embed="rId3"/>
              <a:stretch>
                <a:fillRect/>
              </a:stretch>
            </p:blipFill>
            <p:spPr>
              <a:xfrm>
                <a:off x="5293134" y="694610"/>
                <a:ext cx="227652" cy="229048"/>
              </a:xfrm>
              <a:prstGeom prst="rect">
                <a:avLst/>
              </a:prstGeom>
            </p:spPr>
          </p:pic>
          <p:sp>
            <p:nvSpPr>
              <p:cNvPr id="139" name="Rectangle 138"/>
              <p:cNvSpPr/>
              <p:nvPr/>
            </p:nvSpPr>
            <p:spPr>
              <a:xfrm>
                <a:off x="5251593" y="648024"/>
                <a:ext cx="317716" cy="307777"/>
              </a:xfrm>
              <a:prstGeom prst="rect">
                <a:avLst/>
              </a:prstGeom>
            </p:spPr>
            <p:txBody>
              <a:bodyPr wrap="none">
                <a:spAutoFit/>
              </a:bodyPr>
              <a:lstStyle/>
              <a:p>
                <a:r>
                  <a:rPr lang="en-US" sz="1400" b="1" dirty="0">
                    <a:solidFill>
                      <a:srgbClr val="197EC6"/>
                    </a:solidFill>
                    <a:latin typeface="Century Gothic" panose="020B0502020202020204" pitchFamily="34" charset="0"/>
                  </a:rPr>
                  <a:t>A</a:t>
                </a:r>
                <a:endParaRPr lang="en-US" sz="1400" b="1" dirty="0">
                  <a:solidFill>
                    <a:srgbClr val="197EC6"/>
                  </a:solidFill>
                </a:endParaRPr>
              </a:p>
            </p:txBody>
          </p:sp>
        </p:grpSp>
        <p:grpSp>
          <p:nvGrpSpPr>
            <p:cNvPr id="140" name="Group 139"/>
            <p:cNvGrpSpPr/>
            <p:nvPr/>
          </p:nvGrpSpPr>
          <p:grpSpPr>
            <a:xfrm>
              <a:off x="7967051" y="5006983"/>
              <a:ext cx="317716" cy="307777"/>
              <a:chOff x="1052533" y="1935601"/>
              <a:chExt cx="317716" cy="307777"/>
            </a:xfrm>
          </p:grpSpPr>
          <p:pic>
            <p:nvPicPr>
              <p:cNvPr id="141" name="Picture 140"/>
              <p:cNvPicPr>
                <a:picLocks noChangeAspect="1"/>
              </p:cNvPicPr>
              <p:nvPr/>
            </p:nvPicPr>
            <p:blipFill>
              <a:blip r:embed="rId4"/>
              <a:stretch>
                <a:fillRect/>
              </a:stretch>
            </p:blipFill>
            <p:spPr>
              <a:xfrm>
                <a:off x="1094459" y="1988374"/>
                <a:ext cx="222940" cy="222940"/>
              </a:xfrm>
              <a:prstGeom prst="rect">
                <a:avLst/>
              </a:prstGeom>
            </p:spPr>
          </p:pic>
          <p:sp>
            <p:nvSpPr>
              <p:cNvPr id="142" name="Rectangle 141"/>
              <p:cNvSpPr/>
              <p:nvPr/>
            </p:nvSpPr>
            <p:spPr>
              <a:xfrm>
                <a:off x="1052533" y="1935601"/>
                <a:ext cx="317716" cy="307777"/>
              </a:xfrm>
              <a:prstGeom prst="rect">
                <a:avLst/>
              </a:prstGeom>
            </p:spPr>
            <p:txBody>
              <a:bodyPr wrap="none">
                <a:spAutoFit/>
              </a:bodyPr>
              <a:lstStyle/>
              <a:p>
                <a:r>
                  <a:rPr lang="en-US" sz="1400" b="1" dirty="0">
                    <a:solidFill>
                      <a:srgbClr val="7030A0"/>
                    </a:solidFill>
                    <a:latin typeface="Century Gothic" panose="020B0502020202020204" pitchFamily="34" charset="0"/>
                  </a:rPr>
                  <a:t>A</a:t>
                </a:r>
                <a:endParaRPr lang="en-US" sz="1400" b="1" dirty="0">
                  <a:solidFill>
                    <a:srgbClr val="7030A0"/>
                  </a:solidFill>
                </a:endParaRPr>
              </a:p>
            </p:txBody>
          </p:sp>
        </p:grpSp>
        <p:grpSp>
          <p:nvGrpSpPr>
            <p:cNvPr id="143" name="Group 142"/>
            <p:cNvGrpSpPr/>
            <p:nvPr/>
          </p:nvGrpSpPr>
          <p:grpSpPr>
            <a:xfrm>
              <a:off x="7967051" y="5246708"/>
              <a:ext cx="317716" cy="307777"/>
              <a:chOff x="663211" y="2892610"/>
              <a:chExt cx="317716" cy="307777"/>
            </a:xfrm>
          </p:grpSpPr>
          <p:pic>
            <p:nvPicPr>
              <p:cNvPr id="144" name="Picture 143"/>
              <p:cNvPicPr>
                <a:picLocks noChangeAspect="1"/>
              </p:cNvPicPr>
              <p:nvPr/>
            </p:nvPicPr>
            <p:blipFill>
              <a:blip r:embed="rId5"/>
              <a:stretch>
                <a:fillRect/>
              </a:stretch>
            </p:blipFill>
            <p:spPr>
              <a:xfrm>
                <a:off x="695161" y="2935632"/>
                <a:ext cx="243350" cy="243350"/>
              </a:xfrm>
              <a:prstGeom prst="rect">
                <a:avLst/>
              </a:prstGeom>
            </p:spPr>
          </p:pic>
          <p:sp>
            <p:nvSpPr>
              <p:cNvPr id="145" name="Rectangle 144"/>
              <p:cNvSpPr/>
              <p:nvPr/>
            </p:nvSpPr>
            <p:spPr>
              <a:xfrm>
                <a:off x="663211" y="2892610"/>
                <a:ext cx="317716" cy="307777"/>
              </a:xfrm>
              <a:prstGeom prst="rect">
                <a:avLst/>
              </a:prstGeom>
            </p:spPr>
            <p:txBody>
              <a:bodyPr wrap="none">
                <a:spAutoFit/>
              </a:bodyPr>
              <a:lstStyle/>
              <a:p>
                <a:r>
                  <a:rPr lang="en-US" sz="1400" b="1" dirty="0">
                    <a:solidFill>
                      <a:srgbClr val="7F6000"/>
                    </a:solidFill>
                    <a:latin typeface="Century Gothic" panose="020B0502020202020204" pitchFamily="34" charset="0"/>
                  </a:rPr>
                  <a:t>A</a:t>
                </a:r>
                <a:endParaRPr lang="en-US" sz="1400" b="1" dirty="0">
                  <a:solidFill>
                    <a:srgbClr val="7F6000"/>
                  </a:solidFill>
                </a:endParaRPr>
              </a:p>
            </p:txBody>
          </p:sp>
        </p:grpSp>
        <p:grpSp>
          <p:nvGrpSpPr>
            <p:cNvPr id="146" name="Group 145"/>
            <p:cNvGrpSpPr/>
            <p:nvPr/>
          </p:nvGrpSpPr>
          <p:grpSpPr>
            <a:xfrm>
              <a:off x="7967051" y="5495796"/>
              <a:ext cx="317716" cy="307777"/>
              <a:chOff x="1633321" y="5165899"/>
              <a:chExt cx="317716" cy="307777"/>
            </a:xfrm>
          </p:grpSpPr>
          <p:pic>
            <p:nvPicPr>
              <p:cNvPr id="147" name="Picture 146"/>
              <p:cNvPicPr>
                <a:picLocks noChangeAspect="1"/>
              </p:cNvPicPr>
              <p:nvPr/>
            </p:nvPicPr>
            <p:blipFill>
              <a:blip r:embed="rId6"/>
              <a:stretch>
                <a:fillRect/>
              </a:stretch>
            </p:blipFill>
            <p:spPr>
              <a:xfrm>
                <a:off x="1670481" y="5204046"/>
                <a:ext cx="244264" cy="245762"/>
              </a:xfrm>
              <a:prstGeom prst="rect">
                <a:avLst/>
              </a:prstGeom>
            </p:spPr>
          </p:pic>
          <p:sp>
            <p:nvSpPr>
              <p:cNvPr id="148" name="Rectangle 147"/>
              <p:cNvSpPr/>
              <p:nvPr/>
            </p:nvSpPr>
            <p:spPr>
              <a:xfrm>
                <a:off x="1633321" y="5165899"/>
                <a:ext cx="317716" cy="307777"/>
              </a:xfrm>
              <a:prstGeom prst="rect">
                <a:avLst/>
              </a:prstGeom>
            </p:spPr>
            <p:txBody>
              <a:bodyPr wrap="none">
                <a:spAutoFit/>
              </a:bodyPr>
              <a:lstStyle/>
              <a:p>
                <a:r>
                  <a:rPr lang="en-US" sz="1400" b="1" dirty="0">
                    <a:solidFill>
                      <a:srgbClr val="548235"/>
                    </a:solidFill>
                    <a:latin typeface="Century Gothic" panose="020B0502020202020204" pitchFamily="34" charset="0"/>
                  </a:rPr>
                  <a:t>A</a:t>
                </a:r>
                <a:endParaRPr lang="en-US" sz="1400" b="1" dirty="0">
                  <a:solidFill>
                    <a:srgbClr val="548235"/>
                  </a:solidFill>
                </a:endParaRPr>
              </a:p>
            </p:txBody>
          </p:sp>
        </p:grpSp>
      </p:grpSp>
      <p:pic>
        <p:nvPicPr>
          <p:cNvPr id="149" name="Picture 148"/>
          <p:cNvPicPr>
            <a:picLocks noChangeAspect="1"/>
          </p:cNvPicPr>
          <p:nvPr/>
        </p:nvPicPr>
        <p:blipFill>
          <a:blip r:embed="rId7"/>
          <a:stretch>
            <a:fillRect/>
          </a:stretch>
        </p:blipFill>
        <p:spPr>
          <a:xfrm>
            <a:off x="6692816" y="289908"/>
            <a:ext cx="312152" cy="370078"/>
          </a:xfrm>
          <a:prstGeom prst="rect">
            <a:avLst/>
          </a:prstGeom>
        </p:spPr>
      </p:pic>
    </p:spTree>
    <p:extLst>
      <p:ext uri="{BB962C8B-B14F-4D97-AF65-F5344CB8AC3E}">
        <p14:creationId xmlns:p14="http://schemas.microsoft.com/office/powerpoint/2010/main" val="12149001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2000"/>
                                            <p:tgtEl>
                                              <p:spTgt spid="10"/>
                                            </p:tgtEl>
                                          </p:cBhvr>
                                        </p:animEffect>
                                      </p:childTnLst>
                                    </p:cTn>
                                  </p:par>
                                </p:childTnLst>
                              </p:cTn>
                            </p:par>
                            <p:par>
                              <p:cTn id="8" fill="hold">
                                <p:stCondLst>
                                  <p:cond delay="2000"/>
                                </p:stCondLst>
                                <p:childTnLst>
                                  <p:par>
                                    <p:cTn id="9" presetID="2" presetClass="entr" presetSubtype="8" fill="hold" nodeType="afterEffect" p14:presetBounceEnd="46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46000">
                                          <p:cBhvr additive="base">
                                            <p:cTn id="11" dur="500" fill="hold"/>
                                            <p:tgtEl>
                                              <p:spTgt spid="5"/>
                                            </p:tgtEl>
                                            <p:attrNameLst>
                                              <p:attrName>ppt_x</p:attrName>
                                            </p:attrNameLst>
                                          </p:cBhvr>
                                          <p:tavLst>
                                            <p:tav tm="0">
                                              <p:val>
                                                <p:strVal val="0-#ppt_w/2"/>
                                              </p:val>
                                            </p:tav>
                                            <p:tav tm="100000">
                                              <p:val>
                                                <p:strVal val="#ppt_x"/>
                                              </p:val>
                                            </p:tav>
                                          </p:tavLst>
                                        </p:anim>
                                        <p:anim calcmode="lin" valueType="num" p14:bounceEnd="46000">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2500"/>
                                </p:stCondLst>
                                <p:childTnLst>
                                  <p:par>
                                    <p:cTn id="14" presetID="2" presetClass="entr" presetSubtype="8" fill="hold" nodeType="afterEffect" p14:presetBounceEnd="46000">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14:bounceEnd="46000">
                                          <p:cBhvr additive="base">
                                            <p:cTn id="16" dur="500" fill="hold"/>
                                            <p:tgtEl>
                                              <p:spTgt spid="6"/>
                                            </p:tgtEl>
                                            <p:attrNameLst>
                                              <p:attrName>ppt_x</p:attrName>
                                            </p:attrNameLst>
                                          </p:cBhvr>
                                          <p:tavLst>
                                            <p:tav tm="0">
                                              <p:val>
                                                <p:strVal val="0-#ppt_w/2"/>
                                              </p:val>
                                            </p:tav>
                                            <p:tav tm="100000">
                                              <p:val>
                                                <p:strVal val="#ppt_x"/>
                                              </p:val>
                                            </p:tav>
                                          </p:tavLst>
                                        </p:anim>
                                        <p:anim calcmode="lin" valueType="num" p14:bounceEnd="46000">
                                          <p:cBhvr additive="base">
                                            <p:cTn id="17" dur="500" fill="hold"/>
                                            <p:tgtEl>
                                              <p:spTgt spid="6"/>
                                            </p:tgtEl>
                                            <p:attrNameLst>
                                              <p:attrName>ppt_y</p:attrName>
                                            </p:attrNameLst>
                                          </p:cBhvr>
                                          <p:tavLst>
                                            <p:tav tm="0">
                                              <p:val>
                                                <p:strVal val="#ppt_y"/>
                                              </p:val>
                                            </p:tav>
                                            <p:tav tm="100000">
                                              <p:val>
                                                <p:strVal val="#ppt_y"/>
                                              </p:val>
                                            </p:tav>
                                          </p:tavLst>
                                        </p:anim>
                                      </p:childTnLst>
                                    </p:cTn>
                                  </p:par>
                                </p:childTnLst>
                              </p:cTn>
                            </p:par>
                            <p:par>
                              <p:cTn id="18" fill="hold">
                                <p:stCondLst>
                                  <p:cond delay="3000"/>
                                </p:stCondLst>
                                <p:childTnLst>
                                  <p:par>
                                    <p:cTn id="19" presetID="2" presetClass="entr" presetSubtype="8" fill="hold" nodeType="afterEffect" p14:presetBounceEnd="46000">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14:bounceEnd="46000">
                                          <p:cBhvr additive="base">
                                            <p:cTn id="21" dur="500" fill="hold"/>
                                            <p:tgtEl>
                                              <p:spTgt spid="7"/>
                                            </p:tgtEl>
                                            <p:attrNameLst>
                                              <p:attrName>ppt_x</p:attrName>
                                            </p:attrNameLst>
                                          </p:cBhvr>
                                          <p:tavLst>
                                            <p:tav tm="0">
                                              <p:val>
                                                <p:strVal val="0-#ppt_w/2"/>
                                              </p:val>
                                            </p:tav>
                                            <p:tav tm="100000">
                                              <p:val>
                                                <p:strVal val="#ppt_x"/>
                                              </p:val>
                                            </p:tav>
                                          </p:tavLst>
                                        </p:anim>
                                        <p:anim calcmode="lin" valueType="num" p14:bounceEnd="46000">
                                          <p:cBhvr additive="base">
                                            <p:cTn id="22" dur="500" fill="hold"/>
                                            <p:tgtEl>
                                              <p:spTgt spid="7"/>
                                            </p:tgtEl>
                                            <p:attrNameLst>
                                              <p:attrName>ppt_y</p:attrName>
                                            </p:attrNameLst>
                                          </p:cBhvr>
                                          <p:tavLst>
                                            <p:tav tm="0">
                                              <p:val>
                                                <p:strVal val="#ppt_y"/>
                                              </p:val>
                                            </p:tav>
                                            <p:tav tm="100000">
                                              <p:val>
                                                <p:strVal val="#ppt_y"/>
                                              </p:val>
                                            </p:tav>
                                          </p:tavLst>
                                        </p:anim>
                                      </p:childTnLst>
                                    </p:cTn>
                                  </p:par>
                                </p:childTnLst>
                              </p:cTn>
                            </p:par>
                            <p:par>
                              <p:cTn id="23" fill="hold">
                                <p:stCondLst>
                                  <p:cond delay="3500"/>
                                </p:stCondLst>
                                <p:childTnLst>
                                  <p:par>
                                    <p:cTn id="24" presetID="2" presetClass="entr" presetSubtype="8" fill="hold" nodeType="afterEffect" p14:presetBounceEnd="46000">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14:bounceEnd="46000">
                                          <p:cBhvr additive="base">
                                            <p:cTn id="26" dur="500" fill="hold"/>
                                            <p:tgtEl>
                                              <p:spTgt spid="9"/>
                                            </p:tgtEl>
                                            <p:attrNameLst>
                                              <p:attrName>ppt_x</p:attrName>
                                            </p:attrNameLst>
                                          </p:cBhvr>
                                          <p:tavLst>
                                            <p:tav tm="0">
                                              <p:val>
                                                <p:strVal val="0-#ppt_w/2"/>
                                              </p:val>
                                            </p:tav>
                                            <p:tav tm="100000">
                                              <p:val>
                                                <p:strVal val="#ppt_x"/>
                                              </p:val>
                                            </p:tav>
                                          </p:tavLst>
                                        </p:anim>
                                        <p:anim calcmode="lin" valueType="num" p14:bounceEnd="46000">
                                          <p:cBhvr additive="base">
                                            <p:cTn id="2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2000"/>
                                            <p:tgtEl>
                                              <p:spTgt spid="10"/>
                                            </p:tgtEl>
                                          </p:cBhvr>
                                        </p:animEffect>
                                      </p:childTnLst>
                                    </p:cTn>
                                  </p:par>
                                </p:childTnLst>
                              </p:cTn>
                            </p:par>
                            <p:par>
                              <p:cTn id="8" fill="hold">
                                <p:stCondLst>
                                  <p:cond delay="2000"/>
                                </p:stCondLst>
                                <p:childTnLst>
                                  <p:par>
                                    <p:cTn id="9" presetID="2" presetClass="entr" presetSubtype="8"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0-#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2500"/>
                                </p:stCondLst>
                                <p:childTnLst>
                                  <p:par>
                                    <p:cTn id="14" presetID="2" presetClass="entr" presetSubtype="8"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additive="base">
                                            <p:cTn id="16" dur="500" fill="hold"/>
                                            <p:tgtEl>
                                              <p:spTgt spid="6"/>
                                            </p:tgtEl>
                                            <p:attrNameLst>
                                              <p:attrName>ppt_x</p:attrName>
                                            </p:attrNameLst>
                                          </p:cBhvr>
                                          <p:tavLst>
                                            <p:tav tm="0">
                                              <p:val>
                                                <p:strVal val="0-#ppt_w/2"/>
                                              </p:val>
                                            </p:tav>
                                            <p:tav tm="100000">
                                              <p:val>
                                                <p:strVal val="#ppt_x"/>
                                              </p:val>
                                            </p:tav>
                                          </p:tavLst>
                                        </p:anim>
                                        <p:anim calcmode="lin" valueType="num">
                                          <p:cBhvr additive="base">
                                            <p:cTn id="17" dur="500" fill="hold"/>
                                            <p:tgtEl>
                                              <p:spTgt spid="6"/>
                                            </p:tgtEl>
                                            <p:attrNameLst>
                                              <p:attrName>ppt_y</p:attrName>
                                            </p:attrNameLst>
                                          </p:cBhvr>
                                          <p:tavLst>
                                            <p:tav tm="0">
                                              <p:val>
                                                <p:strVal val="#ppt_y"/>
                                              </p:val>
                                            </p:tav>
                                            <p:tav tm="100000">
                                              <p:val>
                                                <p:strVal val="#ppt_y"/>
                                              </p:val>
                                            </p:tav>
                                          </p:tavLst>
                                        </p:anim>
                                      </p:childTnLst>
                                    </p:cTn>
                                  </p:par>
                                </p:childTnLst>
                              </p:cTn>
                            </p:par>
                            <p:par>
                              <p:cTn id="18" fill="hold">
                                <p:stCondLst>
                                  <p:cond delay="3000"/>
                                </p:stCondLst>
                                <p:childTnLst>
                                  <p:par>
                                    <p:cTn id="19" presetID="2" presetClass="entr" presetSubtype="8"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0-#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childTnLst>
                              </p:cTn>
                            </p:par>
                            <p:par>
                              <p:cTn id="23" fill="hold">
                                <p:stCondLst>
                                  <p:cond delay="3500"/>
                                </p:stCondLst>
                                <p:childTnLst>
                                  <p:par>
                                    <p:cTn id="24" presetID="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0-#ppt_w/2"/>
                                              </p:val>
                                            </p:tav>
                                            <p:tav tm="100000">
                                              <p:val>
                                                <p:strVal val="#ppt_x"/>
                                              </p:val>
                                            </p:tav>
                                          </p:tavLst>
                                        </p:anim>
                                        <p:anim calcmode="lin" valueType="num">
                                          <p:cBhvr additive="base">
                                            <p:cTn id="2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cxnSp>
        <p:nvCxnSpPr>
          <p:cNvPr id="3" name="Straight Arrow Connector 2"/>
          <p:cNvCxnSpPr>
            <a:stCxn id="164" idx="3"/>
            <a:endCxn id="139" idx="1"/>
          </p:cNvCxnSpPr>
          <p:nvPr/>
        </p:nvCxnSpPr>
        <p:spPr>
          <a:xfrm flipV="1">
            <a:off x="7004968" y="304983"/>
            <a:ext cx="1159746" cy="169964"/>
          </a:xfrm>
          <a:prstGeom prst="straightConnector1">
            <a:avLst/>
          </a:prstGeom>
          <a:ln w="31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p:cNvGrpSpPr/>
          <p:nvPr/>
        </p:nvGrpSpPr>
        <p:grpSpPr>
          <a:xfrm>
            <a:off x="6652629" y="4546392"/>
            <a:ext cx="2790801" cy="1293944"/>
            <a:chOff x="6652629" y="4546392"/>
            <a:chExt cx="2790801" cy="1293944"/>
          </a:xfrm>
        </p:grpSpPr>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99%  2,040</a:t>
              </a:r>
            </a:p>
          </p:txBody>
        </p:sp>
        <p:sp>
          <p:nvSpPr>
            <p:cNvPr id="101" name="TextBox 100"/>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90%  1,031</a:t>
              </a:r>
            </a:p>
            <a:p>
              <a:pPr algn="r">
                <a:lnSpc>
                  <a:spcPts val="1900"/>
                </a:lnSpc>
              </a:pPr>
              <a:r>
                <a:rPr lang="en-US" sz="1400" dirty="0">
                  <a:solidFill>
                    <a:srgbClr val="7030A0"/>
                  </a:solidFill>
                  <a:latin typeface="Century Gothic" panose="020B0502020202020204" pitchFamily="34" charset="0"/>
                </a:rPr>
                <a:t>60%       71</a:t>
              </a:r>
            </a:p>
            <a:p>
              <a:pPr algn="r">
                <a:lnSpc>
                  <a:spcPts val="1900"/>
                </a:lnSpc>
              </a:pPr>
              <a:r>
                <a:rPr lang="en-US" sz="1400" dirty="0">
                  <a:solidFill>
                    <a:srgbClr val="7F6000"/>
                  </a:solidFill>
                  <a:latin typeface="Century Gothic" panose="020B0502020202020204" pitchFamily="34" charset="0"/>
                </a:rPr>
                <a:t>47%       22</a:t>
              </a:r>
            </a:p>
            <a:p>
              <a:pPr algn="r">
                <a:lnSpc>
                  <a:spcPts val="1900"/>
                </a:lnSpc>
              </a:pPr>
              <a:r>
                <a:rPr lang="en-US" sz="1400" dirty="0">
                  <a:solidFill>
                    <a:srgbClr val="548235"/>
                  </a:solidFill>
                  <a:latin typeface="Century Gothic" panose="020B0502020202020204" pitchFamily="34" charset="0"/>
                </a:rPr>
                <a:t>92%  1,114</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b="1" dirty="0">
                  <a:solidFill>
                    <a:srgbClr val="0070C0"/>
                  </a:solidFill>
                  <a:latin typeface="Century Gothic" panose="020B0502020202020204" pitchFamily="34" charset="0"/>
                </a:rPr>
                <a:t>RADIO</a:t>
              </a:r>
            </a:p>
            <a:p>
              <a:pPr algn="r">
                <a:lnSpc>
                  <a:spcPts val="1900"/>
                </a:lnSpc>
              </a:pPr>
              <a:r>
                <a:rPr lang="en-US" sz="1400" b="1" dirty="0">
                  <a:solidFill>
                    <a:srgbClr val="7030A0"/>
                  </a:solidFill>
                  <a:latin typeface="Century Gothic" panose="020B0502020202020204" pitchFamily="34" charset="0"/>
                </a:rPr>
                <a:t>NEWSPAPER</a:t>
              </a:r>
            </a:p>
            <a:p>
              <a:pPr algn="r">
                <a:lnSpc>
                  <a:spcPts val="1900"/>
                </a:lnSpc>
              </a:pPr>
              <a:r>
                <a:rPr lang="en-US" sz="1400" b="1" dirty="0">
                  <a:solidFill>
                    <a:srgbClr val="7F6000"/>
                  </a:solidFill>
                  <a:latin typeface="Century Gothic" panose="020B0502020202020204" pitchFamily="34" charset="0"/>
                </a:rPr>
                <a:t>MAGAZINE</a:t>
              </a:r>
            </a:p>
            <a:p>
              <a:pPr algn="r">
                <a:lnSpc>
                  <a:spcPts val="1900"/>
                </a:lnSpc>
              </a:pPr>
              <a:r>
                <a:rPr lang="en-US" sz="1400" b="1" dirty="0">
                  <a:solidFill>
                    <a:srgbClr val="548235"/>
                  </a:solidFill>
                  <a:latin typeface="Century Gothic" panose="020B0502020202020204" pitchFamily="34" charset="0"/>
                </a:rPr>
                <a:t>INTERNET</a:t>
              </a:r>
            </a:p>
          </p:txBody>
        </p:sp>
      </p:grpSp>
      <p:pic>
        <p:nvPicPr>
          <p:cNvPr id="138" name="Picture 137"/>
          <p:cNvPicPr>
            <a:picLocks noChangeAspect="1"/>
          </p:cNvPicPr>
          <p:nvPr/>
        </p:nvPicPr>
        <p:blipFill>
          <a:blip r:embed="rId2"/>
          <a:stretch>
            <a:fillRect/>
          </a:stretch>
        </p:blipFill>
        <p:spPr>
          <a:xfrm>
            <a:off x="8005901" y="4525475"/>
            <a:ext cx="332902" cy="392118"/>
          </a:xfrm>
          <a:prstGeom prst="rect">
            <a:avLst/>
          </a:prstGeom>
        </p:spPr>
      </p:pic>
      <p:pic>
        <p:nvPicPr>
          <p:cNvPr id="139" name="Picture 138"/>
          <p:cNvPicPr>
            <a:picLocks noChangeAspect="1"/>
          </p:cNvPicPr>
          <p:nvPr/>
        </p:nvPicPr>
        <p:blipFill>
          <a:blip r:embed="rId2"/>
          <a:stretch>
            <a:fillRect/>
          </a:stretch>
        </p:blipFill>
        <p:spPr>
          <a:xfrm>
            <a:off x="8164714" y="123998"/>
            <a:ext cx="307306" cy="361970"/>
          </a:xfrm>
          <a:prstGeom prst="rect">
            <a:avLst/>
          </a:prstGeom>
        </p:spPr>
      </p:pic>
      <p:pic>
        <p:nvPicPr>
          <p:cNvPr id="140" name="Picture 139"/>
          <p:cNvPicPr>
            <a:picLocks noChangeAspect="1"/>
          </p:cNvPicPr>
          <p:nvPr/>
        </p:nvPicPr>
        <p:blipFill>
          <a:blip r:embed="rId3"/>
          <a:stretch>
            <a:fillRect/>
          </a:stretch>
        </p:blipFill>
        <p:spPr>
          <a:xfrm>
            <a:off x="8013979" y="4777738"/>
            <a:ext cx="316746" cy="373086"/>
          </a:xfrm>
          <a:prstGeom prst="rect">
            <a:avLst/>
          </a:prstGeom>
        </p:spPr>
      </p:pic>
      <p:pic>
        <p:nvPicPr>
          <p:cNvPr id="141" name="Picture 140"/>
          <p:cNvPicPr>
            <a:picLocks noChangeAspect="1"/>
          </p:cNvPicPr>
          <p:nvPr/>
        </p:nvPicPr>
        <p:blipFill>
          <a:blip r:embed="rId4"/>
          <a:stretch>
            <a:fillRect/>
          </a:stretch>
        </p:blipFill>
        <p:spPr>
          <a:xfrm>
            <a:off x="8002496" y="5013086"/>
            <a:ext cx="339712" cy="400142"/>
          </a:xfrm>
          <a:prstGeom prst="rect">
            <a:avLst/>
          </a:prstGeom>
        </p:spPr>
      </p:pic>
      <p:pic>
        <p:nvPicPr>
          <p:cNvPr id="142" name="Picture 141"/>
          <p:cNvPicPr>
            <a:picLocks noChangeAspect="1"/>
          </p:cNvPicPr>
          <p:nvPr/>
        </p:nvPicPr>
        <p:blipFill>
          <a:blip r:embed="rId5"/>
          <a:stretch>
            <a:fillRect/>
          </a:stretch>
        </p:blipFill>
        <p:spPr>
          <a:xfrm>
            <a:off x="8019566" y="5277389"/>
            <a:ext cx="305572" cy="359924"/>
          </a:xfrm>
          <a:prstGeom prst="rect">
            <a:avLst/>
          </a:prstGeom>
        </p:spPr>
      </p:pic>
      <p:pic>
        <p:nvPicPr>
          <p:cNvPr id="143" name="Picture 142"/>
          <p:cNvPicPr>
            <a:picLocks noChangeAspect="1"/>
          </p:cNvPicPr>
          <p:nvPr/>
        </p:nvPicPr>
        <p:blipFill>
          <a:blip r:embed="rId6"/>
          <a:stretch>
            <a:fillRect/>
          </a:stretch>
        </p:blipFill>
        <p:spPr>
          <a:xfrm>
            <a:off x="8022026" y="5514021"/>
            <a:ext cx="300652" cy="354136"/>
          </a:xfrm>
          <a:prstGeom prst="rect">
            <a:avLst/>
          </a:prstGeom>
        </p:spPr>
      </p:pic>
      <p:pic>
        <p:nvPicPr>
          <p:cNvPr id="145" name="Picture 144"/>
          <p:cNvPicPr>
            <a:picLocks noChangeAspect="1"/>
          </p:cNvPicPr>
          <p:nvPr/>
        </p:nvPicPr>
        <p:blipFill>
          <a:blip r:embed="rId3"/>
          <a:stretch>
            <a:fillRect/>
          </a:stretch>
        </p:blipFill>
        <p:spPr>
          <a:xfrm>
            <a:off x="4373219" y="1093313"/>
            <a:ext cx="293784" cy="346042"/>
          </a:xfrm>
          <a:prstGeom prst="rect">
            <a:avLst/>
          </a:prstGeom>
        </p:spPr>
      </p:pic>
      <p:pic>
        <p:nvPicPr>
          <p:cNvPr id="146" name="Picture 145"/>
          <p:cNvPicPr>
            <a:picLocks noChangeAspect="1"/>
          </p:cNvPicPr>
          <p:nvPr/>
        </p:nvPicPr>
        <p:blipFill>
          <a:blip r:embed="rId4"/>
          <a:stretch>
            <a:fillRect/>
          </a:stretch>
        </p:blipFill>
        <p:spPr>
          <a:xfrm>
            <a:off x="662320" y="4332127"/>
            <a:ext cx="302918" cy="356804"/>
          </a:xfrm>
          <a:prstGeom prst="rect">
            <a:avLst/>
          </a:prstGeom>
        </p:spPr>
      </p:pic>
      <p:pic>
        <p:nvPicPr>
          <p:cNvPr id="147" name="Picture 146"/>
          <p:cNvPicPr>
            <a:picLocks noChangeAspect="1"/>
          </p:cNvPicPr>
          <p:nvPr/>
        </p:nvPicPr>
        <p:blipFill>
          <a:blip r:embed="rId5"/>
          <a:stretch>
            <a:fillRect/>
          </a:stretch>
        </p:blipFill>
        <p:spPr>
          <a:xfrm>
            <a:off x="461890" y="5684425"/>
            <a:ext cx="315346" cy="371438"/>
          </a:xfrm>
          <a:prstGeom prst="rect">
            <a:avLst/>
          </a:prstGeom>
        </p:spPr>
      </p:pic>
      <p:pic>
        <p:nvPicPr>
          <p:cNvPr id="148" name="Picture 147"/>
          <p:cNvPicPr>
            <a:picLocks noChangeAspect="1"/>
          </p:cNvPicPr>
          <p:nvPr/>
        </p:nvPicPr>
        <p:blipFill>
          <a:blip r:embed="rId6"/>
          <a:stretch>
            <a:fillRect/>
          </a:stretch>
        </p:blipFill>
        <p:spPr>
          <a:xfrm>
            <a:off x="4640274" y="887504"/>
            <a:ext cx="307914" cy="362688"/>
          </a:xfrm>
          <a:prstGeom prst="rect">
            <a:avLst/>
          </a:prstGeom>
        </p:spPr>
      </p:pic>
      <p:cxnSp>
        <p:nvCxnSpPr>
          <p:cNvPr id="151" name="Straight Arrow Connector 150"/>
          <p:cNvCxnSpPr/>
          <p:nvPr/>
        </p:nvCxnSpPr>
        <p:spPr>
          <a:xfrm flipV="1">
            <a:off x="1653857" y="1266335"/>
            <a:ext cx="2641270" cy="4574001"/>
          </a:xfrm>
          <a:prstGeom prst="straightConnector1">
            <a:avLst/>
          </a:prstGeom>
          <a:ln w="3175">
            <a:solidFill>
              <a:srgbClr val="548235"/>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Straight Arrow Connector 151"/>
          <p:cNvCxnSpPr>
            <a:stCxn id="157" idx="2"/>
          </p:cNvCxnSpPr>
          <p:nvPr/>
        </p:nvCxnSpPr>
        <p:spPr>
          <a:xfrm flipH="1">
            <a:off x="864911" y="2677718"/>
            <a:ext cx="316000" cy="1541693"/>
          </a:xfrm>
          <a:prstGeom prst="straightConnector1">
            <a:avLst/>
          </a:prstGeom>
          <a:ln w="3175">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153" name="Straight Arrow Connector 152"/>
          <p:cNvCxnSpPr>
            <a:stCxn id="160" idx="2"/>
            <a:endCxn id="147" idx="0"/>
          </p:cNvCxnSpPr>
          <p:nvPr/>
        </p:nvCxnSpPr>
        <p:spPr>
          <a:xfrm flipH="1">
            <a:off x="619563" y="2788907"/>
            <a:ext cx="301566" cy="2895518"/>
          </a:xfrm>
          <a:prstGeom prst="straightConnector1">
            <a:avLst/>
          </a:prstGeom>
          <a:ln w="3175">
            <a:solidFill>
              <a:srgbClr val="7F6000"/>
            </a:solidFill>
            <a:tailEnd type="triangle"/>
          </a:ln>
        </p:spPr>
        <p:style>
          <a:lnRef idx="1">
            <a:schemeClr val="accent1"/>
          </a:lnRef>
          <a:fillRef idx="0">
            <a:schemeClr val="accent1"/>
          </a:fillRef>
          <a:effectRef idx="0">
            <a:schemeClr val="accent1"/>
          </a:effectRef>
          <a:fontRef idx="minor">
            <a:schemeClr val="tx1"/>
          </a:fontRef>
        </p:style>
      </p:cxnSp>
      <p:cxnSp>
        <p:nvCxnSpPr>
          <p:cNvPr id="154" name="Straight Arrow Connector 153"/>
          <p:cNvCxnSpPr/>
          <p:nvPr/>
        </p:nvCxnSpPr>
        <p:spPr>
          <a:xfrm flipH="1">
            <a:off x="4661890" y="1023279"/>
            <a:ext cx="573534" cy="162781"/>
          </a:xfrm>
          <a:prstGeom prst="straightConnector1">
            <a:avLst/>
          </a:prstGeom>
          <a:ln w="3175">
            <a:solidFill>
              <a:srgbClr val="0070C0"/>
            </a:solidFill>
            <a:tailEnd type="triangle"/>
          </a:ln>
        </p:spPr>
        <p:style>
          <a:lnRef idx="1">
            <a:schemeClr val="accent1"/>
          </a:lnRef>
          <a:fillRef idx="0">
            <a:schemeClr val="accent1"/>
          </a:fillRef>
          <a:effectRef idx="0">
            <a:schemeClr val="accent1"/>
          </a:effectRef>
          <a:fontRef idx="minor">
            <a:schemeClr val="tx1"/>
          </a:fontRef>
        </p:style>
      </p:cxnSp>
      <p:grpSp>
        <p:nvGrpSpPr>
          <p:cNvPr id="116" name="Group 115"/>
          <p:cNvGrpSpPr/>
          <p:nvPr/>
        </p:nvGrpSpPr>
        <p:grpSpPr>
          <a:xfrm>
            <a:off x="5388753" y="762324"/>
            <a:ext cx="317716" cy="307777"/>
            <a:chOff x="5251593" y="648024"/>
            <a:chExt cx="317716" cy="307777"/>
          </a:xfrm>
        </p:grpSpPr>
        <p:pic>
          <p:nvPicPr>
            <p:cNvPr id="122" name="Picture 121"/>
            <p:cNvPicPr>
              <a:picLocks noChangeAspect="1"/>
            </p:cNvPicPr>
            <p:nvPr/>
          </p:nvPicPr>
          <p:blipFill>
            <a:blip r:embed="rId7"/>
            <a:stretch>
              <a:fillRect/>
            </a:stretch>
          </p:blipFill>
          <p:spPr>
            <a:xfrm>
              <a:off x="5293134" y="694610"/>
              <a:ext cx="227652" cy="229048"/>
            </a:xfrm>
            <a:prstGeom prst="rect">
              <a:avLst/>
            </a:prstGeom>
          </p:spPr>
        </p:pic>
        <p:sp>
          <p:nvSpPr>
            <p:cNvPr id="150" name="Rectangle 149"/>
            <p:cNvSpPr/>
            <p:nvPr/>
          </p:nvSpPr>
          <p:spPr>
            <a:xfrm>
              <a:off x="5251593" y="648024"/>
              <a:ext cx="317716" cy="307777"/>
            </a:xfrm>
            <a:prstGeom prst="rect">
              <a:avLst/>
            </a:prstGeom>
          </p:spPr>
          <p:txBody>
            <a:bodyPr wrap="none">
              <a:spAutoFit/>
            </a:bodyPr>
            <a:lstStyle/>
            <a:p>
              <a:r>
                <a:rPr lang="en-US" sz="1400" b="1" dirty="0">
                  <a:solidFill>
                    <a:srgbClr val="197EC6"/>
                  </a:solidFill>
                  <a:latin typeface="Century Gothic" panose="020B0502020202020204" pitchFamily="34" charset="0"/>
                </a:rPr>
                <a:t>A</a:t>
              </a:r>
              <a:endParaRPr lang="en-US" sz="1400" b="1" dirty="0">
                <a:solidFill>
                  <a:srgbClr val="197EC6"/>
                </a:solidFill>
              </a:endParaRPr>
            </a:p>
          </p:txBody>
        </p:sp>
      </p:grpSp>
      <p:grpSp>
        <p:nvGrpSpPr>
          <p:cNvPr id="155" name="Group 154"/>
          <p:cNvGrpSpPr/>
          <p:nvPr/>
        </p:nvGrpSpPr>
        <p:grpSpPr>
          <a:xfrm>
            <a:off x="1022053" y="2369941"/>
            <a:ext cx="317716" cy="307777"/>
            <a:chOff x="1052533" y="1935601"/>
            <a:chExt cx="317716" cy="307777"/>
          </a:xfrm>
        </p:grpSpPr>
        <p:pic>
          <p:nvPicPr>
            <p:cNvPr id="156" name="Picture 155"/>
            <p:cNvPicPr>
              <a:picLocks noChangeAspect="1"/>
            </p:cNvPicPr>
            <p:nvPr/>
          </p:nvPicPr>
          <p:blipFill>
            <a:blip r:embed="rId8"/>
            <a:stretch>
              <a:fillRect/>
            </a:stretch>
          </p:blipFill>
          <p:spPr>
            <a:xfrm>
              <a:off x="1094459" y="1988374"/>
              <a:ext cx="222940" cy="222940"/>
            </a:xfrm>
            <a:prstGeom prst="rect">
              <a:avLst/>
            </a:prstGeom>
          </p:spPr>
        </p:pic>
        <p:sp>
          <p:nvSpPr>
            <p:cNvPr id="157" name="Rectangle 156"/>
            <p:cNvSpPr/>
            <p:nvPr/>
          </p:nvSpPr>
          <p:spPr>
            <a:xfrm>
              <a:off x="1052533" y="1935601"/>
              <a:ext cx="317716" cy="307777"/>
            </a:xfrm>
            <a:prstGeom prst="rect">
              <a:avLst/>
            </a:prstGeom>
          </p:spPr>
          <p:txBody>
            <a:bodyPr wrap="none">
              <a:spAutoFit/>
            </a:bodyPr>
            <a:lstStyle/>
            <a:p>
              <a:r>
                <a:rPr lang="en-US" sz="1400" b="1" dirty="0">
                  <a:solidFill>
                    <a:srgbClr val="7030A0"/>
                  </a:solidFill>
                  <a:latin typeface="Century Gothic" panose="020B0502020202020204" pitchFamily="34" charset="0"/>
                </a:rPr>
                <a:t>A</a:t>
              </a:r>
              <a:endParaRPr lang="en-US" sz="1400" b="1" dirty="0">
                <a:solidFill>
                  <a:srgbClr val="7030A0"/>
                </a:solidFill>
              </a:endParaRPr>
            </a:p>
          </p:txBody>
        </p:sp>
      </p:grpSp>
      <p:grpSp>
        <p:nvGrpSpPr>
          <p:cNvPr id="158" name="Group 157"/>
          <p:cNvGrpSpPr/>
          <p:nvPr/>
        </p:nvGrpSpPr>
        <p:grpSpPr>
          <a:xfrm>
            <a:off x="762271" y="2481130"/>
            <a:ext cx="317716" cy="307777"/>
            <a:chOff x="663211" y="2892610"/>
            <a:chExt cx="317716" cy="307777"/>
          </a:xfrm>
        </p:grpSpPr>
        <p:pic>
          <p:nvPicPr>
            <p:cNvPr id="159" name="Picture 158"/>
            <p:cNvPicPr>
              <a:picLocks noChangeAspect="1"/>
            </p:cNvPicPr>
            <p:nvPr/>
          </p:nvPicPr>
          <p:blipFill>
            <a:blip r:embed="rId9"/>
            <a:stretch>
              <a:fillRect/>
            </a:stretch>
          </p:blipFill>
          <p:spPr>
            <a:xfrm>
              <a:off x="695161" y="2935632"/>
              <a:ext cx="243350" cy="243350"/>
            </a:xfrm>
            <a:prstGeom prst="rect">
              <a:avLst/>
            </a:prstGeom>
          </p:spPr>
        </p:pic>
        <p:sp>
          <p:nvSpPr>
            <p:cNvPr id="160" name="Rectangle 159"/>
            <p:cNvSpPr/>
            <p:nvPr/>
          </p:nvSpPr>
          <p:spPr>
            <a:xfrm>
              <a:off x="663211" y="2892610"/>
              <a:ext cx="317716" cy="307777"/>
            </a:xfrm>
            <a:prstGeom prst="rect">
              <a:avLst/>
            </a:prstGeom>
          </p:spPr>
          <p:txBody>
            <a:bodyPr wrap="none">
              <a:spAutoFit/>
            </a:bodyPr>
            <a:lstStyle/>
            <a:p>
              <a:r>
                <a:rPr lang="en-US" sz="1400" b="1" dirty="0">
                  <a:solidFill>
                    <a:srgbClr val="7F6000"/>
                  </a:solidFill>
                  <a:latin typeface="Century Gothic" panose="020B0502020202020204" pitchFamily="34" charset="0"/>
                </a:rPr>
                <a:t>A</a:t>
              </a:r>
              <a:endParaRPr lang="en-US" sz="1400" b="1" dirty="0">
                <a:solidFill>
                  <a:srgbClr val="7F6000"/>
                </a:solidFill>
              </a:endParaRPr>
            </a:p>
          </p:txBody>
        </p:sp>
      </p:grpSp>
      <p:grpSp>
        <p:nvGrpSpPr>
          <p:cNvPr id="161" name="Group 160"/>
          <p:cNvGrpSpPr/>
          <p:nvPr/>
        </p:nvGrpSpPr>
        <p:grpSpPr>
          <a:xfrm>
            <a:off x="1336141" y="5897419"/>
            <a:ext cx="317716" cy="307777"/>
            <a:chOff x="1633321" y="5165899"/>
            <a:chExt cx="317716" cy="307777"/>
          </a:xfrm>
        </p:grpSpPr>
        <p:pic>
          <p:nvPicPr>
            <p:cNvPr id="162" name="Picture 161"/>
            <p:cNvPicPr>
              <a:picLocks noChangeAspect="1"/>
            </p:cNvPicPr>
            <p:nvPr/>
          </p:nvPicPr>
          <p:blipFill>
            <a:blip r:embed="rId10"/>
            <a:stretch>
              <a:fillRect/>
            </a:stretch>
          </p:blipFill>
          <p:spPr>
            <a:xfrm>
              <a:off x="1670481" y="5204046"/>
              <a:ext cx="244264" cy="245762"/>
            </a:xfrm>
            <a:prstGeom prst="rect">
              <a:avLst/>
            </a:prstGeom>
          </p:spPr>
        </p:pic>
        <p:sp>
          <p:nvSpPr>
            <p:cNvPr id="163" name="Rectangle 162"/>
            <p:cNvSpPr/>
            <p:nvPr/>
          </p:nvSpPr>
          <p:spPr>
            <a:xfrm>
              <a:off x="1633321" y="5165899"/>
              <a:ext cx="317716" cy="307777"/>
            </a:xfrm>
            <a:prstGeom prst="rect">
              <a:avLst/>
            </a:prstGeom>
          </p:spPr>
          <p:txBody>
            <a:bodyPr wrap="none">
              <a:spAutoFit/>
            </a:bodyPr>
            <a:lstStyle/>
            <a:p>
              <a:r>
                <a:rPr lang="en-US" sz="1400" b="1" dirty="0">
                  <a:solidFill>
                    <a:srgbClr val="548235"/>
                  </a:solidFill>
                  <a:latin typeface="Century Gothic" panose="020B0502020202020204" pitchFamily="34" charset="0"/>
                </a:rPr>
                <a:t>A</a:t>
              </a:r>
              <a:endParaRPr lang="en-US" sz="1400" b="1" dirty="0">
                <a:solidFill>
                  <a:srgbClr val="548235"/>
                </a:solidFill>
              </a:endParaRPr>
            </a:p>
          </p:txBody>
        </p:sp>
      </p:grpSp>
      <p:pic>
        <p:nvPicPr>
          <p:cNvPr id="164" name="Picture 163"/>
          <p:cNvPicPr>
            <a:picLocks noChangeAspect="1"/>
          </p:cNvPicPr>
          <p:nvPr/>
        </p:nvPicPr>
        <p:blipFill>
          <a:blip r:embed="rId11"/>
          <a:stretch>
            <a:fillRect/>
          </a:stretch>
        </p:blipFill>
        <p:spPr>
          <a:xfrm>
            <a:off x="6692816" y="289908"/>
            <a:ext cx="312152" cy="370078"/>
          </a:xfrm>
          <a:prstGeom prst="rect">
            <a:avLst/>
          </a:prstGeom>
        </p:spPr>
      </p:pic>
      <p:sp>
        <p:nvSpPr>
          <p:cNvPr id="123" name="TextBox 122"/>
          <p:cNvSpPr txBox="1"/>
          <p:nvPr/>
        </p:nvSpPr>
        <p:spPr>
          <a:xfrm>
            <a:off x="6707446" y="3879166"/>
            <a:ext cx="2841996"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French Adults 18+ </a:t>
            </a:r>
            <a:r>
              <a:rPr lang="en-US" sz="1400" b="1" u="sng" dirty="0">
                <a:latin typeface="Century Gothic" panose="020B0502020202020204" pitchFamily="34" charset="0"/>
              </a:rPr>
              <a:t>2016</a:t>
            </a:r>
            <a:r>
              <a:rPr lang="en-US" sz="1400" dirty="0">
                <a:latin typeface="Century Gothic" panose="020B0502020202020204" pitchFamily="34" charset="0"/>
              </a:rPr>
              <a:t> Weekly Reach/Minutes</a:t>
            </a:r>
          </a:p>
        </p:txBody>
      </p:sp>
    </p:spTree>
    <p:extLst>
      <p:ext uri="{BB962C8B-B14F-4D97-AF65-F5344CB8AC3E}">
        <p14:creationId xmlns:p14="http://schemas.microsoft.com/office/powerpoint/2010/main" val="10514345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500"/>
                                </p:stCondLst>
                                <p:childTnLst>
                                  <p:par>
                                    <p:cTn id="9" presetID="2" presetClass="entr" presetSubtype="4" fill="hold" nodeType="afterEffect" p14:presetBounceEnd="36000">
                                      <p:stCondLst>
                                        <p:cond delay="0"/>
                                      </p:stCondLst>
                                      <p:childTnLst>
                                        <p:set>
                                          <p:cBhvr>
                                            <p:cTn id="10" dur="1" fill="hold">
                                              <p:stCondLst>
                                                <p:cond delay="0"/>
                                              </p:stCondLst>
                                            </p:cTn>
                                            <p:tgtEl>
                                              <p:spTgt spid="138"/>
                                            </p:tgtEl>
                                            <p:attrNameLst>
                                              <p:attrName>style.visibility</p:attrName>
                                            </p:attrNameLst>
                                          </p:cBhvr>
                                          <p:to>
                                            <p:strVal val="visible"/>
                                          </p:to>
                                        </p:set>
                                        <p:anim calcmode="lin" valueType="num" p14:bounceEnd="36000">
                                          <p:cBhvr additive="base">
                                            <p:cTn id="11" dur="1000" fill="hold"/>
                                            <p:tgtEl>
                                              <p:spTgt spid="138"/>
                                            </p:tgtEl>
                                            <p:attrNameLst>
                                              <p:attrName>ppt_x</p:attrName>
                                            </p:attrNameLst>
                                          </p:cBhvr>
                                          <p:tavLst>
                                            <p:tav tm="0">
                                              <p:val>
                                                <p:strVal val="#ppt_x"/>
                                              </p:val>
                                            </p:tav>
                                            <p:tav tm="100000">
                                              <p:val>
                                                <p:strVal val="#ppt_x"/>
                                              </p:val>
                                            </p:tav>
                                          </p:tavLst>
                                        </p:anim>
                                        <p:anim calcmode="lin" valueType="num" p14:bounceEnd="36000">
                                          <p:cBhvr additive="base">
                                            <p:cTn id="12" dur="1000" fill="hold"/>
                                            <p:tgtEl>
                                              <p:spTgt spid="138"/>
                                            </p:tgtEl>
                                            <p:attrNameLst>
                                              <p:attrName>ppt_y</p:attrName>
                                            </p:attrNameLst>
                                          </p:cBhvr>
                                          <p:tavLst>
                                            <p:tav tm="0">
                                              <p:val>
                                                <p:strVal val="1+#ppt_h/2"/>
                                              </p:val>
                                            </p:tav>
                                            <p:tav tm="100000">
                                              <p:val>
                                                <p:strVal val="#ppt_y"/>
                                              </p:val>
                                            </p:tav>
                                          </p:tavLst>
                                        </p:anim>
                                      </p:childTnLst>
                                    </p:cTn>
                                  </p:par>
                                </p:childTnLst>
                              </p:cTn>
                            </p:par>
                            <p:par>
                              <p:cTn id="13" fill="hold">
                                <p:stCondLst>
                                  <p:cond delay="2500"/>
                                </p:stCondLst>
                                <p:childTnLst>
                                  <p:par>
                                    <p:cTn id="14" presetID="22" presetClass="entr" presetSubtype="4"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3000"/>
                                </p:stCondLst>
                                <p:childTnLst>
                                  <p:par>
                                    <p:cTn id="18" presetID="10" presetClass="entr" presetSubtype="0" fill="hold" nodeType="afterEffect">
                                      <p:stCondLst>
                                        <p:cond delay="0"/>
                                      </p:stCondLst>
                                      <p:childTnLst>
                                        <p:set>
                                          <p:cBhvr>
                                            <p:cTn id="19" dur="1" fill="hold">
                                              <p:stCondLst>
                                                <p:cond delay="0"/>
                                              </p:stCondLst>
                                            </p:cTn>
                                            <p:tgtEl>
                                              <p:spTgt spid="139"/>
                                            </p:tgtEl>
                                            <p:attrNameLst>
                                              <p:attrName>style.visibility</p:attrName>
                                            </p:attrNameLst>
                                          </p:cBhvr>
                                          <p:to>
                                            <p:strVal val="visible"/>
                                          </p:to>
                                        </p:set>
                                        <p:animEffect transition="in" filter="fade">
                                          <p:cBhvr>
                                            <p:cTn id="20" dur="1000"/>
                                            <p:tgtEl>
                                              <p:spTgt spid="139"/>
                                            </p:tgtEl>
                                          </p:cBhvr>
                                        </p:animEffec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14:presetBounceEnd="36000">
                                      <p:stCondLst>
                                        <p:cond delay="0"/>
                                      </p:stCondLst>
                                      <p:childTnLst>
                                        <p:set>
                                          <p:cBhvr>
                                            <p:cTn id="24" dur="1" fill="hold">
                                              <p:stCondLst>
                                                <p:cond delay="0"/>
                                              </p:stCondLst>
                                            </p:cTn>
                                            <p:tgtEl>
                                              <p:spTgt spid="140"/>
                                            </p:tgtEl>
                                            <p:attrNameLst>
                                              <p:attrName>style.visibility</p:attrName>
                                            </p:attrNameLst>
                                          </p:cBhvr>
                                          <p:to>
                                            <p:strVal val="visible"/>
                                          </p:to>
                                        </p:set>
                                        <p:anim calcmode="lin" valueType="num" p14:bounceEnd="36000">
                                          <p:cBhvr additive="base">
                                            <p:cTn id="25" dur="1000" fill="hold"/>
                                            <p:tgtEl>
                                              <p:spTgt spid="140"/>
                                            </p:tgtEl>
                                            <p:attrNameLst>
                                              <p:attrName>ppt_x</p:attrName>
                                            </p:attrNameLst>
                                          </p:cBhvr>
                                          <p:tavLst>
                                            <p:tav tm="0">
                                              <p:val>
                                                <p:strVal val="#ppt_x"/>
                                              </p:val>
                                            </p:tav>
                                            <p:tav tm="100000">
                                              <p:val>
                                                <p:strVal val="#ppt_x"/>
                                              </p:val>
                                            </p:tav>
                                          </p:tavLst>
                                        </p:anim>
                                        <p:anim calcmode="lin" valueType="num" p14:bounceEnd="36000">
                                          <p:cBhvr additive="base">
                                            <p:cTn id="26" dur="1000" fill="hold"/>
                                            <p:tgtEl>
                                              <p:spTgt spid="140"/>
                                            </p:tgtEl>
                                            <p:attrNameLst>
                                              <p:attrName>ppt_y</p:attrName>
                                            </p:attrNameLst>
                                          </p:cBhvr>
                                          <p:tavLst>
                                            <p:tav tm="0">
                                              <p:val>
                                                <p:strVal val="1+#ppt_h/2"/>
                                              </p:val>
                                            </p:tav>
                                            <p:tav tm="100000">
                                              <p:val>
                                                <p:strVal val="#ppt_y"/>
                                              </p:val>
                                            </p:tav>
                                          </p:tavLst>
                                        </p:anim>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54"/>
                                            </p:tgtEl>
                                            <p:attrNameLst>
                                              <p:attrName>style.visibility</p:attrName>
                                            </p:attrNameLst>
                                          </p:cBhvr>
                                          <p:to>
                                            <p:strVal val="visible"/>
                                          </p:to>
                                        </p:set>
                                        <p:animEffect transition="in" filter="wipe(right)">
                                          <p:cBhvr>
                                            <p:cTn id="30" dur="500"/>
                                            <p:tgtEl>
                                              <p:spTgt spid="154"/>
                                            </p:tgtEl>
                                          </p:cBhvr>
                                        </p:animEffect>
                                      </p:childTnLst>
                                    </p:cTn>
                                  </p:par>
                                </p:childTnLst>
                              </p:cTn>
                            </p:par>
                            <p:par>
                              <p:cTn id="31" fill="hold">
                                <p:stCondLst>
                                  <p:cond delay="1500"/>
                                </p:stCondLst>
                                <p:childTnLst>
                                  <p:par>
                                    <p:cTn id="32" presetID="10" presetClass="entr" presetSubtype="0" fill="hold" nodeType="afterEffect">
                                      <p:stCondLst>
                                        <p:cond delay="0"/>
                                      </p:stCondLst>
                                      <p:childTnLst>
                                        <p:set>
                                          <p:cBhvr>
                                            <p:cTn id="33" dur="1" fill="hold">
                                              <p:stCondLst>
                                                <p:cond delay="0"/>
                                              </p:stCondLst>
                                            </p:cTn>
                                            <p:tgtEl>
                                              <p:spTgt spid="145"/>
                                            </p:tgtEl>
                                            <p:attrNameLst>
                                              <p:attrName>style.visibility</p:attrName>
                                            </p:attrNameLst>
                                          </p:cBhvr>
                                          <p:to>
                                            <p:strVal val="visible"/>
                                          </p:to>
                                        </p:set>
                                        <p:animEffect transition="in" filter="fade">
                                          <p:cBhvr>
                                            <p:cTn id="34" dur="1000"/>
                                            <p:tgtEl>
                                              <p:spTgt spid="145"/>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14:presetBounceEnd="36000">
                                      <p:stCondLst>
                                        <p:cond delay="0"/>
                                      </p:stCondLst>
                                      <p:childTnLst>
                                        <p:set>
                                          <p:cBhvr>
                                            <p:cTn id="38" dur="1" fill="hold">
                                              <p:stCondLst>
                                                <p:cond delay="0"/>
                                              </p:stCondLst>
                                            </p:cTn>
                                            <p:tgtEl>
                                              <p:spTgt spid="141"/>
                                            </p:tgtEl>
                                            <p:attrNameLst>
                                              <p:attrName>style.visibility</p:attrName>
                                            </p:attrNameLst>
                                          </p:cBhvr>
                                          <p:to>
                                            <p:strVal val="visible"/>
                                          </p:to>
                                        </p:set>
                                        <p:anim calcmode="lin" valueType="num" p14:bounceEnd="36000">
                                          <p:cBhvr additive="base">
                                            <p:cTn id="39" dur="1000" fill="hold"/>
                                            <p:tgtEl>
                                              <p:spTgt spid="141"/>
                                            </p:tgtEl>
                                            <p:attrNameLst>
                                              <p:attrName>ppt_x</p:attrName>
                                            </p:attrNameLst>
                                          </p:cBhvr>
                                          <p:tavLst>
                                            <p:tav tm="0">
                                              <p:val>
                                                <p:strVal val="#ppt_x"/>
                                              </p:val>
                                            </p:tav>
                                            <p:tav tm="100000">
                                              <p:val>
                                                <p:strVal val="#ppt_x"/>
                                              </p:val>
                                            </p:tav>
                                          </p:tavLst>
                                        </p:anim>
                                        <p:anim calcmode="lin" valueType="num" p14:bounceEnd="36000">
                                          <p:cBhvr additive="base">
                                            <p:cTn id="40" dur="1000" fill="hold"/>
                                            <p:tgtEl>
                                              <p:spTgt spid="141"/>
                                            </p:tgtEl>
                                            <p:attrNameLst>
                                              <p:attrName>ppt_y</p:attrName>
                                            </p:attrNameLst>
                                          </p:cBhvr>
                                          <p:tavLst>
                                            <p:tav tm="0">
                                              <p:val>
                                                <p:strVal val="1+#ppt_h/2"/>
                                              </p:val>
                                            </p:tav>
                                            <p:tav tm="100000">
                                              <p:val>
                                                <p:strVal val="#ppt_y"/>
                                              </p:val>
                                            </p:tav>
                                          </p:tavLst>
                                        </p:anim>
                                      </p:childTnLst>
                                    </p:cTn>
                                  </p:par>
                                </p:childTnLst>
                              </p:cTn>
                            </p:par>
                            <p:par>
                              <p:cTn id="41" fill="hold">
                                <p:stCondLst>
                                  <p:cond delay="1000"/>
                                </p:stCondLst>
                                <p:childTnLst>
                                  <p:par>
                                    <p:cTn id="42" presetID="22" presetClass="entr" presetSubtype="1" fill="hold" nodeType="afterEffect">
                                      <p:stCondLst>
                                        <p:cond delay="0"/>
                                      </p:stCondLst>
                                      <p:childTnLst>
                                        <p:set>
                                          <p:cBhvr>
                                            <p:cTn id="43" dur="1" fill="hold">
                                              <p:stCondLst>
                                                <p:cond delay="0"/>
                                              </p:stCondLst>
                                            </p:cTn>
                                            <p:tgtEl>
                                              <p:spTgt spid="152"/>
                                            </p:tgtEl>
                                            <p:attrNameLst>
                                              <p:attrName>style.visibility</p:attrName>
                                            </p:attrNameLst>
                                          </p:cBhvr>
                                          <p:to>
                                            <p:strVal val="visible"/>
                                          </p:to>
                                        </p:set>
                                        <p:animEffect transition="in" filter="wipe(up)">
                                          <p:cBhvr>
                                            <p:cTn id="44" dur="500"/>
                                            <p:tgtEl>
                                              <p:spTgt spid="152"/>
                                            </p:tgtEl>
                                          </p:cBhvr>
                                        </p:animEffect>
                                      </p:childTnLst>
                                    </p:cTn>
                                  </p:par>
                                </p:childTnLst>
                              </p:cTn>
                            </p:par>
                            <p:par>
                              <p:cTn id="45" fill="hold">
                                <p:stCondLst>
                                  <p:cond delay="1500"/>
                                </p:stCondLst>
                                <p:childTnLst>
                                  <p:par>
                                    <p:cTn id="46" presetID="10" presetClass="entr" presetSubtype="0" fill="hold" nodeType="afterEffect">
                                      <p:stCondLst>
                                        <p:cond delay="0"/>
                                      </p:stCondLst>
                                      <p:childTnLst>
                                        <p:set>
                                          <p:cBhvr>
                                            <p:cTn id="47" dur="1" fill="hold">
                                              <p:stCondLst>
                                                <p:cond delay="0"/>
                                              </p:stCondLst>
                                            </p:cTn>
                                            <p:tgtEl>
                                              <p:spTgt spid="146"/>
                                            </p:tgtEl>
                                            <p:attrNameLst>
                                              <p:attrName>style.visibility</p:attrName>
                                            </p:attrNameLst>
                                          </p:cBhvr>
                                          <p:to>
                                            <p:strVal val="visible"/>
                                          </p:to>
                                        </p:set>
                                        <p:animEffect transition="in" filter="fade">
                                          <p:cBhvr>
                                            <p:cTn id="48" dur="1000"/>
                                            <p:tgtEl>
                                              <p:spTgt spid="146"/>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14:presetBounceEnd="36000">
                                      <p:stCondLst>
                                        <p:cond delay="0"/>
                                      </p:stCondLst>
                                      <p:childTnLst>
                                        <p:set>
                                          <p:cBhvr>
                                            <p:cTn id="52" dur="1" fill="hold">
                                              <p:stCondLst>
                                                <p:cond delay="0"/>
                                              </p:stCondLst>
                                            </p:cTn>
                                            <p:tgtEl>
                                              <p:spTgt spid="142"/>
                                            </p:tgtEl>
                                            <p:attrNameLst>
                                              <p:attrName>style.visibility</p:attrName>
                                            </p:attrNameLst>
                                          </p:cBhvr>
                                          <p:to>
                                            <p:strVal val="visible"/>
                                          </p:to>
                                        </p:set>
                                        <p:anim calcmode="lin" valueType="num" p14:bounceEnd="36000">
                                          <p:cBhvr additive="base">
                                            <p:cTn id="53" dur="1000" fill="hold"/>
                                            <p:tgtEl>
                                              <p:spTgt spid="142"/>
                                            </p:tgtEl>
                                            <p:attrNameLst>
                                              <p:attrName>ppt_x</p:attrName>
                                            </p:attrNameLst>
                                          </p:cBhvr>
                                          <p:tavLst>
                                            <p:tav tm="0">
                                              <p:val>
                                                <p:strVal val="#ppt_x"/>
                                              </p:val>
                                            </p:tav>
                                            <p:tav tm="100000">
                                              <p:val>
                                                <p:strVal val="#ppt_x"/>
                                              </p:val>
                                            </p:tav>
                                          </p:tavLst>
                                        </p:anim>
                                        <p:anim calcmode="lin" valueType="num" p14:bounceEnd="36000">
                                          <p:cBhvr additive="base">
                                            <p:cTn id="54" dur="1000" fill="hold"/>
                                            <p:tgtEl>
                                              <p:spTgt spid="142"/>
                                            </p:tgtEl>
                                            <p:attrNameLst>
                                              <p:attrName>ppt_y</p:attrName>
                                            </p:attrNameLst>
                                          </p:cBhvr>
                                          <p:tavLst>
                                            <p:tav tm="0">
                                              <p:val>
                                                <p:strVal val="1+#ppt_h/2"/>
                                              </p:val>
                                            </p:tav>
                                            <p:tav tm="100000">
                                              <p:val>
                                                <p:strVal val="#ppt_y"/>
                                              </p:val>
                                            </p:tav>
                                          </p:tavLst>
                                        </p:anim>
                                      </p:childTnLst>
                                    </p:cTn>
                                  </p:par>
                                </p:childTnLst>
                              </p:cTn>
                            </p:par>
                            <p:par>
                              <p:cTn id="55" fill="hold">
                                <p:stCondLst>
                                  <p:cond delay="1000"/>
                                </p:stCondLst>
                                <p:childTnLst>
                                  <p:par>
                                    <p:cTn id="56" presetID="22" presetClass="entr" presetSubtype="1" fill="hold" nodeType="afterEffect">
                                      <p:stCondLst>
                                        <p:cond delay="0"/>
                                      </p:stCondLst>
                                      <p:childTnLst>
                                        <p:set>
                                          <p:cBhvr>
                                            <p:cTn id="57" dur="1" fill="hold">
                                              <p:stCondLst>
                                                <p:cond delay="0"/>
                                              </p:stCondLst>
                                            </p:cTn>
                                            <p:tgtEl>
                                              <p:spTgt spid="153"/>
                                            </p:tgtEl>
                                            <p:attrNameLst>
                                              <p:attrName>style.visibility</p:attrName>
                                            </p:attrNameLst>
                                          </p:cBhvr>
                                          <p:to>
                                            <p:strVal val="visible"/>
                                          </p:to>
                                        </p:set>
                                        <p:animEffect transition="in" filter="wipe(up)">
                                          <p:cBhvr>
                                            <p:cTn id="58" dur="500"/>
                                            <p:tgtEl>
                                              <p:spTgt spid="153"/>
                                            </p:tgtEl>
                                          </p:cBhvr>
                                        </p:animEffect>
                                      </p:childTnLst>
                                    </p:cTn>
                                  </p:par>
                                </p:childTnLst>
                              </p:cTn>
                            </p:par>
                            <p:par>
                              <p:cTn id="59" fill="hold">
                                <p:stCondLst>
                                  <p:cond delay="1500"/>
                                </p:stCondLst>
                                <p:childTnLst>
                                  <p:par>
                                    <p:cTn id="60" presetID="10" presetClass="entr" presetSubtype="0" fill="hold" nodeType="afterEffect">
                                      <p:stCondLst>
                                        <p:cond delay="0"/>
                                      </p:stCondLst>
                                      <p:childTnLst>
                                        <p:set>
                                          <p:cBhvr>
                                            <p:cTn id="61" dur="1" fill="hold">
                                              <p:stCondLst>
                                                <p:cond delay="0"/>
                                              </p:stCondLst>
                                            </p:cTn>
                                            <p:tgtEl>
                                              <p:spTgt spid="147"/>
                                            </p:tgtEl>
                                            <p:attrNameLst>
                                              <p:attrName>style.visibility</p:attrName>
                                            </p:attrNameLst>
                                          </p:cBhvr>
                                          <p:to>
                                            <p:strVal val="visible"/>
                                          </p:to>
                                        </p:set>
                                        <p:animEffect transition="in" filter="fade">
                                          <p:cBhvr>
                                            <p:cTn id="62" dur="1000"/>
                                            <p:tgtEl>
                                              <p:spTgt spid="147"/>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14:presetBounceEnd="36000">
                                      <p:stCondLst>
                                        <p:cond delay="0"/>
                                      </p:stCondLst>
                                      <p:childTnLst>
                                        <p:set>
                                          <p:cBhvr>
                                            <p:cTn id="66" dur="1" fill="hold">
                                              <p:stCondLst>
                                                <p:cond delay="0"/>
                                              </p:stCondLst>
                                            </p:cTn>
                                            <p:tgtEl>
                                              <p:spTgt spid="143"/>
                                            </p:tgtEl>
                                            <p:attrNameLst>
                                              <p:attrName>style.visibility</p:attrName>
                                            </p:attrNameLst>
                                          </p:cBhvr>
                                          <p:to>
                                            <p:strVal val="visible"/>
                                          </p:to>
                                        </p:set>
                                        <p:anim calcmode="lin" valueType="num" p14:bounceEnd="36000">
                                          <p:cBhvr additive="base">
                                            <p:cTn id="67" dur="1000" fill="hold"/>
                                            <p:tgtEl>
                                              <p:spTgt spid="143"/>
                                            </p:tgtEl>
                                            <p:attrNameLst>
                                              <p:attrName>ppt_x</p:attrName>
                                            </p:attrNameLst>
                                          </p:cBhvr>
                                          <p:tavLst>
                                            <p:tav tm="0">
                                              <p:val>
                                                <p:strVal val="#ppt_x"/>
                                              </p:val>
                                            </p:tav>
                                            <p:tav tm="100000">
                                              <p:val>
                                                <p:strVal val="#ppt_x"/>
                                              </p:val>
                                            </p:tav>
                                          </p:tavLst>
                                        </p:anim>
                                        <p:anim calcmode="lin" valueType="num" p14:bounceEnd="36000">
                                          <p:cBhvr additive="base">
                                            <p:cTn id="68" dur="1000" fill="hold"/>
                                            <p:tgtEl>
                                              <p:spTgt spid="143"/>
                                            </p:tgtEl>
                                            <p:attrNameLst>
                                              <p:attrName>ppt_y</p:attrName>
                                            </p:attrNameLst>
                                          </p:cBhvr>
                                          <p:tavLst>
                                            <p:tav tm="0">
                                              <p:val>
                                                <p:strVal val="1+#ppt_h/2"/>
                                              </p:val>
                                            </p:tav>
                                            <p:tav tm="100000">
                                              <p:val>
                                                <p:strVal val="#ppt_y"/>
                                              </p:val>
                                            </p:tav>
                                          </p:tavLst>
                                        </p:anim>
                                      </p:childTnLst>
                                    </p:cTn>
                                  </p:par>
                                </p:childTnLst>
                              </p:cTn>
                            </p:par>
                            <p:par>
                              <p:cTn id="69" fill="hold">
                                <p:stCondLst>
                                  <p:cond delay="1000"/>
                                </p:stCondLst>
                                <p:childTnLst>
                                  <p:par>
                                    <p:cTn id="70" presetID="22" presetClass="entr" presetSubtype="4" fill="hold" nodeType="afterEffect">
                                      <p:stCondLst>
                                        <p:cond delay="0"/>
                                      </p:stCondLst>
                                      <p:childTnLst>
                                        <p:set>
                                          <p:cBhvr>
                                            <p:cTn id="71" dur="1" fill="hold">
                                              <p:stCondLst>
                                                <p:cond delay="0"/>
                                              </p:stCondLst>
                                            </p:cTn>
                                            <p:tgtEl>
                                              <p:spTgt spid="151"/>
                                            </p:tgtEl>
                                            <p:attrNameLst>
                                              <p:attrName>style.visibility</p:attrName>
                                            </p:attrNameLst>
                                          </p:cBhvr>
                                          <p:to>
                                            <p:strVal val="visible"/>
                                          </p:to>
                                        </p:set>
                                        <p:animEffect transition="in" filter="wipe(down)">
                                          <p:cBhvr>
                                            <p:cTn id="72" dur="500"/>
                                            <p:tgtEl>
                                              <p:spTgt spid="151"/>
                                            </p:tgtEl>
                                          </p:cBhvr>
                                        </p:animEffect>
                                      </p:childTnLst>
                                    </p:cTn>
                                  </p:par>
                                </p:childTnLst>
                              </p:cTn>
                            </p:par>
                            <p:par>
                              <p:cTn id="73" fill="hold">
                                <p:stCondLst>
                                  <p:cond delay="1500"/>
                                </p:stCondLst>
                                <p:childTnLst>
                                  <p:par>
                                    <p:cTn id="74" presetID="10" presetClass="entr" presetSubtype="0" fill="hold" nodeType="afterEffect">
                                      <p:stCondLst>
                                        <p:cond delay="0"/>
                                      </p:stCondLst>
                                      <p:childTnLst>
                                        <p:set>
                                          <p:cBhvr>
                                            <p:cTn id="75" dur="1" fill="hold">
                                              <p:stCondLst>
                                                <p:cond delay="0"/>
                                              </p:stCondLst>
                                            </p:cTn>
                                            <p:tgtEl>
                                              <p:spTgt spid="148"/>
                                            </p:tgtEl>
                                            <p:attrNameLst>
                                              <p:attrName>style.visibility</p:attrName>
                                            </p:attrNameLst>
                                          </p:cBhvr>
                                          <p:to>
                                            <p:strVal val="visible"/>
                                          </p:to>
                                        </p:set>
                                        <p:animEffect transition="in" filter="fade">
                                          <p:cBhvr>
                                            <p:cTn id="76" dur="10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500"/>
                                      </p:stCondLst>
                                      <p:childTnLst>
                                        <p:set>
                                          <p:cBhvr>
                                            <p:cTn id="6" dur="1" fill="hold">
                                              <p:stCondLst>
                                                <p:cond delay="0"/>
                                              </p:stCondLst>
                                            </p:cTn>
                                            <p:tgtEl>
                                              <p:spTgt spid="6"/>
                                            </p:tgtEl>
                                            <p:attrNameLst>
                                              <p:attrName>style.visibility</p:attrName>
                                            </p:attrNameLst>
                                          </p:cBhvr>
                                          <p:to>
                                            <p:strVal val="visible"/>
                                          </p:to>
                                        </p:set>
                                        <p:animEffect transition="in" filter="wipe(up)">
                                          <p:cBhvr>
                                            <p:cTn id="7" dur="1000"/>
                                            <p:tgtEl>
                                              <p:spTgt spid="6"/>
                                            </p:tgtEl>
                                          </p:cBhvr>
                                        </p:animEffect>
                                      </p:childTnLst>
                                    </p:cTn>
                                  </p:par>
                                </p:childTnLst>
                              </p:cTn>
                            </p:par>
                            <p:par>
                              <p:cTn id="8" fill="hold">
                                <p:stCondLst>
                                  <p:cond delay="1500"/>
                                </p:stCondLst>
                                <p:childTnLst>
                                  <p:par>
                                    <p:cTn id="9" presetID="2" presetClass="entr" presetSubtype="4"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 calcmode="lin" valueType="num">
                                          <p:cBhvr additive="base">
                                            <p:cTn id="11" dur="1000" fill="hold"/>
                                            <p:tgtEl>
                                              <p:spTgt spid="138"/>
                                            </p:tgtEl>
                                            <p:attrNameLst>
                                              <p:attrName>ppt_x</p:attrName>
                                            </p:attrNameLst>
                                          </p:cBhvr>
                                          <p:tavLst>
                                            <p:tav tm="0">
                                              <p:val>
                                                <p:strVal val="#ppt_x"/>
                                              </p:val>
                                            </p:tav>
                                            <p:tav tm="100000">
                                              <p:val>
                                                <p:strVal val="#ppt_x"/>
                                              </p:val>
                                            </p:tav>
                                          </p:tavLst>
                                        </p:anim>
                                        <p:anim calcmode="lin" valueType="num">
                                          <p:cBhvr additive="base">
                                            <p:cTn id="12" dur="1000" fill="hold"/>
                                            <p:tgtEl>
                                              <p:spTgt spid="138"/>
                                            </p:tgtEl>
                                            <p:attrNameLst>
                                              <p:attrName>ppt_y</p:attrName>
                                            </p:attrNameLst>
                                          </p:cBhvr>
                                          <p:tavLst>
                                            <p:tav tm="0">
                                              <p:val>
                                                <p:strVal val="1+#ppt_h/2"/>
                                              </p:val>
                                            </p:tav>
                                            <p:tav tm="100000">
                                              <p:val>
                                                <p:strVal val="#ppt_y"/>
                                              </p:val>
                                            </p:tav>
                                          </p:tavLst>
                                        </p:anim>
                                      </p:childTnLst>
                                    </p:cTn>
                                  </p:par>
                                </p:childTnLst>
                              </p:cTn>
                            </p:par>
                            <p:par>
                              <p:cTn id="13" fill="hold">
                                <p:stCondLst>
                                  <p:cond delay="2500"/>
                                </p:stCondLst>
                                <p:childTnLst>
                                  <p:par>
                                    <p:cTn id="14" presetID="22" presetClass="entr" presetSubtype="4"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3000"/>
                                </p:stCondLst>
                                <p:childTnLst>
                                  <p:par>
                                    <p:cTn id="18" presetID="10" presetClass="entr" presetSubtype="0" fill="hold" nodeType="afterEffect">
                                      <p:stCondLst>
                                        <p:cond delay="0"/>
                                      </p:stCondLst>
                                      <p:childTnLst>
                                        <p:set>
                                          <p:cBhvr>
                                            <p:cTn id="19" dur="1" fill="hold">
                                              <p:stCondLst>
                                                <p:cond delay="0"/>
                                              </p:stCondLst>
                                            </p:cTn>
                                            <p:tgtEl>
                                              <p:spTgt spid="139"/>
                                            </p:tgtEl>
                                            <p:attrNameLst>
                                              <p:attrName>style.visibility</p:attrName>
                                            </p:attrNameLst>
                                          </p:cBhvr>
                                          <p:to>
                                            <p:strVal val="visible"/>
                                          </p:to>
                                        </p:set>
                                        <p:animEffect transition="in" filter="fade">
                                          <p:cBhvr>
                                            <p:cTn id="20" dur="1000"/>
                                            <p:tgtEl>
                                              <p:spTgt spid="139"/>
                                            </p:tgtEl>
                                          </p:cBhvr>
                                        </p:animEffec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40"/>
                                            </p:tgtEl>
                                            <p:attrNameLst>
                                              <p:attrName>style.visibility</p:attrName>
                                            </p:attrNameLst>
                                          </p:cBhvr>
                                          <p:to>
                                            <p:strVal val="visible"/>
                                          </p:to>
                                        </p:set>
                                        <p:anim calcmode="lin" valueType="num">
                                          <p:cBhvr additive="base">
                                            <p:cTn id="25" dur="1000" fill="hold"/>
                                            <p:tgtEl>
                                              <p:spTgt spid="140"/>
                                            </p:tgtEl>
                                            <p:attrNameLst>
                                              <p:attrName>ppt_x</p:attrName>
                                            </p:attrNameLst>
                                          </p:cBhvr>
                                          <p:tavLst>
                                            <p:tav tm="0">
                                              <p:val>
                                                <p:strVal val="#ppt_x"/>
                                              </p:val>
                                            </p:tav>
                                            <p:tav tm="100000">
                                              <p:val>
                                                <p:strVal val="#ppt_x"/>
                                              </p:val>
                                            </p:tav>
                                          </p:tavLst>
                                        </p:anim>
                                        <p:anim calcmode="lin" valueType="num">
                                          <p:cBhvr additive="base">
                                            <p:cTn id="26" dur="1000" fill="hold"/>
                                            <p:tgtEl>
                                              <p:spTgt spid="140"/>
                                            </p:tgtEl>
                                            <p:attrNameLst>
                                              <p:attrName>ppt_y</p:attrName>
                                            </p:attrNameLst>
                                          </p:cBhvr>
                                          <p:tavLst>
                                            <p:tav tm="0">
                                              <p:val>
                                                <p:strVal val="1+#ppt_h/2"/>
                                              </p:val>
                                            </p:tav>
                                            <p:tav tm="100000">
                                              <p:val>
                                                <p:strVal val="#ppt_y"/>
                                              </p:val>
                                            </p:tav>
                                          </p:tavLst>
                                        </p:anim>
                                      </p:childTnLst>
                                    </p:cTn>
                                  </p:par>
                                </p:childTnLst>
                              </p:cTn>
                            </p:par>
                            <p:par>
                              <p:cTn id="27" fill="hold">
                                <p:stCondLst>
                                  <p:cond delay="1000"/>
                                </p:stCondLst>
                                <p:childTnLst>
                                  <p:par>
                                    <p:cTn id="28" presetID="22" presetClass="entr" presetSubtype="2" fill="hold" nodeType="afterEffect">
                                      <p:stCondLst>
                                        <p:cond delay="0"/>
                                      </p:stCondLst>
                                      <p:childTnLst>
                                        <p:set>
                                          <p:cBhvr>
                                            <p:cTn id="29" dur="1" fill="hold">
                                              <p:stCondLst>
                                                <p:cond delay="0"/>
                                              </p:stCondLst>
                                            </p:cTn>
                                            <p:tgtEl>
                                              <p:spTgt spid="154"/>
                                            </p:tgtEl>
                                            <p:attrNameLst>
                                              <p:attrName>style.visibility</p:attrName>
                                            </p:attrNameLst>
                                          </p:cBhvr>
                                          <p:to>
                                            <p:strVal val="visible"/>
                                          </p:to>
                                        </p:set>
                                        <p:animEffect transition="in" filter="wipe(right)">
                                          <p:cBhvr>
                                            <p:cTn id="30" dur="500"/>
                                            <p:tgtEl>
                                              <p:spTgt spid="154"/>
                                            </p:tgtEl>
                                          </p:cBhvr>
                                        </p:animEffect>
                                      </p:childTnLst>
                                    </p:cTn>
                                  </p:par>
                                </p:childTnLst>
                              </p:cTn>
                            </p:par>
                            <p:par>
                              <p:cTn id="31" fill="hold">
                                <p:stCondLst>
                                  <p:cond delay="1500"/>
                                </p:stCondLst>
                                <p:childTnLst>
                                  <p:par>
                                    <p:cTn id="32" presetID="10" presetClass="entr" presetSubtype="0" fill="hold" nodeType="afterEffect">
                                      <p:stCondLst>
                                        <p:cond delay="0"/>
                                      </p:stCondLst>
                                      <p:childTnLst>
                                        <p:set>
                                          <p:cBhvr>
                                            <p:cTn id="33" dur="1" fill="hold">
                                              <p:stCondLst>
                                                <p:cond delay="0"/>
                                              </p:stCondLst>
                                            </p:cTn>
                                            <p:tgtEl>
                                              <p:spTgt spid="145"/>
                                            </p:tgtEl>
                                            <p:attrNameLst>
                                              <p:attrName>style.visibility</p:attrName>
                                            </p:attrNameLst>
                                          </p:cBhvr>
                                          <p:to>
                                            <p:strVal val="visible"/>
                                          </p:to>
                                        </p:set>
                                        <p:animEffect transition="in" filter="fade">
                                          <p:cBhvr>
                                            <p:cTn id="34" dur="1000"/>
                                            <p:tgtEl>
                                              <p:spTgt spid="145"/>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41"/>
                                            </p:tgtEl>
                                            <p:attrNameLst>
                                              <p:attrName>style.visibility</p:attrName>
                                            </p:attrNameLst>
                                          </p:cBhvr>
                                          <p:to>
                                            <p:strVal val="visible"/>
                                          </p:to>
                                        </p:set>
                                        <p:anim calcmode="lin" valueType="num">
                                          <p:cBhvr additive="base">
                                            <p:cTn id="39" dur="1000" fill="hold"/>
                                            <p:tgtEl>
                                              <p:spTgt spid="141"/>
                                            </p:tgtEl>
                                            <p:attrNameLst>
                                              <p:attrName>ppt_x</p:attrName>
                                            </p:attrNameLst>
                                          </p:cBhvr>
                                          <p:tavLst>
                                            <p:tav tm="0">
                                              <p:val>
                                                <p:strVal val="#ppt_x"/>
                                              </p:val>
                                            </p:tav>
                                            <p:tav tm="100000">
                                              <p:val>
                                                <p:strVal val="#ppt_x"/>
                                              </p:val>
                                            </p:tav>
                                          </p:tavLst>
                                        </p:anim>
                                        <p:anim calcmode="lin" valueType="num">
                                          <p:cBhvr additive="base">
                                            <p:cTn id="40" dur="1000" fill="hold"/>
                                            <p:tgtEl>
                                              <p:spTgt spid="141"/>
                                            </p:tgtEl>
                                            <p:attrNameLst>
                                              <p:attrName>ppt_y</p:attrName>
                                            </p:attrNameLst>
                                          </p:cBhvr>
                                          <p:tavLst>
                                            <p:tav tm="0">
                                              <p:val>
                                                <p:strVal val="1+#ppt_h/2"/>
                                              </p:val>
                                            </p:tav>
                                            <p:tav tm="100000">
                                              <p:val>
                                                <p:strVal val="#ppt_y"/>
                                              </p:val>
                                            </p:tav>
                                          </p:tavLst>
                                        </p:anim>
                                      </p:childTnLst>
                                    </p:cTn>
                                  </p:par>
                                </p:childTnLst>
                              </p:cTn>
                            </p:par>
                            <p:par>
                              <p:cTn id="41" fill="hold">
                                <p:stCondLst>
                                  <p:cond delay="1000"/>
                                </p:stCondLst>
                                <p:childTnLst>
                                  <p:par>
                                    <p:cTn id="42" presetID="22" presetClass="entr" presetSubtype="1" fill="hold" nodeType="afterEffect">
                                      <p:stCondLst>
                                        <p:cond delay="0"/>
                                      </p:stCondLst>
                                      <p:childTnLst>
                                        <p:set>
                                          <p:cBhvr>
                                            <p:cTn id="43" dur="1" fill="hold">
                                              <p:stCondLst>
                                                <p:cond delay="0"/>
                                              </p:stCondLst>
                                            </p:cTn>
                                            <p:tgtEl>
                                              <p:spTgt spid="152"/>
                                            </p:tgtEl>
                                            <p:attrNameLst>
                                              <p:attrName>style.visibility</p:attrName>
                                            </p:attrNameLst>
                                          </p:cBhvr>
                                          <p:to>
                                            <p:strVal val="visible"/>
                                          </p:to>
                                        </p:set>
                                        <p:animEffect transition="in" filter="wipe(up)">
                                          <p:cBhvr>
                                            <p:cTn id="44" dur="500"/>
                                            <p:tgtEl>
                                              <p:spTgt spid="152"/>
                                            </p:tgtEl>
                                          </p:cBhvr>
                                        </p:animEffect>
                                      </p:childTnLst>
                                    </p:cTn>
                                  </p:par>
                                </p:childTnLst>
                              </p:cTn>
                            </p:par>
                            <p:par>
                              <p:cTn id="45" fill="hold">
                                <p:stCondLst>
                                  <p:cond delay="1500"/>
                                </p:stCondLst>
                                <p:childTnLst>
                                  <p:par>
                                    <p:cTn id="46" presetID="10" presetClass="entr" presetSubtype="0" fill="hold" nodeType="afterEffect">
                                      <p:stCondLst>
                                        <p:cond delay="0"/>
                                      </p:stCondLst>
                                      <p:childTnLst>
                                        <p:set>
                                          <p:cBhvr>
                                            <p:cTn id="47" dur="1" fill="hold">
                                              <p:stCondLst>
                                                <p:cond delay="0"/>
                                              </p:stCondLst>
                                            </p:cTn>
                                            <p:tgtEl>
                                              <p:spTgt spid="146"/>
                                            </p:tgtEl>
                                            <p:attrNameLst>
                                              <p:attrName>style.visibility</p:attrName>
                                            </p:attrNameLst>
                                          </p:cBhvr>
                                          <p:to>
                                            <p:strVal val="visible"/>
                                          </p:to>
                                        </p:set>
                                        <p:animEffect transition="in" filter="fade">
                                          <p:cBhvr>
                                            <p:cTn id="48" dur="1000"/>
                                            <p:tgtEl>
                                              <p:spTgt spid="146"/>
                                            </p:tgtEl>
                                          </p:cBhvr>
                                        </p:animEffec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142"/>
                                            </p:tgtEl>
                                            <p:attrNameLst>
                                              <p:attrName>style.visibility</p:attrName>
                                            </p:attrNameLst>
                                          </p:cBhvr>
                                          <p:to>
                                            <p:strVal val="visible"/>
                                          </p:to>
                                        </p:set>
                                        <p:anim calcmode="lin" valueType="num">
                                          <p:cBhvr additive="base">
                                            <p:cTn id="53" dur="1000" fill="hold"/>
                                            <p:tgtEl>
                                              <p:spTgt spid="142"/>
                                            </p:tgtEl>
                                            <p:attrNameLst>
                                              <p:attrName>ppt_x</p:attrName>
                                            </p:attrNameLst>
                                          </p:cBhvr>
                                          <p:tavLst>
                                            <p:tav tm="0">
                                              <p:val>
                                                <p:strVal val="#ppt_x"/>
                                              </p:val>
                                            </p:tav>
                                            <p:tav tm="100000">
                                              <p:val>
                                                <p:strVal val="#ppt_x"/>
                                              </p:val>
                                            </p:tav>
                                          </p:tavLst>
                                        </p:anim>
                                        <p:anim calcmode="lin" valueType="num">
                                          <p:cBhvr additive="base">
                                            <p:cTn id="54" dur="1000" fill="hold"/>
                                            <p:tgtEl>
                                              <p:spTgt spid="142"/>
                                            </p:tgtEl>
                                            <p:attrNameLst>
                                              <p:attrName>ppt_y</p:attrName>
                                            </p:attrNameLst>
                                          </p:cBhvr>
                                          <p:tavLst>
                                            <p:tav tm="0">
                                              <p:val>
                                                <p:strVal val="1+#ppt_h/2"/>
                                              </p:val>
                                            </p:tav>
                                            <p:tav tm="100000">
                                              <p:val>
                                                <p:strVal val="#ppt_y"/>
                                              </p:val>
                                            </p:tav>
                                          </p:tavLst>
                                        </p:anim>
                                      </p:childTnLst>
                                    </p:cTn>
                                  </p:par>
                                </p:childTnLst>
                              </p:cTn>
                            </p:par>
                            <p:par>
                              <p:cTn id="55" fill="hold">
                                <p:stCondLst>
                                  <p:cond delay="1000"/>
                                </p:stCondLst>
                                <p:childTnLst>
                                  <p:par>
                                    <p:cTn id="56" presetID="22" presetClass="entr" presetSubtype="1" fill="hold" nodeType="afterEffect">
                                      <p:stCondLst>
                                        <p:cond delay="0"/>
                                      </p:stCondLst>
                                      <p:childTnLst>
                                        <p:set>
                                          <p:cBhvr>
                                            <p:cTn id="57" dur="1" fill="hold">
                                              <p:stCondLst>
                                                <p:cond delay="0"/>
                                              </p:stCondLst>
                                            </p:cTn>
                                            <p:tgtEl>
                                              <p:spTgt spid="153"/>
                                            </p:tgtEl>
                                            <p:attrNameLst>
                                              <p:attrName>style.visibility</p:attrName>
                                            </p:attrNameLst>
                                          </p:cBhvr>
                                          <p:to>
                                            <p:strVal val="visible"/>
                                          </p:to>
                                        </p:set>
                                        <p:animEffect transition="in" filter="wipe(up)">
                                          <p:cBhvr>
                                            <p:cTn id="58" dur="500"/>
                                            <p:tgtEl>
                                              <p:spTgt spid="153"/>
                                            </p:tgtEl>
                                          </p:cBhvr>
                                        </p:animEffect>
                                      </p:childTnLst>
                                    </p:cTn>
                                  </p:par>
                                </p:childTnLst>
                              </p:cTn>
                            </p:par>
                            <p:par>
                              <p:cTn id="59" fill="hold">
                                <p:stCondLst>
                                  <p:cond delay="1500"/>
                                </p:stCondLst>
                                <p:childTnLst>
                                  <p:par>
                                    <p:cTn id="60" presetID="10" presetClass="entr" presetSubtype="0" fill="hold" nodeType="afterEffect">
                                      <p:stCondLst>
                                        <p:cond delay="0"/>
                                      </p:stCondLst>
                                      <p:childTnLst>
                                        <p:set>
                                          <p:cBhvr>
                                            <p:cTn id="61" dur="1" fill="hold">
                                              <p:stCondLst>
                                                <p:cond delay="0"/>
                                              </p:stCondLst>
                                            </p:cTn>
                                            <p:tgtEl>
                                              <p:spTgt spid="147"/>
                                            </p:tgtEl>
                                            <p:attrNameLst>
                                              <p:attrName>style.visibility</p:attrName>
                                            </p:attrNameLst>
                                          </p:cBhvr>
                                          <p:to>
                                            <p:strVal val="visible"/>
                                          </p:to>
                                        </p:set>
                                        <p:animEffect transition="in" filter="fade">
                                          <p:cBhvr>
                                            <p:cTn id="62" dur="1000"/>
                                            <p:tgtEl>
                                              <p:spTgt spid="147"/>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43"/>
                                            </p:tgtEl>
                                            <p:attrNameLst>
                                              <p:attrName>style.visibility</p:attrName>
                                            </p:attrNameLst>
                                          </p:cBhvr>
                                          <p:to>
                                            <p:strVal val="visible"/>
                                          </p:to>
                                        </p:set>
                                        <p:anim calcmode="lin" valueType="num">
                                          <p:cBhvr additive="base">
                                            <p:cTn id="67" dur="1000" fill="hold"/>
                                            <p:tgtEl>
                                              <p:spTgt spid="143"/>
                                            </p:tgtEl>
                                            <p:attrNameLst>
                                              <p:attrName>ppt_x</p:attrName>
                                            </p:attrNameLst>
                                          </p:cBhvr>
                                          <p:tavLst>
                                            <p:tav tm="0">
                                              <p:val>
                                                <p:strVal val="#ppt_x"/>
                                              </p:val>
                                            </p:tav>
                                            <p:tav tm="100000">
                                              <p:val>
                                                <p:strVal val="#ppt_x"/>
                                              </p:val>
                                            </p:tav>
                                          </p:tavLst>
                                        </p:anim>
                                        <p:anim calcmode="lin" valueType="num">
                                          <p:cBhvr additive="base">
                                            <p:cTn id="68" dur="1000" fill="hold"/>
                                            <p:tgtEl>
                                              <p:spTgt spid="143"/>
                                            </p:tgtEl>
                                            <p:attrNameLst>
                                              <p:attrName>ppt_y</p:attrName>
                                            </p:attrNameLst>
                                          </p:cBhvr>
                                          <p:tavLst>
                                            <p:tav tm="0">
                                              <p:val>
                                                <p:strVal val="1+#ppt_h/2"/>
                                              </p:val>
                                            </p:tav>
                                            <p:tav tm="100000">
                                              <p:val>
                                                <p:strVal val="#ppt_y"/>
                                              </p:val>
                                            </p:tav>
                                          </p:tavLst>
                                        </p:anim>
                                      </p:childTnLst>
                                    </p:cTn>
                                  </p:par>
                                </p:childTnLst>
                              </p:cTn>
                            </p:par>
                            <p:par>
                              <p:cTn id="69" fill="hold">
                                <p:stCondLst>
                                  <p:cond delay="1000"/>
                                </p:stCondLst>
                                <p:childTnLst>
                                  <p:par>
                                    <p:cTn id="70" presetID="22" presetClass="entr" presetSubtype="4" fill="hold" nodeType="afterEffect">
                                      <p:stCondLst>
                                        <p:cond delay="0"/>
                                      </p:stCondLst>
                                      <p:childTnLst>
                                        <p:set>
                                          <p:cBhvr>
                                            <p:cTn id="71" dur="1" fill="hold">
                                              <p:stCondLst>
                                                <p:cond delay="0"/>
                                              </p:stCondLst>
                                            </p:cTn>
                                            <p:tgtEl>
                                              <p:spTgt spid="151"/>
                                            </p:tgtEl>
                                            <p:attrNameLst>
                                              <p:attrName>style.visibility</p:attrName>
                                            </p:attrNameLst>
                                          </p:cBhvr>
                                          <p:to>
                                            <p:strVal val="visible"/>
                                          </p:to>
                                        </p:set>
                                        <p:animEffect transition="in" filter="wipe(down)">
                                          <p:cBhvr>
                                            <p:cTn id="72" dur="500"/>
                                            <p:tgtEl>
                                              <p:spTgt spid="151"/>
                                            </p:tgtEl>
                                          </p:cBhvr>
                                        </p:animEffect>
                                      </p:childTnLst>
                                    </p:cTn>
                                  </p:par>
                                </p:childTnLst>
                              </p:cTn>
                            </p:par>
                            <p:par>
                              <p:cTn id="73" fill="hold">
                                <p:stCondLst>
                                  <p:cond delay="1500"/>
                                </p:stCondLst>
                                <p:childTnLst>
                                  <p:par>
                                    <p:cTn id="74" presetID="10" presetClass="entr" presetSubtype="0" fill="hold" nodeType="afterEffect">
                                      <p:stCondLst>
                                        <p:cond delay="0"/>
                                      </p:stCondLst>
                                      <p:childTnLst>
                                        <p:set>
                                          <p:cBhvr>
                                            <p:cTn id="75" dur="1" fill="hold">
                                              <p:stCondLst>
                                                <p:cond delay="0"/>
                                              </p:stCondLst>
                                            </p:cTn>
                                            <p:tgtEl>
                                              <p:spTgt spid="148"/>
                                            </p:tgtEl>
                                            <p:attrNameLst>
                                              <p:attrName>style.visibility</p:attrName>
                                            </p:attrNameLst>
                                          </p:cBhvr>
                                          <p:to>
                                            <p:strVal val="visible"/>
                                          </p:to>
                                        </p:set>
                                        <p:animEffect transition="in" filter="fade">
                                          <p:cBhvr>
                                            <p:cTn id="76" dur="10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703221" y="3879166"/>
            <a:ext cx="2850446" cy="769441"/>
          </a:xfrm>
          <a:prstGeom prst="rect">
            <a:avLst/>
          </a:prstGeom>
          <a:noFill/>
          <a:ln w="3175">
            <a:noFill/>
          </a:ln>
        </p:spPr>
        <p:txBody>
          <a:bodyPr wrap="square" rtlCol="0">
            <a:spAutoFit/>
          </a:bodyPr>
          <a:lstStyle/>
          <a:p>
            <a:pPr algn="ctr"/>
            <a:r>
              <a:rPr lang="en-US" sz="1400" dirty="0">
                <a:solidFill>
                  <a:srgbClr val="CE3838"/>
                </a:solidFill>
                <a:latin typeface="Century Gothic" panose="020B0502020202020204" pitchFamily="34" charset="0"/>
              </a:rPr>
              <a:t>French Adults 18+ </a:t>
            </a:r>
            <a:r>
              <a:rPr lang="en-US" sz="1400" b="1" u="sng" dirty="0">
                <a:solidFill>
                  <a:srgbClr val="CE3838"/>
                </a:solidFill>
                <a:latin typeface="Century Gothic" panose="020B0502020202020204" pitchFamily="34" charset="0"/>
              </a:rPr>
              <a:t>2016</a:t>
            </a:r>
            <a:r>
              <a:rPr lang="en-US" sz="1400" dirty="0">
                <a:solidFill>
                  <a:srgbClr val="CE3838"/>
                </a:solidFill>
                <a:latin typeface="Century Gothic" panose="020B0502020202020204" pitchFamily="34" charset="0"/>
              </a:rPr>
              <a:t> Weekly </a:t>
            </a:r>
          </a:p>
          <a:p>
            <a:pPr algn="ctr"/>
            <a:r>
              <a:rPr lang="en-US" sz="1400" dirty="0">
                <a:solidFill>
                  <a:srgbClr val="CE3838"/>
                </a:solidFill>
                <a:latin typeface="Century Gothic" panose="020B0502020202020204" pitchFamily="34" charset="0"/>
              </a:rPr>
              <a:t>Reach/Minutes</a:t>
            </a:r>
          </a:p>
          <a:p>
            <a:pPr algn="ctr"/>
            <a:r>
              <a:rPr lang="en-US" sz="1600" b="1" dirty="0">
                <a:solidFill>
                  <a:srgbClr val="CE3838"/>
                </a:solidFill>
                <a:latin typeface="Century Gothic" panose="020B0502020202020204" pitchFamily="34" charset="0"/>
              </a:rPr>
              <a:t>TV</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99%  2,040</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314894"/>
            </a:xfrm>
            <a:prstGeom prst="rect">
              <a:avLst/>
            </a:prstGeom>
            <a:noFill/>
            <a:ln w="3175">
              <a:noFill/>
            </a:ln>
          </p:spPr>
          <p:txBody>
            <a:bodyPr wrap="square" rtlCol="0">
              <a:spAutoFit/>
            </a:bodyPr>
            <a:lstStyle/>
            <a:p>
              <a:pPr algn="r">
                <a:lnSpc>
                  <a:spcPts val="1900"/>
                </a:lnSpc>
              </a:pPr>
              <a:endParaRPr lang="en-US" sz="1400" dirty="0">
                <a:solidFill>
                  <a:srgbClr val="CE3838"/>
                </a:solidFill>
                <a:latin typeface="Century Gothic" panose="020B0502020202020204" pitchFamily="34" charset="0"/>
              </a:endParaRP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CE3838"/>
                  </a:solidFill>
                  <a:latin typeface="Century Gothic" panose="020B0502020202020204" pitchFamily="34" charset="0"/>
                </a:rPr>
                <a:t>18-24</a:t>
              </a:r>
            </a:p>
            <a:p>
              <a:pPr algn="r">
                <a:lnSpc>
                  <a:spcPts val="1900"/>
                </a:lnSpc>
              </a:pPr>
              <a:r>
                <a:rPr lang="en-US" sz="1400" dirty="0">
                  <a:solidFill>
                    <a:srgbClr val="CE3838"/>
                  </a:solidFill>
                  <a:latin typeface="Century Gothic" panose="020B0502020202020204" pitchFamily="34" charset="0"/>
                </a:rPr>
                <a:t>25-34</a:t>
              </a:r>
            </a:p>
            <a:p>
              <a:pPr algn="r">
                <a:lnSpc>
                  <a:spcPts val="1900"/>
                </a:lnSpc>
              </a:pPr>
              <a:r>
                <a:rPr lang="en-US" sz="1400" dirty="0">
                  <a:solidFill>
                    <a:srgbClr val="CE3838"/>
                  </a:solidFill>
                  <a:latin typeface="Century Gothic" panose="020B0502020202020204" pitchFamily="34" charset="0"/>
                </a:rPr>
                <a:t>35-54</a:t>
              </a:r>
            </a:p>
            <a:p>
              <a:pPr algn="r">
                <a:lnSpc>
                  <a:spcPts val="1900"/>
                </a:lnSpc>
              </a:pPr>
              <a:r>
                <a:rPr lang="en-US" sz="1400" dirty="0">
                  <a:solidFill>
                    <a:srgbClr val="CE3838"/>
                  </a:solidFill>
                  <a:latin typeface="Century Gothic" panose="020B0502020202020204" pitchFamily="34" charset="0"/>
                </a:rPr>
                <a:t>55+</a:t>
              </a:r>
            </a:p>
          </p:txBody>
        </p:sp>
      </p:grpSp>
      <p:pic>
        <p:nvPicPr>
          <p:cNvPr id="138" name="Picture 137"/>
          <p:cNvPicPr>
            <a:picLocks noChangeAspect="1"/>
          </p:cNvPicPr>
          <p:nvPr/>
        </p:nvPicPr>
        <p:blipFill>
          <a:blip r:embed="rId3"/>
          <a:stretch>
            <a:fillRect/>
          </a:stretch>
        </p:blipFill>
        <p:spPr>
          <a:xfrm>
            <a:off x="8016877" y="4551103"/>
            <a:ext cx="310950" cy="366262"/>
          </a:xfrm>
          <a:prstGeom prst="rect">
            <a:avLst/>
          </a:prstGeom>
        </p:spPr>
      </p:pic>
      <p:pic>
        <p:nvPicPr>
          <p:cNvPr id="139" name="Picture 138"/>
          <p:cNvPicPr>
            <a:picLocks noChangeAspect="1"/>
          </p:cNvPicPr>
          <p:nvPr/>
        </p:nvPicPr>
        <p:blipFill>
          <a:blip r:embed="rId3"/>
          <a:stretch>
            <a:fillRect/>
          </a:stretch>
        </p:blipFill>
        <p:spPr>
          <a:xfrm>
            <a:off x="8159770" y="126868"/>
            <a:ext cx="316920" cy="373296"/>
          </a:xfrm>
          <a:prstGeom prst="rect">
            <a:avLst/>
          </a:prstGeom>
        </p:spPr>
      </p:pic>
      <p:pic>
        <p:nvPicPr>
          <p:cNvPr id="106" name="Picture 105"/>
          <p:cNvPicPr>
            <a:picLocks noChangeAspect="1"/>
          </p:cNvPicPr>
          <p:nvPr/>
        </p:nvPicPr>
        <p:blipFill>
          <a:blip r:embed="rId4"/>
          <a:stretch>
            <a:fillRect/>
          </a:stretch>
        </p:blipFill>
        <p:spPr>
          <a:xfrm>
            <a:off x="8059864" y="4828909"/>
            <a:ext cx="224976" cy="224976"/>
          </a:xfrm>
          <a:prstGeom prst="rect">
            <a:avLst/>
          </a:prstGeom>
        </p:spPr>
      </p:pic>
      <p:pic>
        <p:nvPicPr>
          <p:cNvPr id="110" name="Picture 109"/>
          <p:cNvPicPr>
            <a:picLocks noChangeAspect="1"/>
          </p:cNvPicPr>
          <p:nvPr/>
        </p:nvPicPr>
        <p:blipFill>
          <a:blip r:embed="rId5"/>
          <a:stretch>
            <a:fillRect/>
          </a:stretch>
        </p:blipFill>
        <p:spPr>
          <a:xfrm>
            <a:off x="8051101" y="5072372"/>
            <a:ext cx="242502" cy="244162"/>
          </a:xfrm>
          <a:prstGeom prst="rect">
            <a:avLst/>
          </a:prstGeom>
        </p:spPr>
      </p:pic>
      <p:pic>
        <p:nvPicPr>
          <p:cNvPr id="111" name="Picture 110"/>
          <p:cNvPicPr>
            <a:picLocks noChangeAspect="1"/>
          </p:cNvPicPr>
          <p:nvPr/>
        </p:nvPicPr>
        <p:blipFill>
          <a:blip r:embed="rId6"/>
          <a:stretch>
            <a:fillRect/>
          </a:stretch>
        </p:blipFill>
        <p:spPr>
          <a:xfrm>
            <a:off x="8057311" y="5312380"/>
            <a:ext cx="230082" cy="230082"/>
          </a:xfrm>
          <a:prstGeom prst="rect">
            <a:avLst/>
          </a:prstGeom>
        </p:spPr>
      </p:pic>
      <p:pic>
        <p:nvPicPr>
          <p:cNvPr id="112" name="Picture 111"/>
          <p:cNvPicPr>
            <a:picLocks noChangeAspect="1"/>
          </p:cNvPicPr>
          <p:nvPr/>
        </p:nvPicPr>
        <p:blipFill>
          <a:blip r:embed="rId7"/>
          <a:stretch>
            <a:fillRect/>
          </a:stretch>
        </p:blipFill>
        <p:spPr>
          <a:xfrm>
            <a:off x="8059865" y="5555478"/>
            <a:ext cx="224974" cy="226454"/>
          </a:xfrm>
          <a:prstGeom prst="rect">
            <a:avLst/>
          </a:prstGeom>
        </p:spPr>
      </p:pic>
      <p:sp>
        <p:nvSpPr>
          <p:cNvPr id="126" name="Arrow: Right 125"/>
          <p:cNvSpPr/>
          <p:nvPr/>
        </p:nvSpPr>
        <p:spPr>
          <a:xfrm>
            <a:off x="2223192" y="4588371"/>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4225134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42000">
                                      <p:stCondLst>
                                        <p:cond delay="0"/>
                                      </p:stCondLst>
                                      <p:childTnLst>
                                        <p:set>
                                          <p:cBhvr>
                                            <p:cTn id="6" dur="1" fill="hold">
                                              <p:stCondLst>
                                                <p:cond delay="0"/>
                                              </p:stCondLst>
                                            </p:cTn>
                                            <p:tgtEl>
                                              <p:spTgt spid="138"/>
                                            </p:tgtEl>
                                            <p:attrNameLst>
                                              <p:attrName>style.visibility</p:attrName>
                                            </p:attrNameLst>
                                          </p:cBhvr>
                                          <p:to>
                                            <p:strVal val="visible"/>
                                          </p:to>
                                        </p:set>
                                        <p:anim calcmode="lin" valueType="num" p14:bounceEnd="42000">
                                          <p:cBhvr additive="base">
                                            <p:cTn id="7" dur="500" fill="hold"/>
                                            <p:tgtEl>
                                              <p:spTgt spid="138"/>
                                            </p:tgtEl>
                                            <p:attrNameLst>
                                              <p:attrName>ppt_x</p:attrName>
                                            </p:attrNameLst>
                                          </p:cBhvr>
                                          <p:tavLst>
                                            <p:tav tm="0">
                                              <p:val>
                                                <p:strVal val="#ppt_x"/>
                                              </p:val>
                                            </p:tav>
                                            <p:tav tm="100000">
                                              <p:val>
                                                <p:strVal val="#ppt_x"/>
                                              </p:val>
                                            </p:tav>
                                          </p:tavLst>
                                        </p:anim>
                                        <p:anim calcmode="lin" valueType="num" p14:bounceEnd="42000">
                                          <p:cBhvr additive="base">
                                            <p:cTn id="8" dur="5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52000">
                                      <p:stCondLst>
                                        <p:cond delay="0"/>
                                      </p:stCondLst>
                                      <p:childTnLst>
                                        <p:set>
                                          <p:cBhvr>
                                            <p:cTn id="11" dur="1" fill="hold">
                                              <p:stCondLst>
                                                <p:cond delay="0"/>
                                              </p:stCondLst>
                                            </p:cTn>
                                            <p:tgtEl>
                                              <p:spTgt spid="139"/>
                                            </p:tgtEl>
                                            <p:attrNameLst>
                                              <p:attrName>style.visibility</p:attrName>
                                            </p:attrNameLst>
                                          </p:cBhvr>
                                          <p:to>
                                            <p:strVal val="visible"/>
                                          </p:to>
                                        </p:set>
                                        <p:anim calcmode="lin" valueType="num" p14:bounceEnd="52000">
                                          <p:cBhvr additive="base">
                                            <p:cTn id="12" dur="500" fill="hold"/>
                                            <p:tgtEl>
                                              <p:spTgt spid="139"/>
                                            </p:tgtEl>
                                            <p:attrNameLst>
                                              <p:attrName>ppt_x</p:attrName>
                                            </p:attrNameLst>
                                          </p:cBhvr>
                                          <p:tavLst>
                                            <p:tav tm="0">
                                              <p:val>
                                                <p:strVal val="0-#ppt_w/2"/>
                                              </p:val>
                                            </p:tav>
                                            <p:tav tm="100000">
                                              <p:val>
                                                <p:strVal val="#ppt_x"/>
                                              </p:val>
                                            </p:tav>
                                          </p:tavLst>
                                        </p:anim>
                                        <p:anim calcmode="lin" valueType="num" p14:bounceEnd="52000">
                                          <p:cBhvr additive="base">
                                            <p:cTn id="13" dur="500" fill="hold"/>
                                            <p:tgtEl>
                                              <p:spTgt spid="13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14:presetBounceEnd="52000">
                                      <p:stCondLst>
                                        <p:cond delay="0"/>
                                      </p:stCondLst>
                                      <p:childTnLst>
                                        <p:set>
                                          <p:cBhvr>
                                            <p:cTn id="21" dur="1" fill="hold">
                                              <p:stCondLst>
                                                <p:cond delay="0"/>
                                              </p:stCondLst>
                                            </p:cTn>
                                            <p:tgtEl>
                                              <p:spTgt spid="106"/>
                                            </p:tgtEl>
                                            <p:attrNameLst>
                                              <p:attrName>style.visibility</p:attrName>
                                            </p:attrNameLst>
                                          </p:cBhvr>
                                          <p:to>
                                            <p:strVal val="visible"/>
                                          </p:to>
                                        </p:set>
                                        <p:anim calcmode="lin" valueType="num" p14:bounceEnd="52000">
                                          <p:cBhvr additive="base">
                                            <p:cTn id="22" dur="500" fill="hold"/>
                                            <p:tgtEl>
                                              <p:spTgt spid="106"/>
                                            </p:tgtEl>
                                            <p:attrNameLst>
                                              <p:attrName>ppt_x</p:attrName>
                                            </p:attrNameLst>
                                          </p:cBhvr>
                                          <p:tavLst>
                                            <p:tav tm="0">
                                              <p:val>
                                                <p:strVal val="#ppt_x"/>
                                              </p:val>
                                            </p:tav>
                                            <p:tav tm="100000">
                                              <p:val>
                                                <p:strVal val="#ppt_x"/>
                                              </p:val>
                                            </p:tav>
                                          </p:tavLst>
                                        </p:anim>
                                        <p:anim calcmode="lin" valueType="num" p14:bounceEnd="52000">
                                          <p:cBhvr additive="base">
                                            <p:cTn id="23" dur="500" fill="hold"/>
                                            <p:tgtEl>
                                              <p:spTgt spid="106"/>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14:presetBounceEnd="52000">
                                      <p:stCondLst>
                                        <p:cond delay="0"/>
                                      </p:stCondLst>
                                      <p:childTnLst>
                                        <p:set>
                                          <p:cBhvr>
                                            <p:cTn id="26" dur="1" fill="hold">
                                              <p:stCondLst>
                                                <p:cond delay="0"/>
                                              </p:stCondLst>
                                            </p:cTn>
                                            <p:tgtEl>
                                              <p:spTgt spid="110"/>
                                            </p:tgtEl>
                                            <p:attrNameLst>
                                              <p:attrName>style.visibility</p:attrName>
                                            </p:attrNameLst>
                                          </p:cBhvr>
                                          <p:to>
                                            <p:strVal val="visible"/>
                                          </p:to>
                                        </p:set>
                                        <p:anim calcmode="lin" valueType="num" p14:bounceEnd="52000">
                                          <p:cBhvr additive="base">
                                            <p:cTn id="27" dur="500" fill="hold"/>
                                            <p:tgtEl>
                                              <p:spTgt spid="110"/>
                                            </p:tgtEl>
                                            <p:attrNameLst>
                                              <p:attrName>ppt_x</p:attrName>
                                            </p:attrNameLst>
                                          </p:cBhvr>
                                          <p:tavLst>
                                            <p:tav tm="0">
                                              <p:val>
                                                <p:strVal val="#ppt_x"/>
                                              </p:val>
                                            </p:tav>
                                            <p:tav tm="100000">
                                              <p:val>
                                                <p:strVal val="#ppt_x"/>
                                              </p:val>
                                            </p:tav>
                                          </p:tavLst>
                                        </p:anim>
                                        <p:anim calcmode="lin" valueType="num" p14:bounceEnd="52000">
                                          <p:cBhvr additive="base">
                                            <p:cTn id="28" dur="500" fill="hold"/>
                                            <p:tgtEl>
                                              <p:spTgt spid="110"/>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14:presetBounceEnd="52000">
                                      <p:stCondLst>
                                        <p:cond delay="0"/>
                                      </p:stCondLst>
                                      <p:childTnLst>
                                        <p:set>
                                          <p:cBhvr>
                                            <p:cTn id="31" dur="1" fill="hold">
                                              <p:stCondLst>
                                                <p:cond delay="0"/>
                                              </p:stCondLst>
                                            </p:cTn>
                                            <p:tgtEl>
                                              <p:spTgt spid="111"/>
                                            </p:tgtEl>
                                            <p:attrNameLst>
                                              <p:attrName>style.visibility</p:attrName>
                                            </p:attrNameLst>
                                          </p:cBhvr>
                                          <p:to>
                                            <p:strVal val="visible"/>
                                          </p:to>
                                        </p:set>
                                        <p:anim calcmode="lin" valueType="num" p14:bounceEnd="52000">
                                          <p:cBhvr additive="base">
                                            <p:cTn id="32" dur="500" fill="hold"/>
                                            <p:tgtEl>
                                              <p:spTgt spid="111"/>
                                            </p:tgtEl>
                                            <p:attrNameLst>
                                              <p:attrName>ppt_x</p:attrName>
                                            </p:attrNameLst>
                                          </p:cBhvr>
                                          <p:tavLst>
                                            <p:tav tm="0">
                                              <p:val>
                                                <p:strVal val="#ppt_x"/>
                                              </p:val>
                                            </p:tav>
                                            <p:tav tm="100000">
                                              <p:val>
                                                <p:strVal val="#ppt_x"/>
                                              </p:val>
                                            </p:tav>
                                          </p:tavLst>
                                        </p:anim>
                                        <p:anim calcmode="lin" valueType="num" p14:bounceEnd="52000">
                                          <p:cBhvr additive="base">
                                            <p:cTn id="33" dur="500" fill="hold"/>
                                            <p:tgtEl>
                                              <p:spTgt spid="1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14:presetBounceEnd="52000">
                                      <p:stCondLst>
                                        <p:cond delay="0"/>
                                      </p:stCondLst>
                                      <p:childTnLst>
                                        <p:set>
                                          <p:cBhvr>
                                            <p:cTn id="36" dur="1" fill="hold">
                                              <p:stCondLst>
                                                <p:cond delay="0"/>
                                              </p:stCondLst>
                                            </p:cTn>
                                            <p:tgtEl>
                                              <p:spTgt spid="112"/>
                                            </p:tgtEl>
                                            <p:attrNameLst>
                                              <p:attrName>style.visibility</p:attrName>
                                            </p:attrNameLst>
                                          </p:cBhvr>
                                          <p:to>
                                            <p:strVal val="visible"/>
                                          </p:to>
                                        </p:set>
                                        <p:anim calcmode="lin" valueType="num" p14:bounceEnd="52000">
                                          <p:cBhvr additive="base">
                                            <p:cTn id="37" dur="500" fill="hold"/>
                                            <p:tgtEl>
                                              <p:spTgt spid="112"/>
                                            </p:tgtEl>
                                            <p:attrNameLst>
                                              <p:attrName>ppt_x</p:attrName>
                                            </p:attrNameLst>
                                          </p:cBhvr>
                                          <p:tavLst>
                                            <p:tav tm="0">
                                              <p:val>
                                                <p:strVal val="#ppt_x"/>
                                              </p:val>
                                            </p:tav>
                                            <p:tav tm="100000">
                                              <p:val>
                                                <p:strVal val="#ppt_x"/>
                                              </p:val>
                                            </p:tav>
                                          </p:tavLst>
                                        </p:anim>
                                        <p:anim calcmode="lin" valueType="num" p14:bounceEnd="52000">
                                          <p:cBhvr additive="base">
                                            <p:cTn id="38" dur="500" fill="hold"/>
                                            <p:tgtEl>
                                              <p:spTgt spid="112"/>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126"/>
                                            </p:tgtEl>
                                            <p:attrNameLst>
                                              <p:attrName>style.visibility</p:attrName>
                                            </p:attrNameLst>
                                          </p:cBhvr>
                                          <p:to>
                                            <p:strVal val="visible"/>
                                          </p:to>
                                        </p:set>
                                        <p:anim calcmode="lin" valueType="num">
                                          <p:cBhvr additive="base">
                                            <p:cTn id="42" dur="500" fill="hold"/>
                                            <p:tgtEl>
                                              <p:spTgt spid="126"/>
                                            </p:tgtEl>
                                            <p:attrNameLst>
                                              <p:attrName>ppt_x</p:attrName>
                                            </p:attrNameLst>
                                          </p:cBhvr>
                                          <p:tavLst>
                                            <p:tav tm="0">
                                              <p:val>
                                                <p:strVal val="0-#ppt_w/2"/>
                                              </p:val>
                                            </p:tav>
                                            <p:tav tm="100000">
                                              <p:val>
                                                <p:strVal val="#ppt_x"/>
                                              </p:val>
                                            </p:tav>
                                          </p:tavLst>
                                        </p:anim>
                                        <p:anim calcmode="lin" valueType="num">
                                          <p:cBhvr additive="base">
                                            <p:cTn id="43" dur="500" fill="hold"/>
                                            <p:tgtEl>
                                              <p:spTgt spid="1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500" fill="hold"/>
                                            <p:tgtEl>
                                              <p:spTgt spid="138"/>
                                            </p:tgtEl>
                                            <p:attrNameLst>
                                              <p:attrName>ppt_x</p:attrName>
                                            </p:attrNameLst>
                                          </p:cBhvr>
                                          <p:tavLst>
                                            <p:tav tm="0">
                                              <p:val>
                                                <p:strVal val="#ppt_x"/>
                                              </p:val>
                                            </p:tav>
                                            <p:tav tm="100000">
                                              <p:val>
                                                <p:strVal val="#ppt_x"/>
                                              </p:val>
                                            </p:tav>
                                          </p:tavLst>
                                        </p:anim>
                                        <p:anim calcmode="lin" valueType="num">
                                          <p:cBhvr additive="base">
                                            <p:cTn id="8" dur="5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39"/>
                                            </p:tgtEl>
                                            <p:attrNameLst>
                                              <p:attrName>style.visibility</p:attrName>
                                            </p:attrNameLst>
                                          </p:cBhvr>
                                          <p:to>
                                            <p:strVal val="visible"/>
                                          </p:to>
                                        </p:set>
                                        <p:anim calcmode="lin" valueType="num">
                                          <p:cBhvr additive="base">
                                            <p:cTn id="12" dur="500" fill="hold"/>
                                            <p:tgtEl>
                                              <p:spTgt spid="139"/>
                                            </p:tgtEl>
                                            <p:attrNameLst>
                                              <p:attrName>ppt_x</p:attrName>
                                            </p:attrNameLst>
                                          </p:cBhvr>
                                          <p:tavLst>
                                            <p:tav tm="0">
                                              <p:val>
                                                <p:strVal val="0-#ppt_w/2"/>
                                              </p:val>
                                            </p:tav>
                                            <p:tav tm="100000">
                                              <p:val>
                                                <p:strVal val="#ppt_x"/>
                                              </p:val>
                                            </p:tav>
                                          </p:tavLst>
                                        </p:anim>
                                        <p:anim calcmode="lin" valueType="num">
                                          <p:cBhvr additive="base">
                                            <p:cTn id="13" dur="500" fill="hold"/>
                                            <p:tgtEl>
                                              <p:spTgt spid="13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 calcmode="lin" valueType="num">
                                          <p:cBhvr additive="base">
                                            <p:cTn id="22" dur="500" fill="hold"/>
                                            <p:tgtEl>
                                              <p:spTgt spid="106"/>
                                            </p:tgtEl>
                                            <p:attrNameLst>
                                              <p:attrName>ppt_x</p:attrName>
                                            </p:attrNameLst>
                                          </p:cBhvr>
                                          <p:tavLst>
                                            <p:tav tm="0">
                                              <p:val>
                                                <p:strVal val="#ppt_x"/>
                                              </p:val>
                                            </p:tav>
                                            <p:tav tm="100000">
                                              <p:val>
                                                <p:strVal val="#ppt_x"/>
                                              </p:val>
                                            </p:tav>
                                          </p:tavLst>
                                        </p:anim>
                                        <p:anim calcmode="lin" valueType="num">
                                          <p:cBhvr additive="base">
                                            <p:cTn id="23" dur="500" fill="hold"/>
                                            <p:tgtEl>
                                              <p:spTgt spid="106"/>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stCondLst>
                                        <p:cond delay="0"/>
                                      </p:stCondLst>
                                      <p:childTnLst>
                                        <p:set>
                                          <p:cBhvr>
                                            <p:cTn id="26" dur="1" fill="hold">
                                              <p:stCondLst>
                                                <p:cond delay="0"/>
                                              </p:stCondLst>
                                            </p:cTn>
                                            <p:tgtEl>
                                              <p:spTgt spid="110"/>
                                            </p:tgtEl>
                                            <p:attrNameLst>
                                              <p:attrName>style.visibility</p:attrName>
                                            </p:attrNameLst>
                                          </p:cBhvr>
                                          <p:to>
                                            <p:strVal val="visible"/>
                                          </p:to>
                                        </p:set>
                                        <p:anim calcmode="lin" valueType="num">
                                          <p:cBhvr additive="base">
                                            <p:cTn id="27" dur="500" fill="hold"/>
                                            <p:tgtEl>
                                              <p:spTgt spid="110"/>
                                            </p:tgtEl>
                                            <p:attrNameLst>
                                              <p:attrName>ppt_x</p:attrName>
                                            </p:attrNameLst>
                                          </p:cBhvr>
                                          <p:tavLst>
                                            <p:tav tm="0">
                                              <p:val>
                                                <p:strVal val="#ppt_x"/>
                                              </p:val>
                                            </p:tav>
                                            <p:tav tm="100000">
                                              <p:val>
                                                <p:strVal val="#ppt_x"/>
                                              </p:val>
                                            </p:tav>
                                          </p:tavLst>
                                        </p:anim>
                                        <p:anim calcmode="lin" valueType="num">
                                          <p:cBhvr additive="base">
                                            <p:cTn id="28" dur="500" fill="hold"/>
                                            <p:tgtEl>
                                              <p:spTgt spid="110"/>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stCondLst>
                                        <p:cond delay="0"/>
                                      </p:stCondLst>
                                      <p:childTnLst>
                                        <p:set>
                                          <p:cBhvr>
                                            <p:cTn id="31" dur="1" fill="hold">
                                              <p:stCondLst>
                                                <p:cond delay="0"/>
                                              </p:stCondLst>
                                            </p:cTn>
                                            <p:tgtEl>
                                              <p:spTgt spid="111"/>
                                            </p:tgtEl>
                                            <p:attrNameLst>
                                              <p:attrName>style.visibility</p:attrName>
                                            </p:attrNameLst>
                                          </p:cBhvr>
                                          <p:to>
                                            <p:strVal val="visible"/>
                                          </p:to>
                                        </p:set>
                                        <p:anim calcmode="lin" valueType="num">
                                          <p:cBhvr additive="base">
                                            <p:cTn id="32" dur="500" fill="hold"/>
                                            <p:tgtEl>
                                              <p:spTgt spid="111"/>
                                            </p:tgtEl>
                                            <p:attrNameLst>
                                              <p:attrName>ppt_x</p:attrName>
                                            </p:attrNameLst>
                                          </p:cBhvr>
                                          <p:tavLst>
                                            <p:tav tm="0">
                                              <p:val>
                                                <p:strVal val="#ppt_x"/>
                                              </p:val>
                                            </p:tav>
                                            <p:tav tm="100000">
                                              <p:val>
                                                <p:strVal val="#ppt_x"/>
                                              </p:val>
                                            </p:tav>
                                          </p:tavLst>
                                        </p:anim>
                                        <p:anim calcmode="lin" valueType="num">
                                          <p:cBhvr additive="base">
                                            <p:cTn id="33" dur="500" fill="hold"/>
                                            <p:tgtEl>
                                              <p:spTgt spid="1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12"/>
                                            </p:tgtEl>
                                            <p:attrNameLst>
                                              <p:attrName>style.visibility</p:attrName>
                                            </p:attrNameLst>
                                          </p:cBhvr>
                                          <p:to>
                                            <p:strVal val="visible"/>
                                          </p:to>
                                        </p:set>
                                        <p:anim calcmode="lin" valueType="num">
                                          <p:cBhvr additive="base">
                                            <p:cTn id="37" dur="500" fill="hold"/>
                                            <p:tgtEl>
                                              <p:spTgt spid="112"/>
                                            </p:tgtEl>
                                            <p:attrNameLst>
                                              <p:attrName>ppt_x</p:attrName>
                                            </p:attrNameLst>
                                          </p:cBhvr>
                                          <p:tavLst>
                                            <p:tav tm="0">
                                              <p:val>
                                                <p:strVal val="#ppt_x"/>
                                              </p:val>
                                            </p:tav>
                                            <p:tav tm="100000">
                                              <p:val>
                                                <p:strVal val="#ppt_x"/>
                                              </p:val>
                                            </p:tav>
                                          </p:tavLst>
                                        </p:anim>
                                        <p:anim calcmode="lin" valueType="num">
                                          <p:cBhvr additive="base">
                                            <p:cTn id="38" dur="500" fill="hold"/>
                                            <p:tgtEl>
                                              <p:spTgt spid="112"/>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126"/>
                                            </p:tgtEl>
                                            <p:attrNameLst>
                                              <p:attrName>style.visibility</p:attrName>
                                            </p:attrNameLst>
                                          </p:cBhvr>
                                          <p:to>
                                            <p:strVal val="visible"/>
                                          </p:to>
                                        </p:set>
                                        <p:anim calcmode="lin" valueType="num">
                                          <p:cBhvr additive="base">
                                            <p:cTn id="42" dur="500" fill="hold"/>
                                            <p:tgtEl>
                                              <p:spTgt spid="126"/>
                                            </p:tgtEl>
                                            <p:attrNameLst>
                                              <p:attrName>ppt_x</p:attrName>
                                            </p:attrNameLst>
                                          </p:cBhvr>
                                          <p:tavLst>
                                            <p:tav tm="0">
                                              <p:val>
                                                <p:strVal val="0-#ppt_w/2"/>
                                              </p:val>
                                            </p:tav>
                                            <p:tav tm="100000">
                                              <p:val>
                                                <p:strVal val="#ppt_x"/>
                                              </p:val>
                                            </p:tav>
                                          </p:tavLst>
                                        </p:anim>
                                        <p:anim calcmode="lin" valueType="num">
                                          <p:cBhvr additive="base">
                                            <p:cTn id="43" dur="500" fill="hold"/>
                                            <p:tgtEl>
                                              <p:spTgt spid="1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6" grpId="0" animBg="1"/>
        </p:bld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703221" y="3879166"/>
            <a:ext cx="2850446" cy="738664"/>
          </a:xfrm>
          <a:prstGeom prst="rect">
            <a:avLst/>
          </a:prstGeom>
          <a:noFill/>
          <a:ln w="3175">
            <a:noFill/>
          </a:ln>
        </p:spPr>
        <p:txBody>
          <a:bodyPr wrap="square" rtlCol="0">
            <a:spAutoFit/>
          </a:bodyPr>
          <a:lstStyle/>
          <a:p>
            <a:pPr algn="ctr"/>
            <a:r>
              <a:rPr lang="en-US" sz="1400" dirty="0">
                <a:solidFill>
                  <a:srgbClr val="0070C0"/>
                </a:solidFill>
                <a:latin typeface="Century Gothic" panose="020B0502020202020204" pitchFamily="34" charset="0"/>
              </a:rPr>
              <a:t>French Adults 18+ </a:t>
            </a:r>
            <a:r>
              <a:rPr lang="en-US" sz="1400" b="1" u="sng" dirty="0">
                <a:solidFill>
                  <a:srgbClr val="0070C0"/>
                </a:solidFill>
                <a:latin typeface="Century Gothic" panose="020B0502020202020204" pitchFamily="34" charset="0"/>
              </a:rPr>
              <a:t>2016</a:t>
            </a:r>
            <a:r>
              <a:rPr lang="en-US" sz="1400" dirty="0">
                <a:solidFill>
                  <a:srgbClr val="0070C0"/>
                </a:solidFill>
                <a:latin typeface="Century Gothic" panose="020B0502020202020204" pitchFamily="34" charset="0"/>
              </a:rPr>
              <a:t> Weekly Reach/Minutes</a:t>
            </a:r>
          </a:p>
          <a:p>
            <a:pPr algn="ctr"/>
            <a:r>
              <a:rPr lang="en-US" sz="1400" b="1" dirty="0">
                <a:solidFill>
                  <a:srgbClr val="0070C0"/>
                </a:solidFill>
                <a:latin typeface="Century Gothic" panose="020B0502020202020204" pitchFamily="34" charset="0"/>
              </a:rPr>
              <a:t>RADIO</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90%  1,031</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314894"/>
            </a:xfrm>
            <a:prstGeom prst="rect">
              <a:avLst/>
            </a:prstGeom>
            <a:noFill/>
            <a:ln w="3175">
              <a:noFill/>
            </a:ln>
          </p:spPr>
          <p:txBody>
            <a:bodyPr wrap="square" rtlCol="0">
              <a:spAutoFit/>
            </a:bodyPr>
            <a:lstStyle/>
            <a:p>
              <a:pPr algn="r">
                <a:lnSpc>
                  <a:spcPts val="1900"/>
                </a:lnSpc>
              </a:pPr>
              <a:endParaRPr lang="en-US" sz="1400" dirty="0">
                <a:solidFill>
                  <a:srgbClr val="0070C0"/>
                </a:solidFill>
                <a:latin typeface="Century Gothic" panose="020B0502020202020204" pitchFamily="34" charset="0"/>
              </a:endParaRP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18-24</a:t>
              </a:r>
            </a:p>
            <a:p>
              <a:pPr algn="r">
                <a:lnSpc>
                  <a:spcPts val="1900"/>
                </a:lnSpc>
              </a:pPr>
              <a:r>
                <a:rPr lang="en-US" sz="1400" dirty="0">
                  <a:solidFill>
                    <a:srgbClr val="0070C0"/>
                  </a:solidFill>
                  <a:latin typeface="Century Gothic" panose="020B0502020202020204" pitchFamily="34" charset="0"/>
                </a:rPr>
                <a:t>25-34</a:t>
              </a:r>
            </a:p>
            <a:p>
              <a:pPr algn="r">
                <a:lnSpc>
                  <a:spcPts val="1900"/>
                </a:lnSpc>
              </a:pPr>
              <a:r>
                <a:rPr lang="en-US" sz="1400" dirty="0">
                  <a:solidFill>
                    <a:srgbClr val="0070C0"/>
                  </a:solidFill>
                  <a:latin typeface="Century Gothic" panose="020B0502020202020204" pitchFamily="34" charset="0"/>
                </a:rPr>
                <a:t>35-54</a:t>
              </a:r>
            </a:p>
            <a:p>
              <a:pPr algn="r">
                <a:lnSpc>
                  <a:spcPts val="1900"/>
                </a:lnSpc>
              </a:pPr>
              <a:r>
                <a:rPr lang="en-US" sz="1400" dirty="0">
                  <a:solidFill>
                    <a:srgbClr val="0070C0"/>
                  </a:solidFill>
                  <a:latin typeface="Century Gothic" panose="020B0502020202020204" pitchFamily="34" charset="0"/>
                </a:rPr>
                <a:t>55+</a:t>
              </a:r>
            </a:p>
          </p:txBody>
        </p:sp>
      </p:grpSp>
      <p:pic>
        <p:nvPicPr>
          <p:cNvPr id="145" name="Picture 144"/>
          <p:cNvPicPr>
            <a:picLocks noChangeAspect="1"/>
          </p:cNvPicPr>
          <p:nvPr/>
        </p:nvPicPr>
        <p:blipFill>
          <a:blip r:embed="rId2"/>
          <a:stretch>
            <a:fillRect/>
          </a:stretch>
        </p:blipFill>
        <p:spPr>
          <a:xfrm>
            <a:off x="4353025" y="1091651"/>
            <a:ext cx="313852" cy="369686"/>
          </a:xfrm>
          <a:prstGeom prst="rect">
            <a:avLst/>
          </a:prstGeom>
        </p:spPr>
      </p:pic>
      <p:pic>
        <p:nvPicPr>
          <p:cNvPr id="128" name="Picture 127"/>
          <p:cNvPicPr>
            <a:picLocks noChangeAspect="1"/>
          </p:cNvPicPr>
          <p:nvPr/>
        </p:nvPicPr>
        <p:blipFill>
          <a:blip r:embed="rId3"/>
          <a:stretch>
            <a:fillRect/>
          </a:stretch>
        </p:blipFill>
        <p:spPr>
          <a:xfrm>
            <a:off x="8055192" y="5064292"/>
            <a:ext cx="232250" cy="233840"/>
          </a:xfrm>
          <a:prstGeom prst="rect">
            <a:avLst/>
          </a:prstGeom>
        </p:spPr>
      </p:pic>
      <p:pic>
        <p:nvPicPr>
          <p:cNvPr id="129" name="Picture 128"/>
          <p:cNvPicPr>
            <a:picLocks noChangeAspect="1"/>
          </p:cNvPicPr>
          <p:nvPr/>
        </p:nvPicPr>
        <p:blipFill>
          <a:blip r:embed="rId4"/>
          <a:stretch>
            <a:fillRect/>
          </a:stretch>
        </p:blipFill>
        <p:spPr>
          <a:xfrm>
            <a:off x="8054396" y="5304960"/>
            <a:ext cx="233842" cy="233842"/>
          </a:xfrm>
          <a:prstGeom prst="rect">
            <a:avLst/>
          </a:prstGeom>
        </p:spPr>
      </p:pic>
      <p:pic>
        <p:nvPicPr>
          <p:cNvPr id="130" name="Picture 129"/>
          <p:cNvPicPr>
            <a:picLocks noChangeAspect="1"/>
          </p:cNvPicPr>
          <p:nvPr/>
        </p:nvPicPr>
        <p:blipFill>
          <a:blip r:embed="rId5"/>
          <a:stretch>
            <a:fillRect/>
          </a:stretch>
        </p:blipFill>
        <p:spPr>
          <a:xfrm>
            <a:off x="8050418" y="5547115"/>
            <a:ext cx="241798" cy="243388"/>
          </a:xfrm>
          <a:prstGeom prst="rect">
            <a:avLst/>
          </a:prstGeom>
        </p:spPr>
      </p:pic>
      <p:pic>
        <p:nvPicPr>
          <p:cNvPr id="131" name="Picture 130"/>
          <p:cNvPicPr>
            <a:picLocks noChangeAspect="1"/>
          </p:cNvPicPr>
          <p:nvPr/>
        </p:nvPicPr>
        <p:blipFill>
          <a:blip r:embed="rId6"/>
          <a:stretch>
            <a:fillRect/>
          </a:stretch>
        </p:blipFill>
        <p:spPr>
          <a:xfrm>
            <a:off x="8046160" y="4816979"/>
            <a:ext cx="250314" cy="250314"/>
          </a:xfrm>
          <a:prstGeom prst="rect">
            <a:avLst/>
          </a:prstGeom>
        </p:spPr>
      </p:pic>
      <p:pic>
        <p:nvPicPr>
          <p:cNvPr id="132" name="Picture 131"/>
          <p:cNvPicPr>
            <a:picLocks noChangeAspect="1"/>
          </p:cNvPicPr>
          <p:nvPr/>
        </p:nvPicPr>
        <p:blipFill>
          <a:blip r:embed="rId2"/>
          <a:stretch>
            <a:fillRect/>
          </a:stretch>
        </p:blipFill>
        <p:spPr>
          <a:xfrm>
            <a:off x="8005877" y="4530893"/>
            <a:ext cx="330880" cy="389738"/>
          </a:xfrm>
          <a:prstGeom prst="rect">
            <a:avLst/>
          </a:prstGeom>
        </p:spPr>
      </p:pic>
      <p:pic>
        <p:nvPicPr>
          <p:cNvPr id="126" name="Picture 125"/>
          <p:cNvPicPr>
            <a:picLocks noChangeAspect="1"/>
          </p:cNvPicPr>
          <p:nvPr/>
        </p:nvPicPr>
        <p:blipFill>
          <a:blip r:embed="rId7"/>
          <a:stretch>
            <a:fillRect/>
          </a:stretch>
        </p:blipFill>
        <p:spPr>
          <a:xfrm>
            <a:off x="8159770" y="126868"/>
            <a:ext cx="316920" cy="373296"/>
          </a:xfrm>
          <a:prstGeom prst="rect">
            <a:avLst/>
          </a:prstGeom>
        </p:spPr>
      </p:pic>
      <p:sp>
        <p:nvSpPr>
          <p:cNvPr id="104" name="Arrow: Right 103"/>
          <p:cNvSpPr/>
          <p:nvPr/>
        </p:nvSpPr>
        <p:spPr>
          <a:xfrm>
            <a:off x="2223192" y="4588371"/>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2405386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60000">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14:bounceEnd="60000">
                                          <p:cBhvr additive="base">
                                            <p:cTn id="7" dur="500" fill="hold"/>
                                            <p:tgtEl>
                                              <p:spTgt spid="132"/>
                                            </p:tgtEl>
                                            <p:attrNameLst>
                                              <p:attrName>ppt_x</p:attrName>
                                            </p:attrNameLst>
                                          </p:cBhvr>
                                          <p:tavLst>
                                            <p:tav tm="0">
                                              <p:val>
                                                <p:strVal val="#ppt_x"/>
                                              </p:val>
                                            </p:tav>
                                            <p:tav tm="100000">
                                              <p:val>
                                                <p:strVal val="#ppt_x"/>
                                              </p:val>
                                            </p:tav>
                                          </p:tavLst>
                                        </p:anim>
                                        <p:anim calcmode="lin" valueType="num" p14:bounceEnd="60000">
                                          <p:cBhvr additive="base">
                                            <p:cTn id="8" dur="500" fill="hold"/>
                                            <p:tgtEl>
                                              <p:spTgt spid="13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44000">
                                      <p:stCondLst>
                                        <p:cond delay="0"/>
                                      </p:stCondLst>
                                      <p:childTnLst>
                                        <p:set>
                                          <p:cBhvr>
                                            <p:cTn id="11" dur="1" fill="hold">
                                              <p:stCondLst>
                                                <p:cond delay="0"/>
                                              </p:stCondLst>
                                            </p:cTn>
                                            <p:tgtEl>
                                              <p:spTgt spid="145"/>
                                            </p:tgtEl>
                                            <p:attrNameLst>
                                              <p:attrName>style.visibility</p:attrName>
                                            </p:attrNameLst>
                                          </p:cBhvr>
                                          <p:to>
                                            <p:strVal val="visible"/>
                                          </p:to>
                                        </p:set>
                                        <p:anim calcmode="lin" valueType="num" p14:bounceEnd="44000">
                                          <p:cBhvr additive="base">
                                            <p:cTn id="12" dur="500" fill="hold"/>
                                            <p:tgtEl>
                                              <p:spTgt spid="145"/>
                                            </p:tgtEl>
                                            <p:attrNameLst>
                                              <p:attrName>ppt_x</p:attrName>
                                            </p:attrNameLst>
                                          </p:cBhvr>
                                          <p:tavLst>
                                            <p:tav tm="0">
                                              <p:val>
                                                <p:strVal val="0-#ppt_w/2"/>
                                              </p:val>
                                            </p:tav>
                                            <p:tav tm="100000">
                                              <p:val>
                                                <p:strVal val="#ppt_x"/>
                                              </p:val>
                                            </p:tav>
                                          </p:tavLst>
                                        </p:anim>
                                        <p:anim calcmode="lin" valueType="num" p14:bounceEnd="44000">
                                          <p:cBhvr additive="base">
                                            <p:cTn id="13" dur="500" fill="hold"/>
                                            <p:tgtEl>
                                              <p:spTgt spid="14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14:presetBounceEnd="60000">
                                      <p:stCondLst>
                                        <p:cond delay="0"/>
                                      </p:stCondLst>
                                      <p:childTnLst>
                                        <p:set>
                                          <p:cBhvr>
                                            <p:cTn id="21" dur="1" fill="hold">
                                              <p:stCondLst>
                                                <p:cond delay="0"/>
                                              </p:stCondLst>
                                            </p:cTn>
                                            <p:tgtEl>
                                              <p:spTgt spid="131"/>
                                            </p:tgtEl>
                                            <p:attrNameLst>
                                              <p:attrName>style.visibility</p:attrName>
                                            </p:attrNameLst>
                                          </p:cBhvr>
                                          <p:to>
                                            <p:strVal val="visible"/>
                                          </p:to>
                                        </p:set>
                                        <p:anim calcmode="lin" valueType="num" p14:bounceEnd="60000">
                                          <p:cBhvr additive="base">
                                            <p:cTn id="22" dur="500" fill="hold"/>
                                            <p:tgtEl>
                                              <p:spTgt spid="131"/>
                                            </p:tgtEl>
                                            <p:attrNameLst>
                                              <p:attrName>ppt_x</p:attrName>
                                            </p:attrNameLst>
                                          </p:cBhvr>
                                          <p:tavLst>
                                            <p:tav tm="0">
                                              <p:val>
                                                <p:strVal val="#ppt_x"/>
                                              </p:val>
                                            </p:tav>
                                            <p:tav tm="100000">
                                              <p:val>
                                                <p:strVal val="#ppt_x"/>
                                              </p:val>
                                            </p:tav>
                                          </p:tavLst>
                                        </p:anim>
                                        <p:anim calcmode="lin" valueType="num" p14:bounceEnd="60000">
                                          <p:cBhvr additive="base">
                                            <p:cTn id="23" dur="500" fill="hold"/>
                                            <p:tgtEl>
                                              <p:spTgt spid="131"/>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14:presetBounceEnd="60000">
                                      <p:stCondLst>
                                        <p:cond delay="0"/>
                                      </p:stCondLst>
                                      <p:childTnLst>
                                        <p:set>
                                          <p:cBhvr>
                                            <p:cTn id="26" dur="1" fill="hold">
                                              <p:stCondLst>
                                                <p:cond delay="0"/>
                                              </p:stCondLst>
                                            </p:cTn>
                                            <p:tgtEl>
                                              <p:spTgt spid="128"/>
                                            </p:tgtEl>
                                            <p:attrNameLst>
                                              <p:attrName>style.visibility</p:attrName>
                                            </p:attrNameLst>
                                          </p:cBhvr>
                                          <p:to>
                                            <p:strVal val="visible"/>
                                          </p:to>
                                        </p:set>
                                        <p:anim calcmode="lin" valueType="num" p14:bounceEnd="60000">
                                          <p:cBhvr additive="base">
                                            <p:cTn id="27" dur="500" fill="hold"/>
                                            <p:tgtEl>
                                              <p:spTgt spid="128"/>
                                            </p:tgtEl>
                                            <p:attrNameLst>
                                              <p:attrName>ppt_x</p:attrName>
                                            </p:attrNameLst>
                                          </p:cBhvr>
                                          <p:tavLst>
                                            <p:tav tm="0">
                                              <p:val>
                                                <p:strVal val="#ppt_x"/>
                                              </p:val>
                                            </p:tav>
                                            <p:tav tm="100000">
                                              <p:val>
                                                <p:strVal val="#ppt_x"/>
                                              </p:val>
                                            </p:tav>
                                          </p:tavLst>
                                        </p:anim>
                                        <p:anim calcmode="lin" valueType="num" p14:bounceEnd="60000">
                                          <p:cBhvr additive="base">
                                            <p:cTn id="28" dur="500" fill="hold"/>
                                            <p:tgtEl>
                                              <p:spTgt spid="128"/>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14:presetBounceEnd="60000">
                                      <p:stCondLst>
                                        <p:cond delay="0"/>
                                      </p:stCondLst>
                                      <p:childTnLst>
                                        <p:set>
                                          <p:cBhvr>
                                            <p:cTn id="31" dur="1" fill="hold">
                                              <p:stCondLst>
                                                <p:cond delay="0"/>
                                              </p:stCondLst>
                                            </p:cTn>
                                            <p:tgtEl>
                                              <p:spTgt spid="129"/>
                                            </p:tgtEl>
                                            <p:attrNameLst>
                                              <p:attrName>style.visibility</p:attrName>
                                            </p:attrNameLst>
                                          </p:cBhvr>
                                          <p:to>
                                            <p:strVal val="visible"/>
                                          </p:to>
                                        </p:set>
                                        <p:anim calcmode="lin" valueType="num" p14:bounceEnd="60000">
                                          <p:cBhvr additive="base">
                                            <p:cTn id="32" dur="50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33" dur="500" fill="hold"/>
                                            <p:tgtEl>
                                              <p:spTgt spid="12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14:presetBounceEnd="60000">
                                      <p:stCondLst>
                                        <p:cond delay="0"/>
                                      </p:stCondLst>
                                      <p:childTnLst>
                                        <p:set>
                                          <p:cBhvr>
                                            <p:cTn id="36" dur="1" fill="hold">
                                              <p:stCondLst>
                                                <p:cond delay="0"/>
                                              </p:stCondLst>
                                            </p:cTn>
                                            <p:tgtEl>
                                              <p:spTgt spid="130"/>
                                            </p:tgtEl>
                                            <p:attrNameLst>
                                              <p:attrName>style.visibility</p:attrName>
                                            </p:attrNameLst>
                                          </p:cBhvr>
                                          <p:to>
                                            <p:strVal val="visible"/>
                                          </p:to>
                                        </p:set>
                                        <p:anim calcmode="lin" valueType="num" p14:bounceEnd="60000">
                                          <p:cBhvr additive="base">
                                            <p:cTn id="37" dur="500" fill="hold"/>
                                            <p:tgtEl>
                                              <p:spTgt spid="130"/>
                                            </p:tgtEl>
                                            <p:attrNameLst>
                                              <p:attrName>ppt_x</p:attrName>
                                            </p:attrNameLst>
                                          </p:cBhvr>
                                          <p:tavLst>
                                            <p:tav tm="0">
                                              <p:val>
                                                <p:strVal val="#ppt_x"/>
                                              </p:val>
                                            </p:tav>
                                            <p:tav tm="100000">
                                              <p:val>
                                                <p:strVal val="#ppt_x"/>
                                              </p:val>
                                            </p:tav>
                                          </p:tavLst>
                                        </p:anim>
                                        <p:anim calcmode="lin" valueType="num" p14:bounceEnd="60000">
                                          <p:cBhvr additive="base">
                                            <p:cTn id="38" dur="500" fill="hold"/>
                                            <p:tgtEl>
                                              <p:spTgt spid="130"/>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104"/>
                                            </p:tgtEl>
                                            <p:attrNameLst>
                                              <p:attrName>style.visibility</p:attrName>
                                            </p:attrNameLst>
                                          </p:cBhvr>
                                          <p:to>
                                            <p:strVal val="visible"/>
                                          </p:to>
                                        </p:set>
                                        <p:anim calcmode="lin" valueType="num">
                                          <p:cBhvr additive="base">
                                            <p:cTn id="42" dur="500" fill="hold"/>
                                            <p:tgtEl>
                                              <p:spTgt spid="104"/>
                                            </p:tgtEl>
                                            <p:attrNameLst>
                                              <p:attrName>ppt_x</p:attrName>
                                            </p:attrNameLst>
                                          </p:cBhvr>
                                          <p:tavLst>
                                            <p:tav tm="0">
                                              <p:val>
                                                <p:strVal val="0-#ppt_w/2"/>
                                              </p:val>
                                            </p:tav>
                                            <p:tav tm="100000">
                                              <p:val>
                                                <p:strVal val="#ppt_x"/>
                                              </p:val>
                                            </p:tav>
                                          </p:tavLst>
                                        </p:anim>
                                        <p:anim calcmode="lin" valueType="num">
                                          <p:cBhvr additive="base">
                                            <p:cTn id="43" dur="500" fill="hold"/>
                                            <p:tgtEl>
                                              <p:spTgt spid="1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cBhvr additive="base">
                                            <p:cTn id="7" dur="500" fill="hold"/>
                                            <p:tgtEl>
                                              <p:spTgt spid="132"/>
                                            </p:tgtEl>
                                            <p:attrNameLst>
                                              <p:attrName>ppt_x</p:attrName>
                                            </p:attrNameLst>
                                          </p:cBhvr>
                                          <p:tavLst>
                                            <p:tav tm="0">
                                              <p:val>
                                                <p:strVal val="#ppt_x"/>
                                              </p:val>
                                            </p:tav>
                                            <p:tav tm="100000">
                                              <p:val>
                                                <p:strVal val="#ppt_x"/>
                                              </p:val>
                                            </p:tav>
                                          </p:tavLst>
                                        </p:anim>
                                        <p:anim calcmode="lin" valueType="num">
                                          <p:cBhvr additive="base">
                                            <p:cTn id="8" dur="500" fill="hold"/>
                                            <p:tgtEl>
                                              <p:spTgt spid="13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45"/>
                                            </p:tgtEl>
                                            <p:attrNameLst>
                                              <p:attrName>style.visibility</p:attrName>
                                            </p:attrNameLst>
                                          </p:cBhvr>
                                          <p:to>
                                            <p:strVal val="visible"/>
                                          </p:to>
                                        </p:set>
                                        <p:anim calcmode="lin" valueType="num">
                                          <p:cBhvr additive="base">
                                            <p:cTn id="12" dur="500" fill="hold"/>
                                            <p:tgtEl>
                                              <p:spTgt spid="145"/>
                                            </p:tgtEl>
                                            <p:attrNameLst>
                                              <p:attrName>ppt_x</p:attrName>
                                            </p:attrNameLst>
                                          </p:cBhvr>
                                          <p:tavLst>
                                            <p:tav tm="0">
                                              <p:val>
                                                <p:strVal val="0-#ppt_w/2"/>
                                              </p:val>
                                            </p:tav>
                                            <p:tav tm="100000">
                                              <p:val>
                                                <p:strVal val="#ppt_x"/>
                                              </p:val>
                                            </p:tav>
                                          </p:tavLst>
                                        </p:anim>
                                        <p:anim calcmode="lin" valueType="num">
                                          <p:cBhvr additive="base">
                                            <p:cTn id="13" dur="500" fill="hold"/>
                                            <p:tgtEl>
                                              <p:spTgt spid="14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131"/>
                                            </p:tgtEl>
                                            <p:attrNameLst>
                                              <p:attrName>style.visibility</p:attrName>
                                            </p:attrNameLst>
                                          </p:cBhvr>
                                          <p:to>
                                            <p:strVal val="visible"/>
                                          </p:to>
                                        </p:set>
                                        <p:anim calcmode="lin" valueType="num">
                                          <p:cBhvr additive="base">
                                            <p:cTn id="22" dur="500" fill="hold"/>
                                            <p:tgtEl>
                                              <p:spTgt spid="131"/>
                                            </p:tgtEl>
                                            <p:attrNameLst>
                                              <p:attrName>ppt_x</p:attrName>
                                            </p:attrNameLst>
                                          </p:cBhvr>
                                          <p:tavLst>
                                            <p:tav tm="0">
                                              <p:val>
                                                <p:strVal val="#ppt_x"/>
                                              </p:val>
                                            </p:tav>
                                            <p:tav tm="100000">
                                              <p:val>
                                                <p:strVal val="#ppt_x"/>
                                              </p:val>
                                            </p:tav>
                                          </p:tavLst>
                                        </p:anim>
                                        <p:anim calcmode="lin" valueType="num">
                                          <p:cBhvr additive="base">
                                            <p:cTn id="23" dur="500" fill="hold"/>
                                            <p:tgtEl>
                                              <p:spTgt spid="131"/>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stCondLst>
                                        <p:cond delay="0"/>
                                      </p:stCondLst>
                                      <p:childTnLst>
                                        <p:set>
                                          <p:cBhvr>
                                            <p:cTn id="26" dur="1" fill="hold">
                                              <p:stCondLst>
                                                <p:cond delay="0"/>
                                              </p:stCondLst>
                                            </p:cTn>
                                            <p:tgtEl>
                                              <p:spTgt spid="128"/>
                                            </p:tgtEl>
                                            <p:attrNameLst>
                                              <p:attrName>style.visibility</p:attrName>
                                            </p:attrNameLst>
                                          </p:cBhvr>
                                          <p:to>
                                            <p:strVal val="visible"/>
                                          </p:to>
                                        </p:set>
                                        <p:anim calcmode="lin" valueType="num">
                                          <p:cBhvr additive="base">
                                            <p:cTn id="27" dur="500" fill="hold"/>
                                            <p:tgtEl>
                                              <p:spTgt spid="128"/>
                                            </p:tgtEl>
                                            <p:attrNameLst>
                                              <p:attrName>ppt_x</p:attrName>
                                            </p:attrNameLst>
                                          </p:cBhvr>
                                          <p:tavLst>
                                            <p:tav tm="0">
                                              <p:val>
                                                <p:strVal val="#ppt_x"/>
                                              </p:val>
                                            </p:tav>
                                            <p:tav tm="100000">
                                              <p:val>
                                                <p:strVal val="#ppt_x"/>
                                              </p:val>
                                            </p:tav>
                                          </p:tavLst>
                                        </p:anim>
                                        <p:anim calcmode="lin" valueType="num">
                                          <p:cBhvr additive="base">
                                            <p:cTn id="28" dur="500" fill="hold"/>
                                            <p:tgtEl>
                                              <p:spTgt spid="128"/>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stCondLst>
                                        <p:cond delay="0"/>
                                      </p:stCondLst>
                                      <p:childTnLst>
                                        <p:set>
                                          <p:cBhvr>
                                            <p:cTn id="31" dur="1" fill="hold">
                                              <p:stCondLst>
                                                <p:cond delay="0"/>
                                              </p:stCondLst>
                                            </p:cTn>
                                            <p:tgtEl>
                                              <p:spTgt spid="129"/>
                                            </p:tgtEl>
                                            <p:attrNameLst>
                                              <p:attrName>style.visibility</p:attrName>
                                            </p:attrNameLst>
                                          </p:cBhvr>
                                          <p:to>
                                            <p:strVal val="visible"/>
                                          </p:to>
                                        </p:set>
                                        <p:anim calcmode="lin" valueType="num">
                                          <p:cBhvr additive="base">
                                            <p:cTn id="32" dur="500" fill="hold"/>
                                            <p:tgtEl>
                                              <p:spTgt spid="129"/>
                                            </p:tgtEl>
                                            <p:attrNameLst>
                                              <p:attrName>ppt_x</p:attrName>
                                            </p:attrNameLst>
                                          </p:cBhvr>
                                          <p:tavLst>
                                            <p:tav tm="0">
                                              <p:val>
                                                <p:strVal val="#ppt_x"/>
                                              </p:val>
                                            </p:tav>
                                            <p:tav tm="100000">
                                              <p:val>
                                                <p:strVal val="#ppt_x"/>
                                              </p:val>
                                            </p:tav>
                                          </p:tavLst>
                                        </p:anim>
                                        <p:anim calcmode="lin" valueType="num">
                                          <p:cBhvr additive="base">
                                            <p:cTn id="33" dur="500" fill="hold"/>
                                            <p:tgtEl>
                                              <p:spTgt spid="12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30"/>
                                            </p:tgtEl>
                                            <p:attrNameLst>
                                              <p:attrName>style.visibility</p:attrName>
                                            </p:attrNameLst>
                                          </p:cBhvr>
                                          <p:to>
                                            <p:strVal val="visible"/>
                                          </p:to>
                                        </p:set>
                                        <p:anim calcmode="lin" valueType="num">
                                          <p:cBhvr additive="base">
                                            <p:cTn id="37" dur="500" fill="hold"/>
                                            <p:tgtEl>
                                              <p:spTgt spid="130"/>
                                            </p:tgtEl>
                                            <p:attrNameLst>
                                              <p:attrName>ppt_x</p:attrName>
                                            </p:attrNameLst>
                                          </p:cBhvr>
                                          <p:tavLst>
                                            <p:tav tm="0">
                                              <p:val>
                                                <p:strVal val="#ppt_x"/>
                                              </p:val>
                                            </p:tav>
                                            <p:tav tm="100000">
                                              <p:val>
                                                <p:strVal val="#ppt_x"/>
                                              </p:val>
                                            </p:tav>
                                          </p:tavLst>
                                        </p:anim>
                                        <p:anim calcmode="lin" valueType="num">
                                          <p:cBhvr additive="base">
                                            <p:cTn id="38" dur="500" fill="hold"/>
                                            <p:tgtEl>
                                              <p:spTgt spid="130"/>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104"/>
                                            </p:tgtEl>
                                            <p:attrNameLst>
                                              <p:attrName>style.visibility</p:attrName>
                                            </p:attrNameLst>
                                          </p:cBhvr>
                                          <p:to>
                                            <p:strVal val="visible"/>
                                          </p:to>
                                        </p:set>
                                        <p:anim calcmode="lin" valueType="num">
                                          <p:cBhvr additive="base">
                                            <p:cTn id="42" dur="500" fill="hold"/>
                                            <p:tgtEl>
                                              <p:spTgt spid="104"/>
                                            </p:tgtEl>
                                            <p:attrNameLst>
                                              <p:attrName>ppt_x</p:attrName>
                                            </p:attrNameLst>
                                          </p:cBhvr>
                                          <p:tavLst>
                                            <p:tav tm="0">
                                              <p:val>
                                                <p:strVal val="0-#ppt_w/2"/>
                                              </p:val>
                                            </p:tav>
                                            <p:tav tm="100000">
                                              <p:val>
                                                <p:strVal val="#ppt_x"/>
                                              </p:val>
                                            </p:tav>
                                          </p:tavLst>
                                        </p:anim>
                                        <p:anim calcmode="lin" valueType="num">
                                          <p:cBhvr additive="base">
                                            <p:cTn id="43" dur="500" fill="hold"/>
                                            <p:tgtEl>
                                              <p:spTgt spid="1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676850" y="3879166"/>
            <a:ext cx="2903188" cy="738664"/>
          </a:xfrm>
          <a:prstGeom prst="rect">
            <a:avLst/>
          </a:prstGeom>
          <a:noFill/>
          <a:ln w="3175">
            <a:noFill/>
          </a:ln>
        </p:spPr>
        <p:txBody>
          <a:bodyPr wrap="square" rtlCol="0">
            <a:spAutoFit/>
          </a:bodyPr>
          <a:lstStyle/>
          <a:p>
            <a:pPr algn="ctr"/>
            <a:r>
              <a:rPr lang="en-US" sz="1400" dirty="0">
                <a:solidFill>
                  <a:srgbClr val="7030A0"/>
                </a:solidFill>
                <a:latin typeface="Century Gothic" panose="020B0502020202020204" pitchFamily="34" charset="0"/>
              </a:rPr>
              <a:t>French Adults 18+ </a:t>
            </a:r>
            <a:r>
              <a:rPr lang="en-US" sz="1400" b="1" u="sng" dirty="0">
                <a:solidFill>
                  <a:srgbClr val="7030A0"/>
                </a:solidFill>
                <a:latin typeface="Century Gothic" panose="020B0502020202020204" pitchFamily="34" charset="0"/>
              </a:rPr>
              <a:t>2016</a:t>
            </a:r>
            <a:r>
              <a:rPr lang="en-US" sz="1400" dirty="0">
                <a:solidFill>
                  <a:srgbClr val="7030A0"/>
                </a:solidFill>
                <a:latin typeface="Century Gothic" panose="020B0502020202020204" pitchFamily="34" charset="0"/>
              </a:rPr>
              <a:t> Weekly Reach/Minutes</a:t>
            </a:r>
          </a:p>
          <a:p>
            <a:pPr algn="ctr"/>
            <a:r>
              <a:rPr lang="en-US" sz="1400" b="1" dirty="0">
                <a:solidFill>
                  <a:srgbClr val="7030A0"/>
                </a:solidFill>
                <a:latin typeface="Century Gothic" panose="020B0502020202020204" pitchFamily="34" charset="0"/>
              </a:rPr>
              <a:t>NEWSPAPER</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60%      71</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57%      46</a:t>
              </a:r>
            </a:p>
            <a:p>
              <a:pPr algn="r">
                <a:lnSpc>
                  <a:spcPts val="1900"/>
                </a:lnSpc>
              </a:pPr>
              <a:r>
                <a:rPr lang="en-US" sz="1400" dirty="0">
                  <a:solidFill>
                    <a:srgbClr val="7030A0"/>
                  </a:solidFill>
                  <a:latin typeface="Century Gothic" panose="020B0502020202020204" pitchFamily="34" charset="0"/>
                </a:rPr>
                <a:t>54%      47</a:t>
              </a:r>
            </a:p>
            <a:p>
              <a:pPr algn="r">
                <a:lnSpc>
                  <a:spcPts val="1900"/>
                </a:lnSpc>
              </a:pPr>
              <a:r>
                <a:rPr lang="en-US" sz="1400" dirty="0">
                  <a:solidFill>
                    <a:srgbClr val="7030A0"/>
                  </a:solidFill>
                  <a:latin typeface="Century Gothic" panose="020B0502020202020204" pitchFamily="34" charset="0"/>
                </a:rPr>
                <a:t>60%      58</a:t>
              </a:r>
            </a:p>
            <a:p>
              <a:pPr algn="r">
                <a:lnSpc>
                  <a:spcPts val="1900"/>
                </a:lnSpc>
              </a:pPr>
              <a:r>
                <a:rPr lang="en-US" sz="1400" dirty="0">
                  <a:solidFill>
                    <a:srgbClr val="7030A0"/>
                  </a:solidFill>
                  <a:latin typeface="Century Gothic" panose="020B0502020202020204" pitchFamily="34" charset="0"/>
                </a:rPr>
                <a:t>64%    99</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18-24</a:t>
              </a:r>
            </a:p>
            <a:p>
              <a:pPr algn="r">
                <a:lnSpc>
                  <a:spcPts val="1900"/>
                </a:lnSpc>
              </a:pPr>
              <a:r>
                <a:rPr lang="en-US" sz="1400" dirty="0">
                  <a:solidFill>
                    <a:srgbClr val="7030A0"/>
                  </a:solidFill>
                  <a:latin typeface="Century Gothic" panose="020B0502020202020204" pitchFamily="34" charset="0"/>
                </a:rPr>
                <a:t>25-34</a:t>
              </a:r>
            </a:p>
            <a:p>
              <a:pPr algn="r">
                <a:lnSpc>
                  <a:spcPts val="1900"/>
                </a:lnSpc>
              </a:pPr>
              <a:r>
                <a:rPr lang="en-US" sz="1400" dirty="0">
                  <a:solidFill>
                    <a:srgbClr val="7030A0"/>
                  </a:solidFill>
                  <a:latin typeface="Century Gothic" panose="020B0502020202020204" pitchFamily="34" charset="0"/>
                </a:rPr>
                <a:t>35-54</a:t>
              </a:r>
            </a:p>
            <a:p>
              <a:pPr algn="r">
                <a:lnSpc>
                  <a:spcPts val="1900"/>
                </a:lnSpc>
              </a:pPr>
              <a:r>
                <a:rPr lang="en-US" sz="1400" dirty="0">
                  <a:solidFill>
                    <a:srgbClr val="7030A0"/>
                  </a:solidFill>
                  <a:latin typeface="Century Gothic" panose="020B0502020202020204" pitchFamily="34" charset="0"/>
                </a:rPr>
                <a:t>55+</a:t>
              </a:r>
            </a:p>
          </p:txBody>
        </p:sp>
      </p:grpSp>
      <p:pic>
        <p:nvPicPr>
          <p:cNvPr id="104" name="Picture 103"/>
          <p:cNvPicPr>
            <a:picLocks noChangeAspect="1"/>
          </p:cNvPicPr>
          <p:nvPr/>
        </p:nvPicPr>
        <p:blipFill>
          <a:blip r:embed="rId3"/>
          <a:stretch>
            <a:fillRect/>
          </a:stretch>
        </p:blipFill>
        <p:spPr>
          <a:xfrm>
            <a:off x="8019825" y="4538047"/>
            <a:ext cx="323446" cy="380982"/>
          </a:xfrm>
          <a:prstGeom prst="rect">
            <a:avLst/>
          </a:prstGeom>
        </p:spPr>
      </p:pic>
      <p:pic>
        <p:nvPicPr>
          <p:cNvPr id="152" name="Picture 151"/>
          <p:cNvPicPr>
            <a:picLocks noChangeAspect="1"/>
          </p:cNvPicPr>
          <p:nvPr/>
        </p:nvPicPr>
        <p:blipFill>
          <a:blip r:embed="rId4"/>
          <a:stretch>
            <a:fillRect/>
          </a:stretch>
        </p:blipFill>
        <p:spPr>
          <a:xfrm>
            <a:off x="8067253" y="5067054"/>
            <a:ext cx="228590" cy="228590"/>
          </a:xfrm>
          <a:prstGeom prst="rect">
            <a:avLst/>
          </a:prstGeom>
        </p:spPr>
      </p:pic>
      <p:pic>
        <p:nvPicPr>
          <p:cNvPr id="153" name="Picture 152"/>
          <p:cNvPicPr>
            <a:picLocks noChangeAspect="1"/>
          </p:cNvPicPr>
          <p:nvPr/>
        </p:nvPicPr>
        <p:blipFill>
          <a:blip r:embed="rId5"/>
          <a:stretch>
            <a:fillRect/>
          </a:stretch>
        </p:blipFill>
        <p:spPr>
          <a:xfrm>
            <a:off x="8068031" y="5307297"/>
            <a:ext cx="227034" cy="228592"/>
          </a:xfrm>
          <a:prstGeom prst="rect">
            <a:avLst/>
          </a:prstGeom>
        </p:spPr>
      </p:pic>
      <p:pic>
        <p:nvPicPr>
          <p:cNvPr id="154" name="Picture 153"/>
          <p:cNvPicPr>
            <a:picLocks noChangeAspect="1"/>
          </p:cNvPicPr>
          <p:nvPr/>
        </p:nvPicPr>
        <p:blipFill>
          <a:blip r:embed="rId6"/>
          <a:stretch>
            <a:fillRect/>
          </a:stretch>
        </p:blipFill>
        <p:spPr>
          <a:xfrm>
            <a:off x="8062588" y="5547501"/>
            <a:ext cx="237920" cy="237920"/>
          </a:xfrm>
          <a:prstGeom prst="rect">
            <a:avLst/>
          </a:prstGeom>
        </p:spPr>
      </p:pic>
      <p:pic>
        <p:nvPicPr>
          <p:cNvPr id="155" name="Picture 154"/>
          <p:cNvPicPr>
            <a:picLocks noChangeAspect="1"/>
          </p:cNvPicPr>
          <p:nvPr/>
        </p:nvPicPr>
        <p:blipFill>
          <a:blip r:embed="rId7"/>
          <a:stretch>
            <a:fillRect/>
          </a:stretch>
        </p:blipFill>
        <p:spPr>
          <a:xfrm>
            <a:off x="8069718" y="4825045"/>
            <a:ext cx="223660" cy="225192"/>
          </a:xfrm>
          <a:prstGeom prst="rect">
            <a:avLst/>
          </a:prstGeom>
        </p:spPr>
      </p:pic>
      <p:pic>
        <p:nvPicPr>
          <p:cNvPr id="156" name="Picture 155"/>
          <p:cNvPicPr>
            <a:picLocks noChangeAspect="1"/>
          </p:cNvPicPr>
          <p:nvPr/>
        </p:nvPicPr>
        <p:blipFill>
          <a:blip r:embed="rId4"/>
          <a:stretch>
            <a:fillRect/>
          </a:stretch>
        </p:blipFill>
        <p:spPr>
          <a:xfrm>
            <a:off x="628136" y="4963264"/>
            <a:ext cx="229526" cy="229526"/>
          </a:xfrm>
          <a:prstGeom prst="rect">
            <a:avLst/>
          </a:prstGeom>
        </p:spPr>
      </p:pic>
      <p:pic>
        <p:nvPicPr>
          <p:cNvPr id="158" name="Picture 157"/>
          <p:cNvPicPr>
            <a:picLocks noChangeAspect="1"/>
          </p:cNvPicPr>
          <p:nvPr/>
        </p:nvPicPr>
        <p:blipFill>
          <a:blip r:embed="rId6"/>
          <a:stretch>
            <a:fillRect/>
          </a:stretch>
        </p:blipFill>
        <p:spPr>
          <a:xfrm>
            <a:off x="801259" y="3899528"/>
            <a:ext cx="238894" cy="238894"/>
          </a:xfrm>
          <a:prstGeom prst="rect">
            <a:avLst/>
          </a:prstGeom>
        </p:spPr>
      </p:pic>
      <p:pic>
        <p:nvPicPr>
          <p:cNvPr id="159" name="Picture 158"/>
          <p:cNvPicPr>
            <a:picLocks noChangeAspect="1"/>
          </p:cNvPicPr>
          <p:nvPr/>
        </p:nvPicPr>
        <p:blipFill>
          <a:blip r:embed="rId7"/>
          <a:stretch>
            <a:fillRect/>
          </a:stretch>
        </p:blipFill>
        <p:spPr>
          <a:xfrm>
            <a:off x="622692" y="4658166"/>
            <a:ext cx="224578" cy="226116"/>
          </a:xfrm>
          <a:prstGeom prst="rect">
            <a:avLst/>
          </a:prstGeom>
        </p:spPr>
      </p:pic>
      <p:grpSp>
        <p:nvGrpSpPr>
          <p:cNvPr id="106" name="Group 105"/>
          <p:cNvGrpSpPr/>
          <p:nvPr/>
        </p:nvGrpSpPr>
        <p:grpSpPr>
          <a:xfrm>
            <a:off x="928144" y="4580414"/>
            <a:ext cx="4539836" cy="469823"/>
            <a:chOff x="5913964" y="-489160"/>
            <a:chExt cx="4539836" cy="469823"/>
          </a:xfrm>
        </p:grpSpPr>
        <p:sp>
          <p:nvSpPr>
            <p:cNvPr id="116" name="TextBox 115"/>
            <p:cNvSpPr txBox="1"/>
            <p:nvPr/>
          </p:nvSpPr>
          <p:spPr>
            <a:xfrm>
              <a:off x="6782390" y="-489160"/>
              <a:ext cx="3671410" cy="338554"/>
            </a:xfrm>
            <a:prstGeom prst="rect">
              <a:avLst/>
            </a:prstGeom>
            <a:solidFill>
              <a:schemeClr val="bg1"/>
            </a:solidFill>
          </p:spPr>
          <p:txBody>
            <a:bodyPr wrap="square" rtlCol="0">
              <a:spAutoFit/>
            </a:bodyPr>
            <a:lstStyle/>
            <a:p>
              <a:r>
                <a:rPr lang="en-US" sz="1600" dirty="0">
                  <a:solidFill>
                    <a:srgbClr val="7030A0"/>
                  </a:solidFill>
                  <a:latin typeface="Century Gothic" panose="020B0502020202020204" pitchFamily="34" charset="0"/>
                  <a:cs typeface="Courier New" pitchFamily="49" charset="0"/>
                </a:rPr>
                <a:t>Younger demos, lighter readership.</a:t>
              </a:r>
            </a:p>
          </p:txBody>
        </p:sp>
        <p:cxnSp>
          <p:nvCxnSpPr>
            <p:cNvPr id="122" name="Straight Connector 121"/>
            <p:cNvCxnSpPr>
              <a:stCxn id="116" idx="1"/>
            </p:cNvCxnSpPr>
            <p:nvPr/>
          </p:nvCxnSpPr>
          <p:spPr>
            <a:xfrm flipH="1">
              <a:off x="6036851" y="-319883"/>
              <a:ext cx="745539" cy="6630"/>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a:stCxn id="116" idx="1"/>
            </p:cNvCxnSpPr>
            <p:nvPr/>
          </p:nvCxnSpPr>
          <p:spPr>
            <a:xfrm flipH="1">
              <a:off x="5913964" y="-319883"/>
              <a:ext cx="868426" cy="300546"/>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grpSp>
      <p:pic>
        <p:nvPicPr>
          <p:cNvPr id="157" name="Picture 156"/>
          <p:cNvPicPr>
            <a:picLocks noChangeAspect="1"/>
          </p:cNvPicPr>
          <p:nvPr/>
        </p:nvPicPr>
        <p:blipFill>
          <a:blip r:embed="rId5"/>
          <a:stretch>
            <a:fillRect/>
          </a:stretch>
        </p:blipFill>
        <p:spPr>
          <a:xfrm>
            <a:off x="576229" y="4333619"/>
            <a:ext cx="227964" cy="229526"/>
          </a:xfrm>
          <a:prstGeom prst="rect">
            <a:avLst/>
          </a:prstGeom>
        </p:spPr>
      </p:pic>
      <p:grpSp>
        <p:nvGrpSpPr>
          <p:cNvPr id="132" name="Group 131"/>
          <p:cNvGrpSpPr/>
          <p:nvPr/>
        </p:nvGrpSpPr>
        <p:grpSpPr>
          <a:xfrm>
            <a:off x="1329056" y="3838276"/>
            <a:ext cx="4200435" cy="338554"/>
            <a:chOff x="6253365" y="-489160"/>
            <a:chExt cx="4200435" cy="338554"/>
          </a:xfrm>
        </p:grpSpPr>
        <p:sp>
          <p:nvSpPr>
            <p:cNvPr id="138" name="TextBox 137"/>
            <p:cNvSpPr txBox="1"/>
            <p:nvPr/>
          </p:nvSpPr>
          <p:spPr>
            <a:xfrm>
              <a:off x="6782390" y="-489160"/>
              <a:ext cx="3671410" cy="338554"/>
            </a:xfrm>
            <a:prstGeom prst="rect">
              <a:avLst/>
            </a:prstGeom>
            <a:solidFill>
              <a:schemeClr val="bg1"/>
            </a:solidFill>
          </p:spPr>
          <p:txBody>
            <a:bodyPr wrap="square" rtlCol="0">
              <a:spAutoFit/>
            </a:bodyPr>
            <a:lstStyle/>
            <a:p>
              <a:r>
                <a:rPr lang="en-US" sz="1600" dirty="0">
                  <a:solidFill>
                    <a:srgbClr val="7030A0"/>
                  </a:solidFill>
                  <a:latin typeface="Century Gothic" panose="020B0502020202020204" pitchFamily="34" charset="0"/>
                  <a:cs typeface="Courier New" pitchFamily="49" charset="0"/>
                </a:rPr>
                <a:t>Oldest demo, heaviest reader.</a:t>
              </a:r>
            </a:p>
          </p:txBody>
        </p:sp>
        <p:cxnSp>
          <p:nvCxnSpPr>
            <p:cNvPr id="139" name="Straight Connector 138"/>
            <p:cNvCxnSpPr>
              <a:stCxn id="138" idx="1"/>
            </p:cNvCxnSpPr>
            <p:nvPr/>
          </p:nvCxnSpPr>
          <p:spPr>
            <a:xfrm flipH="1">
              <a:off x="6253365" y="-319883"/>
              <a:ext cx="529025" cy="0"/>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grpSp>
      <p:pic>
        <p:nvPicPr>
          <p:cNvPr id="128" name="Picture 127"/>
          <p:cNvPicPr>
            <a:picLocks noChangeAspect="1"/>
          </p:cNvPicPr>
          <p:nvPr/>
        </p:nvPicPr>
        <p:blipFill>
          <a:blip r:embed="rId8"/>
          <a:stretch>
            <a:fillRect/>
          </a:stretch>
        </p:blipFill>
        <p:spPr>
          <a:xfrm>
            <a:off x="4353025" y="1091651"/>
            <a:ext cx="313852" cy="369686"/>
          </a:xfrm>
          <a:prstGeom prst="rect">
            <a:avLst/>
          </a:prstGeom>
        </p:spPr>
      </p:pic>
      <p:pic>
        <p:nvPicPr>
          <p:cNvPr id="124" name="Picture 123"/>
          <p:cNvPicPr>
            <a:picLocks noChangeAspect="1"/>
          </p:cNvPicPr>
          <p:nvPr/>
        </p:nvPicPr>
        <p:blipFill>
          <a:blip r:embed="rId3"/>
          <a:stretch>
            <a:fillRect/>
          </a:stretch>
        </p:blipFill>
        <p:spPr>
          <a:xfrm>
            <a:off x="702960" y="4289455"/>
            <a:ext cx="302918" cy="356804"/>
          </a:xfrm>
          <a:prstGeom prst="rect">
            <a:avLst/>
          </a:prstGeom>
        </p:spPr>
      </p:pic>
      <p:pic>
        <p:nvPicPr>
          <p:cNvPr id="144" name="Picture 143"/>
          <p:cNvPicPr>
            <a:picLocks noChangeAspect="1"/>
          </p:cNvPicPr>
          <p:nvPr/>
        </p:nvPicPr>
        <p:blipFill>
          <a:blip r:embed="rId9"/>
          <a:stretch>
            <a:fillRect/>
          </a:stretch>
        </p:blipFill>
        <p:spPr>
          <a:xfrm>
            <a:off x="8159770" y="126868"/>
            <a:ext cx="316920" cy="373296"/>
          </a:xfrm>
          <a:prstGeom prst="rect">
            <a:avLst/>
          </a:prstGeom>
        </p:spPr>
      </p:pic>
    </p:spTree>
    <p:extLst>
      <p:ext uri="{BB962C8B-B14F-4D97-AF65-F5344CB8AC3E}">
        <p14:creationId xmlns:p14="http://schemas.microsoft.com/office/powerpoint/2010/main" val="3676225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0000">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14:bounceEnd="50000">
                                          <p:cBhvr additive="base">
                                            <p:cTn id="7" dur="500" fill="hold"/>
                                            <p:tgtEl>
                                              <p:spTgt spid="104"/>
                                            </p:tgtEl>
                                            <p:attrNameLst>
                                              <p:attrName>ppt_x</p:attrName>
                                            </p:attrNameLst>
                                          </p:cBhvr>
                                          <p:tavLst>
                                            <p:tav tm="0">
                                              <p:val>
                                                <p:strVal val="#ppt_x"/>
                                              </p:val>
                                            </p:tav>
                                            <p:tav tm="100000">
                                              <p:val>
                                                <p:strVal val="#ppt_x"/>
                                              </p:val>
                                            </p:tav>
                                          </p:tavLst>
                                        </p:anim>
                                        <p:anim calcmode="lin" valueType="num" p14:bounceEnd="50000">
                                          <p:cBhvr additive="base">
                                            <p:cTn id="8" dur="500" fill="hold"/>
                                            <p:tgtEl>
                                              <p:spTgt spid="10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46000">
                                      <p:stCondLst>
                                        <p:cond delay="0"/>
                                      </p:stCondLst>
                                      <p:childTnLst>
                                        <p:set>
                                          <p:cBhvr>
                                            <p:cTn id="11" dur="1" fill="hold">
                                              <p:stCondLst>
                                                <p:cond delay="0"/>
                                              </p:stCondLst>
                                            </p:cTn>
                                            <p:tgtEl>
                                              <p:spTgt spid="124"/>
                                            </p:tgtEl>
                                            <p:attrNameLst>
                                              <p:attrName>style.visibility</p:attrName>
                                            </p:attrNameLst>
                                          </p:cBhvr>
                                          <p:to>
                                            <p:strVal val="visible"/>
                                          </p:to>
                                        </p:set>
                                        <p:anim calcmode="lin" valueType="num" p14:bounceEnd="46000">
                                          <p:cBhvr additive="base">
                                            <p:cTn id="12" dur="500" fill="hold"/>
                                            <p:tgtEl>
                                              <p:spTgt spid="124"/>
                                            </p:tgtEl>
                                            <p:attrNameLst>
                                              <p:attrName>ppt_x</p:attrName>
                                            </p:attrNameLst>
                                          </p:cBhvr>
                                          <p:tavLst>
                                            <p:tav tm="0">
                                              <p:val>
                                                <p:strVal val="0-#ppt_w/2"/>
                                              </p:val>
                                            </p:tav>
                                            <p:tav tm="100000">
                                              <p:val>
                                                <p:strVal val="#ppt_x"/>
                                              </p:val>
                                            </p:tav>
                                          </p:tavLst>
                                        </p:anim>
                                        <p:anim calcmode="lin" valueType="num" p14:bounceEnd="46000">
                                          <p:cBhvr additive="base">
                                            <p:cTn id="13" dur="500" fill="hold"/>
                                            <p:tgtEl>
                                              <p:spTgt spid="12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14:presetBounceEnd="50000">
                                      <p:stCondLst>
                                        <p:cond delay="0"/>
                                      </p:stCondLst>
                                      <p:childTnLst>
                                        <p:set>
                                          <p:cBhvr>
                                            <p:cTn id="21" dur="1" fill="hold">
                                              <p:stCondLst>
                                                <p:cond delay="0"/>
                                              </p:stCondLst>
                                            </p:cTn>
                                            <p:tgtEl>
                                              <p:spTgt spid="155"/>
                                            </p:tgtEl>
                                            <p:attrNameLst>
                                              <p:attrName>style.visibility</p:attrName>
                                            </p:attrNameLst>
                                          </p:cBhvr>
                                          <p:to>
                                            <p:strVal val="visible"/>
                                          </p:to>
                                        </p:set>
                                        <p:anim calcmode="lin" valueType="num" p14:bounceEnd="50000">
                                          <p:cBhvr additive="base">
                                            <p:cTn id="22" dur="500" fill="hold"/>
                                            <p:tgtEl>
                                              <p:spTgt spid="155"/>
                                            </p:tgtEl>
                                            <p:attrNameLst>
                                              <p:attrName>ppt_x</p:attrName>
                                            </p:attrNameLst>
                                          </p:cBhvr>
                                          <p:tavLst>
                                            <p:tav tm="0">
                                              <p:val>
                                                <p:strVal val="#ppt_x"/>
                                              </p:val>
                                            </p:tav>
                                            <p:tav tm="100000">
                                              <p:val>
                                                <p:strVal val="#ppt_x"/>
                                              </p:val>
                                            </p:tav>
                                          </p:tavLst>
                                        </p:anim>
                                        <p:anim calcmode="lin" valueType="num" p14:bounceEnd="50000">
                                          <p:cBhvr additive="base">
                                            <p:cTn id="23" dur="500" fill="hold"/>
                                            <p:tgtEl>
                                              <p:spTgt spid="155"/>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8" fill="hold" nodeType="afterEffect" p14:presetBounceEnd="50000">
                                      <p:stCondLst>
                                        <p:cond delay="0"/>
                                      </p:stCondLst>
                                      <p:childTnLst>
                                        <p:set>
                                          <p:cBhvr>
                                            <p:cTn id="26" dur="1" fill="hold">
                                              <p:stCondLst>
                                                <p:cond delay="0"/>
                                              </p:stCondLst>
                                            </p:cTn>
                                            <p:tgtEl>
                                              <p:spTgt spid="159"/>
                                            </p:tgtEl>
                                            <p:attrNameLst>
                                              <p:attrName>style.visibility</p:attrName>
                                            </p:attrNameLst>
                                          </p:cBhvr>
                                          <p:to>
                                            <p:strVal val="visible"/>
                                          </p:to>
                                        </p:set>
                                        <p:anim calcmode="lin" valueType="num" p14:bounceEnd="50000">
                                          <p:cBhvr additive="base">
                                            <p:cTn id="27" dur="500" fill="hold"/>
                                            <p:tgtEl>
                                              <p:spTgt spid="159"/>
                                            </p:tgtEl>
                                            <p:attrNameLst>
                                              <p:attrName>ppt_x</p:attrName>
                                            </p:attrNameLst>
                                          </p:cBhvr>
                                          <p:tavLst>
                                            <p:tav tm="0">
                                              <p:val>
                                                <p:strVal val="0-#ppt_w/2"/>
                                              </p:val>
                                            </p:tav>
                                            <p:tav tm="100000">
                                              <p:val>
                                                <p:strVal val="#ppt_x"/>
                                              </p:val>
                                            </p:tav>
                                          </p:tavLst>
                                        </p:anim>
                                        <p:anim calcmode="lin" valueType="num" p14:bounceEnd="50000">
                                          <p:cBhvr additive="base">
                                            <p:cTn id="28" dur="500" fill="hold"/>
                                            <p:tgtEl>
                                              <p:spTgt spid="159"/>
                                            </p:tgtEl>
                                            <p:attrNameLst>
                                              <p:attrName>ppt_y</p:attrName>
                                            </p:attrNameLst>
                                          </p:cBhvr>
                                          <p:tavLst>
                                            <p:tav tm="0">
                                              <p:val>
                                                <p:strVal val="#ppt_y"/>
                                              </p:val>
                                            </p:tav>
                                            <p:tav tm="100000">
                                              <p:val>
                                                <p:strVal val="#ppt_y"/>
                                              </p:val>
                                            </p:tav>
                                          </p:tavLst>
                                        </p:anim>
                                      </p:childTnLst>
                                    </p:cTn>
                                  </p:par>
                                </p:childTnLst>
                              </p:cTn>
                            </p:par>
                            <p:par>
                              <p:cTn id="29" fill="hold">
                                <p:stCondLst>
                                  <p:cond delay="1000"/>
                                </p:stCondLst>
                                <p:childTnLst>
                                  <p:par>
                                    <p:cTn id="30" presetID="2" presetClass="entr" presetSubtype="4" fill="hold" nodeType="afterEffect" p14:presetBounceEnd="50000">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14:bounceEnd="50000">
                                          <p:cBhvr additive="base">
                                            <p:cTn id="32" dur="500" fill="hold"/>
                                            <p:tgtEl>
                                              <p:spTgt spid="152"/>
                                            </p:tgtEl>
                                            <p:attrNameLst>
                                              <p:attrName>ppt_x</p:attrName>
                                            </p:attrNameLst>
                                          </p:cBhvr>
                                          <p:tavLst>
                                            <p:tav tm="0">
                                              <p:val>
                                                <p:strVal val="#ppt_x"/>
                                              </p:val>
                                            </p:tav>
                                            <p:tav tm="100000">
                                              <p:val>
                                                <p:strVal val="#ppt_x"/>
                                              </p:val>
                                            </p:tav>
                                          </p:tavLst>
                                        </p:anim>
                                        <p:anim calcmode="lin" valueType="num" p14:bounceEnd="50000">
                                          <p:cBhvr additive="base">
                                            <p:cTn id="33" dur="500" fill="hold"/>
                                            <p:tgtEl>
                                              <p:spTgt spid="15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8" fill="hold" nodeType="afterEffect" p14:presetBounceEnd="50000">
                                      <p:stCondLst>
                                        <p:cond delay="0"/>
                                      </p:stCondLst>
                                      <p:childTnLst>
                                        <p:set>
                                          <p:cBhvr>
                                            <p:cTn id="36" dur="1" fill="hold">
                                              <p:stCondLst>
                                                <p:cond delay="0"/>
                                              </p:stCondLst>
                                            </p:cTn>
                                            <p:tgtEl>
                                              <p:spTgt spid="156"/>
                                            </p:tgtEl>
                                            <p:attrNameLst>
                                              <p:attrName>style.visibility</p:attrName>
                                            </p:attrNameLst>
                                          </p:cBhvr>
                                          <p:to>
                                            <p:strVal val="visible"/>
                                          </p:to>
                                        </p:set>
                                        <p:anim calcmode="lin" valueType="num" p14:bounceEnd="50000">
                                          <p:cBhvr additive="base">
                                            <p:cTn id="37" dur="500" fill="hold"/>
                                            <p:tgtEl>
                                              <p:spTgt spid="156"/>
                                            </p:tgtEl>
                                            <p:attrNameLst>
                                              <p:attrName>ppt_x</p:attrName>
                                            </p:attrNameLst>
                                          </p:cBhvr>
                                          <p:tavLst>
                                            <p:tav tm="0">
                                              <p:val>
                                                <p:strVal val="0-#ppt_w/2"/>
                                              </p:val>
                                            </p:tav>
                                            <p:tav tm="100000">
                                              <p:val>
                                                <p:strVal val="#ppt_x"/>
                                              </p:val>
                                            </p:tav>
                                          </p:tavLst>
                                        </p:anim>
                                        <p:anim calcmode="lin" valueType="num" p14:bounceEnd="50000">
                                          <p:cBhvr additive="base">
                                            <p:cTn id="38" dur="500" fill="hold"/>
                                            <p:tgtEl>
                                              <p:spTgt spid="156"/>
                                            </p:tgtEl>
                                            <p:attrNameLst>
                                              <p:attrName>ppt_y</p:attrName>
                                            </p:attrNameLst>
                                          </p:cBhvr>
                                          <p:tavLst>
                                            <p:tav tm="0">
                                              <p:val>
                                                <p:strVal val="#ppt_y"/>
                                              </p:val>
                                            </p:tav>
                                            <p:tav tm="100000">
                                              <p:val>
                                                <p:strVal val="#ppt_y"/>
                                              </p:val>
                                            </p:tav>
                                          </p:tavLst>
                                        </p:anim>
                                      </p:childTnLst>
                                    </p:cTn>
                                  </p:par>
                                </p:childTnLst>
                              </p:cTn>
                            </p:par>
                            <p:par>
                              <p:cTn id="39" fill="hold">
                                <p:stCondLst>
                                  <p:cond delay="2000"/>
                                </p:stCondLst>
                                <p:childTnLst>
                                  <p:par>
                                    <p:cTn id="40" presetID="2" presetClass="entr" presetSubtype="4" fill="hold" nodeType="afterEffect" p14:presetBounceEnd="50000">
                                      <p:stCondLst>
                                        <p:cond delay="0"/>
                                      </p:stCondLst>
                                      <p:childTnLst>
                                        <p:set>
                                          <p:cBhvr>
                                            <p:cTn id="41" dur="1" fill="hold">
                                              <p:stCondLst>
                                                <p:cond delay="0"/>
                                              </p:stCondLst>
                                            </p:cTn>
                                            <p:tgtEl>
                                              <p:spTgt spid="153"/>
                                            </p:tgtEl>
                                            <p:attrNameLst>
                                              <p:attrName>style.visibility</p:attrName>
                                            </p:attrNameLst>
                                          </p:cBhvr>
                                          <p:to>
                                            <p:strVal val="visible"/>
                                          </p:to>
                                        </p:set>
                                        <p:anim calcmode="lin" valueType="num" p14:bounceEnd="50000">
                                          <p:cBhvr additive="base">
                                            <p:cTn id="42" dur="500" fill="hold"/>
                                            <p:tgtEl>
                                              <p:spTgt spid="153"/>
                                            </p:tgtEl>
                                            <p:attrNameLst>
                                              <p:attrName>ppt_x</p:attrName>
                                            </p:attrNameLst>
                                          </p:cBhvr>
                                          <p:tavLst>
                                            <p:tav tm="0">
                                              <p:val>
                                                <p:strVal val="#ppt_x"/>
                                              </p:val>
                                            </p:tav>
                                            <p:tav tm="100000">
                                              <p:val>
                                                <p:strVal val="#ppt_x"/>
                                              </p:val>
                                            </p:tav>
                                          </p:tavLst>
                                        </p:anim>
                                        <p:anim calcmode="lin" valueType="num" p14:bounceEnd="50000">
                                          <p:cBhvr additive="base">
                                            <p:cTn id="43" dur="500" fill="hold"/>
                                            <p:tgtEl>
                                              <p:spTgt spid="153"/>
                                            </p:tgtEl>
                                            <p:attrNameLst>
                                              <p:attrName>ppt_y</p:attrName>
                                            </p:attrNameLst>
                                          </p:cBhvr>
                                          <p:tavLst>
                                            <p:tav tm="0">
                                              <p:val>
                                                <p:strVal val="1+#ppt_h/2"/>
                                              </p:val>
                                            </p:tav>
                                            <p:tav tm="100000">
                                              <p:val>
                                                <p:strVal val="#ppt_y"/>
                                              </p:val>
                                            </p:tav>
                                          </p:tavLst>
                                        </p:anim>
                                      </p:childTnLst>
                                    </p:cTn>
                                  </p:par>
                                </p:childTnLst>
                              </p:cTn>
                            </p:par>
                            <p:par>
                              <p:cTn id="44" fill="hold">
                                <p:stCondLst>
                                  <p:cond delay="2500"/>
                                </p:stCondLst>
                                <p:childTnLst>
                                  <p:par>
                                    <p:cTn id="45" presetID="2" presetClass="entr" presetSubtype="8" fill="hold" nodeType="afterEffect" p14:presetBounceEnd="50000">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14:bounceEnd="50000">
                                          <p:cBhvr additive="base">
                                            <p:cTn id="47" dur="500" fill="hold"/>
                                            <p:tgtEl>
                                              <p:spTgt spid="157"/>
                                            </p:tgtEl>
                                            <p:attrNameLst>
                                              <p:attrName>ppt_x</p:attrName>
                                            </p:attrNameLst>
                                          </p:cBhvr>
                                          <p:tavLst>
                                            <p:tav tm="0">
                                              <p:val>
                                                <p:strVal val="0-#ppt_w/2"/>
                                              </p:val>
                                            </p:tav>
                                            <p:tav tm="100000">
                                              <p:val>
                                                <p:strVal val="#ppt_x"/>
                                              </p:val>
                                            </p:tav>
                                          </p:tavLst>
                                        </p:anim>
                                        <p:anim calcmode="lin" valueType="num" p14:bounceEnd="50000">
                                          <p:cBhvr additive="base">
                                            <p:cTn id="48" dur="500" fill="hold"/>
                                            <p:tgtEl>
                                              <p:spTgt spid="157"/>
                                            </p:tgtEl>
                                            <p:attrNameLst>
                                              <p:attrName>ppt_y</p:attrName>
                                            </p:attrNameLst>
                                          </p:cBhvr>
                                          <p:tavLst>
                                            <p:tav tm="0">
                                              <p:val>
                                                <p:strVal val="#ppt_y"/>
                                              </p:val>
                                            </p:tav>
                                            <p:tav tm="100000">
                                              <p:val>
                                                <p:strVal val="#ppt_y"/>
                                              </p:val>
                                            </p:tav>
                                          </p:tavLst>
                                        </p:anim>
                                      </p:childTnLst>
                                    </p:cTn>
                                  </p:par>
                                </p:childTnLst>
                              </p:cTn>
                            </p:par>
                            <p:par>
                              <p:cTn id="49" fill="hold">
                                <p:stCondLst>
                                  <p:cond delay="3000"/>
                                </p:stCondLst>
                                <p:childTnLst>
                                  <p:par>
                                    <p:cTn id="50" presetID="2" presetClass="entr" presetSubtype="4" fill="hold" nodeType="afterEffect" p14:presetBounceEnd="50000">
                                      <p:stCondLst>
                                        <p:cond delay="0"/>
                                      </p:stCondLst>
                                      <p:childTnLst>
                                        <p:set>
                                          <p:cBhvr>
                                            <p:cTn id="51" dur="1" fill="hold">
                                              <p:stCondLst>
                                                <p:cond delay="0"/>
                                              </p:stCondLst>
                                            </p:cTn>
                                            <p:tgtEl>
                                              <p:spTgt spid="154"/>
                                            </p:tgtEl>
                                            <p:attrNameLst>
                                              <p:attrName>style.visibility</p:attrName>
                                            </p:attrNameLst>
                                          </p:cBhvr>
                                          <p:to>
                                            <p:strVal val="visible"/>
                                          </p:to>
                                        </p:set>
                                        <p:anim calcmode="lin" valueType="num" p14:bounceEnd="50000">
                                          <p:cBhvr additive="base">
                                            <p:cTn id="52" dur="500" fill="hold"/>
                                            <p:tgtEl>
                                              <p:spTgt spid="154"/>
                                            </p:tgtEl>
                                            <p:attrNameLst>
                                              <p:attrName>ppt_x</p:attrName>
                                            </p:attrNameLst>
                                          </p:cBhvr>
                                          <p:tavLst>
                                            <p:tav tm="0">
                                              <p:val>
                                                <p:strVal val="#ppt_x"/>
                                              </p:val>
                                            </p:tav>
                                            <p:tav tm="100000">
                                              <p:val>
                                                <p:strVal val="#ppt_x"/>
                                              </p:val>
                                            </p:tav>
                                          </p:tavLst>
                                        </p:anim>
                                        <p:anim calcmode="lin" valueType="num" p14:bounceEnd="50000">
                                          <p:cBhvr additive="base">
                                            <p:cTn id="53" dur="500" fill="hold"/>
                                            <p:tgtEl>
                                              <p:spTgt spid="154"/>
                                            </p:tgtEl>
                                            <p:attrNameLst>
                                              <p:attrName>ppt_y</p:attrName>
                                            </p:attrNameLst>
                                          </p:cBhvr>
                                          <p:tavLst>
                                            <p:tav tm="0">
                                              <p:val>
                                                <p:strVal val="1+#ppt_h/2"/>
                                              </p:val>
                                            </p:tav>
                                            <p:tav tm="100000">
                                              <p:val>
                                                <p:strVal val="#ppt_y"/>
                                              </p:val>
                                            </p:tav>
                                          </p:tavLst>
                                        </p:anim>
                                      </p:childTnLst>
                                    </p:cTn>
                                  </p:par>
                                </p:childTnLst>
                              </p:cTn>
                            </p:par>
                            <p:par>
                              <p:cTn id="54" fill="hold">
                                <p:stCondLst>
                                  <p:cond delay="3500"/>
                                </p:stCondLst>
                                <p:childTnLst>
                                  <p:par>
                                    <p:cTn id="55" presetID="2" presetClass="entr" presetSubtype="8" fill="hold" nodeType="afterEffect" p14:presetBounceEnd="50000">
                                      <p:stCondLst>
                                        <p:cond delay="0"/>
                                      </p:stCondLst>
                                      <p:childTnLst>
                                        <p:set>
                                          <p:cBhvr>
                                            <p:cTn id="56" dur="1" fill="hold">
                                              <p:stCondLst>
                                                <p:cond delay="0"/>
                                              </p:stCondLst>
                                            </p:cTn>
                                            <p:tgtEl>
                                              <p:spTgt spid="158"/>
                                            </p:tgtEl>
                                            <p:attrNameLst>
                                              <p:attrName>style.visibility</p:attrName>
                                            </p:attrNameLst>
                                          </p:cBhvr>
                                          <p:to>
                                            <p:strVal val="visible"/>
                                          </p:to>
                                        </p:set>
                                        <p:anim calcmode="lin" valueType="num" p14:bounceEnd="50000">
                                          <p:cBhvr additive="base">
                                            <p:cTn id="57" dur="500" fill="hold"/>
                                            <p:tgtEl>
                                              <p:spTgt spid="158"/>
                                            </p:tgtEl>
                                            <p:attrNameLst>
                                              <p:attrName>ppt_x</p:attrName>
                                            </p:attrNameLst>
                                          </p:cBhvr>
                                          <p:tavLst>
                                            <p:tav tm="0">
                                              <p:val>
                                                <p:strVal val="0-#ppt_w/2"/>
                                              </p:val>
                                            </p:tav>
                                            <p:tav tm="100000">
                                              <p:val>
                                                <p:strVal val="#ppt_x"/>
                                              </p:val>
                                            </p:tav>
                                          </p:tavLst>
                                        </p:anim>
                                        <p:anim calcmode="lin" valueType="num" p14:bounceEnd="50000">
                                          <p:cBhvr additive="base">
                                            <p:cTn id="58" dur="500" fill="hold"/>
                                            <p:tgtEl>
                                              <p:spTgt spid="158"/>
                                            </p:tgtEl>
                                            <p:attrNameLst>
                                              <p:attrName>ppt_y</p:attrName>
                                            </p:attrNameLst>
                                          </p:cBhvr>
                                          <p:tavLst>
                                            <p:tav tm="0">
                                              <p:val>
                                                <p:strVal val="#ppt_y"/>
                                              </p:val>
                                            </p:tav>
                                            <p:tav tm="100000">
                                              <p:val>
                                                <p:strVal val="#ppt_y"/>
                                              </p:val>
                                            </p:tav>
                                          </p:tavLst>
                                        </p:anim>
                                      </p:childTnLst>
                                    </p:cTn>
                                  </p:par>
                                </p:childTnLst>
                              </p:cTn>
                            </p:par>
                            <p:par>
                              <p:cTn id="59" fill="hold">
                                <p:stCondLst>
                                  <p:cond delay="4000"/>
                                </p:stCondLst>
                                <p:childTnLst>
                                  <p:par>
                                    <p:cTn id="60" presetID="22" presetClass="entr" presetSubtype="8" fill="hold" nodeType="afterEffect">
                                      <p:stCondLst>
                                        <p:cond delay="0"/>
                                      </p:stCondLst>
                                      <p:childTnLst>
                                        <p:set>
                                          <p:cBhvr>
                                            <p:cTn id="61" dur="1" fill="hold">
                                              <p:stCondLst>
                                                <p:cond delay="0"/>
                                              </p:stCondLst>
                                            </p:cTn>
                                            <p:tgtEl>
                                              <p:spTgt spid="106"/>
                                            </p:tgtEl>
                                            <p:attrNameLst>
                                              <p:attrName>style.visibility</p:attrName>
                                            </p:attrNameLst>
                                          </p:cBhvr>
                                          <p:to>
                                            <p:strVal val="visible"/>
                                          </p:to>
                                        </p:set>
                                        <p:animEffect transition="in" filter="wipe(left)">
                                          <p:cBhvr>
                                            <p:cTn id="62" dur="1000"/>
                                            <p:tgtEl>
                                              <p:spTgt spid="10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xit" presetSubtype="2" fill="hold" nodeType="clickEffect">
                                      <p:stCondLst>
                                        <p:cond delay="0"/>
                                      </p:stCondLst>
                                      <p:childTnLst>
                                        <p:animEffect transition="out" filter="wipe(right)">
                                          <p:cBhvr>
                                            <p:cTn id="66" dur="500"/>
                                            <p:tgtEl>
                                              <p:spTgt spid="106"/>
                                            </p:tgtEl>
                                          </p:cBhvr>
                                        </p:animEffect>
                                        <p:set>
                                          <p:cBhvr>
                                            <p:cTn id="67" dur="1" fill="hold">
                                              <p:stCondLst>
                                                <p:cond delay="499"/>
                                              </p:stCondLst>
                                            </p:cTn>
                                            <p:tgtEl>
                                              <p:spTgt spid="106"/>
                                            </p:tgtEl>
                                            <p:attrNameLst>
                                              <p:attrName>style.visibility</p:attrName>
                                            </p:attrNameLst>
                                          </p:cBhvr>
                                          <p:to>
                                            <p:strVal val="hidden"/>
                                          </p:to>
                                        </p:set>
                                      </p:childTnLst>
                                    </p:cTn>
                                  </p:par>
                                </p:childTnLst>
                              </p:cTn>
                            </p:par>
                            <p:par>
                              <p:cTn id="68" fill="hold">
                                <p:stCondLst>
                                  <p:cond delay="500"/>
                                </p:stCondLst>
                                <p:childTnLst>
                                  <p:par>
                                    <p:cTn id="69" presetID="22" presetClass="entr" presetSubtype="8" fill="hold" nodeType="afterEffect">
                                      <p:stCondLst>
                                        <p:cond delay="0"/>
                                      </p:stCondLst>
                                      <p:childTnLst>
                                        <p:set>
                                          <p:cBhvr>
                                            <p:cTn id="70" dur="1" fill="hold">
                                              <p:stCondLst>
                                                <p:cond delay="0"/>
                                              </p:stCondLst>
                                            </p:cTn>
                                            <p:tgtEl>
                                              <p:spTgt spid="132"/>
                                            </p:tgtEl>
                                            <p:attrNameLst>
                                              <p:attrName>style.visibility</p:attrName>
                                            </p:attrNameLst>
                                          </p:cBhvr>
                                          <p:to>
                                            <p:strVal val="visible"/>
                                          </p:to>
                                        </p:set>
                                        <p:animEffect transition="in" filter="wipe(left)">
                                          <p:cBhvr>
                                            <p:cTn id="71"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additive="base">
                                            <p:cTn id="7" dur="500" fill="hold"/>
                                            <p:tgtEl>
                                              <p:spTgt spid="104"/>
                                            </p:tgtEl>
                                            <p:attrNameLst>
                                              <p:attrName>ppt_x</p:attrName>
                                            </p:attrNameLst>
                                          </p:cBhvr>
                                          <p:tavLst>
                                            <p:tav tm="0">
                                              <p:val>
                                                <p:strVal val="#ppt_x"/>
                                              </p:val>
                                            </p:tav>
                                            <p:tav tm="100000">
                                              <p:val>
                                                <p:strVal val="#ppt_x"/>
                                              </p:val>
                                            </p:tav>
                                          </p:tavLst>
                                        </p:anim>
                                        <p:anim calcmode="lin" valueType="num">
                                          <p:cBhvr additive="base">
                                            <p:cTn id="8" dur="500" fill="hold"/>
                                            <p:tgtEl>
                                              <p:spTgt spid="10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24"/>
                                            </p:tgtEl>
                                            <p:attrNameLst>
                                              <p:attrName>style.visibility</p:attrName>
                                            </p:attrNameLst>
                                          </p:cBhvr>
                                          <p:to>
                                            <p:strVal val="visible"/>
                                          </p:to>
                                        </p:set>
                                        <p:anim calcmode="lin" valueType="num">
                                          <p:cBhvr additive="base">
                                            <p:cTn id="12" dur="500" fill="hold"/>
                                            <p:tgtEl>
                                              <p:spTgt spid="124"/>
                                            </p:tgtEl>
                                            <p:attrNameLst>
                                              <p:attrName>ppt_x</p:attrName>
                                            </p:attrNameLst>
                                          </p:cBhvr>
                                          <p:tavLst>
                                            <p:tav tm="0">
                                              <p:val>
                                                <p:strVal val="0-#ppt_w/2"/>
                                              </p:val>
                                            </p:tav>
                                            <p:tav tm="100000">
                                              <p:val>
                                                <p:strVal val="#ppt_x"/>
                                              </p:val>
                                            </p:tav>
                                          </p:tavLst>
                                        </p:anim>
                                        <p:anim calcmode="lin" valueType="num">
                                          <p:cBhvr additive="base">
                                            <p:cTn id="13" dur="500" fill="hold"/>
                                            <p:tgtEl>
                                              <p:spTgt spid="12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155"/>
                                            </p:tgtEl>
                                            <p:attrNameLst>
                                              <p:attrName>style.visibility</p:attrName>
                                            </p:attrNameLst>
                                          </p:cBhvr>
                                          <p:to>
                                            <p:strVal val="visible"/>
                                          </p:to>
                                        </p:set>
                                        <p:anim calcmode="lin" valueType="num">
                                          <p:cBhvr additive="base">
                                            <p:cTn id="22" dur="500" fill="hold"/>
                                            <p:tgtEl>
                                              <p:spTgt spid="155"/>
                                            </p:tgtEl>
                                            <p:attrNameLst>
                                              <p:attrName>ppt_x</p:attrName>
                                            </p:attrNameLst>
                                          </p:cBhvr>
                                          <p:tavLst>
                                            <p:tav tm="0">
                                              <p:val>
                                                <p:strVal val="#ppt_x"/>
                                              </p:val>
                                            </p:tav>
                                            <p:tav tm="100000">
                                              <p:val>
                                                <p:strVal val="#ppt_x"/>
                                              </p:val>
                                            </p:tav>
                                          </p:tavLst>
                                        </p:anim>
                                        <p:anim calcmode="lin" valueType="num">
                                          <p:cBhvr additive="base">
                                            <p:cTn id="23" dur="500" fill="hold"/>
                                            <p:tgtEl>
                                              <p:spTgt spid="155"/>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8" fill="hold" nodeType="afterEffect">
                                      <p:stCondLst>
                                        <p:cond delay="0"/>
                                      </p:stCondLst>
                                      <p:childTnLst>
                                        <p:set>
                                          <p:cBhvr>
                                            <p:cTn id="26" dur="1" fill="hold">
                                              <p:stCondLst>
                                                <p:cond delay="0"/>
                                              </p:stCondLst>
                                            </p:cTn>
                                            <p:tgtEl>
                                              <p:spTgt spid="159"/>
                                            </p:tgtEl>
                                            <p:attrNameLst>
                                              <p:attrName>style.visibility</p:attrName>
                                            </p:attrNameLst>
                                          </p:cBhvr>
                                          <p:to>
                                            <p:strVal val="visible"/>
                                          </p:to>
                                        </p:set>
                                        <p:anim calcmode="lin" valueType="num">
                                          <p:cBhvr additive="base">
                                            <p:cTn id="27" dur="500" fill="hold"/>
                                            <p:tgtEl>
                                              <p:spTgt spid="159"/>
                                            </p:tgtEl>
                                            <p:attrNameLst>
                                              <p:attrName>ppt_x</p:attrName>
                                            </p:attrNameLst>
                                          </p:cBhvr>
                                          <p:tavLst>
                                            <p:tav tm="0">
                                              <p:val>
                                                <p:strVal val="0-#ppt_w/2"/>
                                              </p:val>
                                            </p:tav>
                                            <p:tav tm="100000">
                                              <p:val>
                                                <p:strVal val="#ppt_x"/>
                                              </p:val>
                                            </p:tav>
                                          </p:tavLst>
                                        </p:anim>
                                        <p:anim calcmode="lin" valueType="num">
                                          <p:cBhvr additive="base">
                                            <p:cTn id="28" dur="500" fill="hold"/>
                                            <p:tgtEl>
                                              <p:spTgt spid="159"/>
                                            </p:tgtEl>
                                            <p:attrNameLst>
                                              <p:attrName>ppt_y</p:attrName>
                                            </p:attrNameLst>
                                          </p:cBhvr>
                                          <p:tavLst>
                                            <p:tav tm="0">
                                              <p:val>
                                                <p:strVal val="#ppt_y"/>
                                              </p:val>
                                            </p:tav>
                                            <p:tav tm="100000">
                                              <p:val>
                                                <p:strVal val="#ppt_y"/>
                                              </p:val>
                                            </p:tav>
                                          </p:tavLst>
                                        </p:anim>
                                      </p:childTnLst>
                                    </p:cTn>
                                  </p:par>
                                </p:childTnLst>
                              </p:cTn>
                            </p:par>
                            <p:par>
                              <p:cTn id="29" fill="hold">
                                <p:stCondLst>
                                  <p:cond delay="1000"/>
                                </p:stCondLst>
                                <p:childTnLst>
                                  <p:par>
                                    <p:cTn id="30" presetID="2" presetClass="entr" presetSubtype="4" fill="hold" nodeType="afterEffect">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cBhvr additive="base">
                                            <p:cTn id="32" dur="500" fill="hold"/>
                                            <p:tgtEl>
                                              <p:spTgt spid="152"/>
                                            </p:tgtEl>
                                            <p:attrNameLst>
                                              <p:attrName>ppt_x</p:attrName>
                                            </p:attrNameLst>
                                          </p:cBhvr>
                                          <p:tavLst>
                                            <p:tav tm="0">
                                              <p:val>
                                                <p:strVal val="#ppt_x"/>
                                              </p:val>
                                            </p:tav>
                                            <p:tav tm="100000">
                                              <p:val>
                                                <p:strVal val="#ppt_x"/>
                                              </p:val>
                                            </p:tav>
                                          </p:tavLst>
                                        </p:anim>
                                        <p:anim calcmode="lin" valueType="num">
                                          <p:cBhvr additive="base">
                                            <p:cTn id="33" dur="500" fill="hold"/>
                                            <p:tgtEl>
                                              <p:spTgt spid="15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8" fill="hold" nodeType="afterEffect">
                                      <p:stCondLst>
                                        <p:cond delay="0"/>
                                      </p:stCondLst>
                                      <p:childTnLst>
                                        <p:set>
                                          <p:cBhvr>
                                            <p:cTn id="36" dur="1" fill="hold">
                                              <p:stCondLst>
                                                <p:cond delay="0"/>
                                              </p:stCondLst>
                                            </p:cTn>
                                            <p:tgtEl>
                                              <p:spTgt spid="156"/>
                                            </p:tgtEl>
                                            <p:attrNameLst>
                                              <p:attrName>style.visibility</p:attrName>
                                            </p:attrNameLst>
                                          </p:cBhvr>
                                          <p:to>
                                            <p:strVal val="visible"/>
                                          </p:to>
                                        </p:set>
                                        <p:anim calcmode="lin" valueType="num">
                                          <p:cBhvr additive="base">
                                            <p:cTn id="37" dur="500" fill="hold"/>
                                            <p:tgtEl>
                                              <p:spTgt spid="156"/>
                                            </p:tgtEl>
                                            <p:attrNameLst>
                                              <p:attrName>ppt_x</p:attrName>
                                            </p:attrNameLst>
                                          </p:cBhvr>
                                          <p:tavLst>
                                            <p:tav tm="0">
                                              <p:val>
                                                <p:strVal val="0-#ppt_w/2"/>
                                              </p:val>
                                            </p:tav>
                                            <p:tav tm="100000">
                                              <p:val>
                                                <p:strVal val="#ppt_x"/>
                                              </p:val>
                                            </p:tav>
                                          </p:tavLst>
                                        </p:anim>
                                        <p:anim calcmode="lin" valueType="num">
                                          <p:cBhvr additive="base">
                                            <p:cTn id="38" dur="500" fill="hold"/>
                                            <p:tgtEl>
                                              <p:spTgt spid="156"/>
                                            </p:tgtEl>
                                            <p:attrNameLst>
                                              <p:attrName>ppt_y</p:attrName>
                                            </p:attrNameLst>
                                          </p:cBhvr>
                                          <p:tavLst>
                                            <p:tav tm="0">
                                              <p:val>
                                                <p:strVal val="#ppt_y"/>
                                              </p:val>
                                            </p:tav>
                                            <p:tav tm="100000">
                                              <p:val>
                                                <p:strVal val="#ppt_y"/>
                                              </p:val>
                                            </p:tav>
                                          </p:tavLst>
                                        </p:anim>
                                      </p:childTnLst>
                                    </p:cTn>
                                  </p:par>
                                </p:childTnLst>
                              </p:cTn>
                            </p:par>
                            <p:par>
                              <p:cTn id="39" fill="hold">
                                <p:stCondLst>
                                  <p:cond delay="2000"/>
                                </p:stCondLst>
                                <p:childTnLst>
                                  <p:par>
                                    <p:cTn id="40" presetID="2" presetClass="entr" presetSubtype="4" fill="hold" nodeType="afterEffect">
                                      <p:stCondLst>
                                        <p:cond delay="0"/>
                                      </p:stCondLst>
                                      <p:childTnLst>
                                        <p:set>
                                          <p:cBhvr>
                                            <p:cTn id="41" dur="1" fill="hold">
                                              <p:stCondLst>
                                                <p:cond delay="0"/>
                                              </p:stCondLst>
                                            </p:cTn>
                                            <p:tgtEl>
                                              <p:spTgt spid="153"/>
                                            </p:tgtEl>
                                            <p:attrNameLst>
                                              <p:attrName>style.visibility</p:attrName>
                                            </p:attrNameLst>
                                          </p:cBhvr>
                                          <p:to>
                                            <p:strVal val="visible"/>
                                          </p:to>
                                        </p:set>
                                        <p:anim calcmode="lin" valueType="num">
                                          <p:cBhvr additive="base">
                                            <p:cTn id="42" dur="500" fill="hold"/>
                                            <p:tgtEl>
                                              <p:spTgt spid="153"/>
                                            </p:tgtEl>
                                            <p:attrNameLst>
                                              <p:attrName>ppt_x</p:attrName>
                                            </p:attrNameLst>
                                          </p:cBhvr>
                                          <p:tavLst>
                                            <p:tav tm="0">
                                              <p:val>
                                                <p:strVal val="#ppt_x"/>
                                              </p:val>
                                            </p:tav>
                                            <p:tav tm="100000">
                                              <p:val>
                                                <p:strVal val="#ppt_x"/>
                                              </p:val>
                                            </p:tav>
                                          </p:tavLst>
                                        </p:anim>
                                        <p:anim calcmode="lin" valueType="num">
                                          <p:cBhvr additive="base">
                                            <p:cTn id="43" dur="500" fill="hold"/>
                                            <p:tgtEl>
                                              <p:spTgt spid="153"/>
                                            </p:tgtEl>
                                            <p:attrNameLst>
                                              <p:attrName>ppt_y</p:attrName>
                                            </p:attrNameLst>
                                          </p:cBhvr>
                                          <p:tavLst>
                                            <p:tav tm="0">
                                              <p:val>
                                                <p:strVal val="1+#ppt_h/2"/>
                                              </p:val>
                                            </p:tav>
                                            <p:tav tm="100000">
                                              <p:val>
                                                <p:strVal val="#ppt_y"/>
                                              </p:val>
                                            </p:tav>
                                          </p:tavLst>
                                        </p:anim>
                                      </p:childTnLst>
                                    </p:cTn>
                                  </p:par>
                                </p:childTnLst>
                              </p:cTn>
                            </p:par>
                            <p:par>
                              <p:cTn id="44" fill="hold">
                                <p:stCondLst>
                                  <p:cond delay="2500"/>
                                </p:stCondLst>
                                <p:childTnLst>
                                  <p:par>
                                    <p:cTn id="45" presetID="2" presetClass="entr" presetSubtype="8" fill="hold" nodeType="after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additive="base">
                                            <p:cTn id="47" dur="500" fill="hold"/>
                                            <p:tgtEl>
                                              <p:spTgt spid="157"/>
                                            </p:tgtEl>
                                            <p:attrNameLst>
                                              <p:attrName>ppt_x</p:attrName>
                                            </p:attrNameLst>
                                          </p:cBhvr>
                                          <p:tavLst>
                                            <p:tav tm="0">
                                              <p:val>
                                                <p:strVal val="0-#ppt_w/2"/>
                                              </p:val>
                                            </p:tav>
                                            <p:tav tm="100000">
                                              <p:val>
                                                <p:strVal val="#ppt_x"/>
                                              </p:val>
                                            </p:tav>
                                          </p:tavLst>
                                        </p:anim>
                                        <p:anim calcmode="lin" valueType="num">
                                          <p:cBhvr additive="base">
                                            <p:cTn id="48" dur="500" fill="hold"/>
                                            <p:tgtEl>
                                              <p:spTgt spid="157"/>
                                            </p:tgtEl>
                                            <p:attrNameLst>
                                              <p:attrName>ppt_y</p:attrName>
                                            </p:attrNameLst>
                                          </p:cBhvr>
                                          <p:tavLst>
                                            <p:tav tm="0">
                                              <p:val>
                                                <p:strVal val="#ppt_y"/>
                                              </p:val>
                                            </p:tav>
                                            <p:tav tm="100000">
                                              <p:val>
                                                <p:strVal val="#ppt_y"/>
                                              </p:val>
                                            </p:tav>
                                          </p:tavLst>
                                        </p:anim>
                                      </p:childTnLst>
                                    </p:cTn>
                                  </p:par>
                                </p:childTnLst>
                              </p:cTn>
                            </p:par>
                            <p:par>
                              <p:cTn id="49" fill="hold">
                                <p:stCondLst>
                                  <p:cond delay="3000"/>
                                </p:stCondLst>
                                <p:childTnLst>
                                  <p:par>
                                    <p:cTn id="50" presetID="2" presetClass="entr" presetSubtype="4" fill="hold" nodeType="afterEffect">
                                      <p:stCondLst>
                                        <p:cond delay="0"/>
                                      </p:stCondLst>
                                      <p:childTnLst>
                                        <p:set>
                                          <p:cBhvr>
                                            <p:cTn id="51" dur="1" fill="hold">
                                              <p:stCondLst>
                                                <p:cond delay="0"/>
                                              </p:stCondLst>
                                            </p:cTn>
                                            <p:tgtEl>
                                              <p:spTgt spid="154"/>
                                            </p:tgtEl>
                                            <p:attrNameLst>
                                              <p:attrName>style.visibility</p:attrName>
                                            </p:attrNameLst>
                                          </p:cBhvr>
                                          <p:to>
                                            <p:strVal val="visible"/>
                                          </p:to>
                                        </p:set>
                                        <p:anim calcmode="lin" valueType="num">
                                          <p:cBhvr additive="base">
                                            <p:cTn id="52" dur="500" fill="hold"/>
                                            <p:tgtEl>
                                              <p:spTgt spid="154"/>
                                            </p:tgtEl>
                                            <p:attrNameLst>
                                              <p:attrName>ppt_x</p:attrName>
                                            </p:attrNameLst>
                                          </p:cBhvr>
                                          <p:tavLst>
                                            <p:tav tm="0">
                                              <p:val>
                                                <p:strVal val="#ppt_x"/>
                                              </p:val>
                                            </p:tav>
                                            <p:tav tm="100000">
                                              <p:val>
                                                <p:strVal val="#ppt_x"/>
                                              </p:val>
                                            </p:tav>
                                          </p:tavLst>
                                        </p:anim>
                                        <p:anim calcmode="lin" valueType="num">
                                          <p:cBhvr additive="base">
                                            <p:cTn id="53" dur="500" fill="hold"/>
                                            <p:tgtEl>
                                              <p:spTgt spid="154"/>
                                            </p:tgtEl>
                                            <p:attrNameLst>
                                              <p:attrName>ppt_y</p:attrName>
                                            </p:attrNameLst>
                                          </p:cBhvr>
                                          <p:tavLst>
                                            <p:tav tm="0">
                                              <p:val>
                                                <p:strVal val="1+#ppt_h/2"/>
                                              </p:val>
                                            </p:tav>
                                            <p:tav tm="100000">
                                              <p:val>
                                                <p:strVal val="#ppt_y"/>
                                              </p:val>
                                            </p:tav>
                                          </p:tavLst>
                                        </p:anim>
                                      </p:childTnLst>
                                    </p:cTn>
                                  </p:par>
                                </p:childTnLst>
                              </p:cTn>
                            </p:par>
                            <p:par>
                              <p:cTn id="54" fill="hold">
                                <p:stCondLst>
                                  <p:cond delay="3500"/>
                                </p:stCondLst>
                                <p:childTnLst>
                                  <p:par>
                                    <p:cTn id="55" presetID="2" presetClass="entr" presetSubtype="8" fill="hold" nodeType="afterEffect">
                                      <p:stCondLst>
                                        <p:cond delay="0"/>
                                      </p:stCondLst>
                                      <p:childTnLst>
                                        <p:set>
                                          <p:cBhvr>
                                            <p:cTn id="56" dur="1" fill="hold">
                                              <p:stCondLst>
                                                <p:cond delay="0"/>
                                              </p:stCondLst>
                                            </p:cTn>
                                            <p:tgtEl>
                                              <p:spTgt spid="158"/>
                                            </p:tgtEl>
                                            <p:attrNameLst>
                                              <p:attrName>style.visibility</p:attrName>
                                            </p:attrNameLst>
                                          </p:cBhvr>
                                          <p:to>
                                            <p:strVal val="visible"/>
                                          </p:to>
                                        </p:set>
                                        <p:anim calcmode="lin" valueType="num">
                                          <p:cBhvr additive="base">
                                            <p:cTn id="57" dur="500" fill="hold"/>
                                            <p:tgtEl>
                                              <p:spTgt spid="158"/>
                                            </p:tgtEl>
                                            <p:attrNameLst>
                                              <p:attrName>ppt_x</p:attrName>
                                            </p:attrNameLst>
                                          </p:cBhvr>
                                          <p:tavLst>
                                            <p:tav tm="0">
                                              <p:val>
                                                <p:strVal val="0-#ppt_w/2"/>
                                              </p:val>
                                            </p:tav>
                                            <p:tav tm="100000">
                                              <p:val>
                                                <p:strVal val="#ppt_x"/>
                                              </p:val>
                                            </p:tav>
                                          </p:tavLst>
                                        </p:anim>
                                        <p:anim calcmode="lin" valueType="num">
                                          <p:cBhvr additive="base">
                                            <p:cTn id="58" dur="500" fill="hold"/>
                                            <p:tgtEl>
                                              <p:spTgt spid="158"/>
                                            </p:tgtEl>
                                            <p:attrNameLst>
                                              <p:attrName>ppt_y</p:attrName>
                                            </p:attrNameLst>
                                          </p:cBhvr>
                                          <p:tavLst>
                                            <p:tav tm="0">
                                              <p:val>
                                                <p:strVal val="#ppt_y"/>
                                              </p:val>
                                            </p:tav>
                                            <p:tav tm="100000">
                                              <p:val>
                                                <p:strVal val="#ppt_y"/>
                                              </p:val>
                                            </p:tav>
                                          </p:tavLst>
                                        </p:anim>
                                      </p:childTnLst>
                                    </p:cTn>
                                  </p:par>
                                </p:childTnLst>
                              </p:cTn>
                            </p:par>
                            <p:par>
                              <p:cTn id="59" fill="hold">
                                <p:stCondLst>
                                  <p:cond delay="4000"/>
                                </p:stCondLst>
                                <p:childTnLst>
                                  <p:par>
                                    <p:cTn id="60" presetID="22" presetClass="entr" presetSubtype="8" fill="hold" nodeType="afterEffect">
                                      <p:stCondLst>
                                        <p:cond delay="0"/>
                                      </p:stCondLst>
                                      <p:childTnLst>
                                        <p:set>
                                          <p:cBhvr>
                                            <p:cTn id="61" dur="1" fill="hold">
                                              <p:stCondLst>
                                                <p:cond delay="0"/>
                                              </p:stCondLst>
                                            </p:cTn>
                                            <p:tgtEl>
                                              <p:spTgt spid="106"/>
                                            </p:tgtEl>
                                            <p:attrNameLst>
                                              <p:attrName>style.visibility</p:attrName>
                                            </p:attrNameLst>
                                          </p:cBhvr>
                                          <p:to>
                                            <p:strVal val="visible"/>
                                          </p:to>
                                        </p:set>
                                        <p:animEffect transition="in" filter="wipe(left)">
                                          <p:cBhvr>
                                            <p:cTn id="62" dur="1000"/>
                                            <p:tgtEl>
                                              <p:spTgt spid="10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xit" presetSubtype="2" fill="hold" nodeType="clickEffect">
                                      <p:stCondLst>
                                        <p:cond delay="0"/>
                                      </p:stCondLst>
                                      <p:childTnLst>
                                        <p:animEffect transition="out" filter="wipe(right)">
                                          <p:cBhvr>
                                            <p:cTn id="66" dur="500"/>
                                            <p:tgtEl>
                                              <p:spTgt spid="106"/>
                                            </p:tgtEl>
                                          </p:cBhvr>
                                        </p:animEffect>
                                        <p:set>
                                          <p:cBhvr>
                                            <p:cTn id="67" dur="1" fill="hold">
                                              <p:stCondLst>
                                                <p:cond delay="499"/>
                                              </p:stCondLst>
                                            </p:cTn>
                                            <p:tgtEl>
                                              <p:spTgt spid="106"/>
                                            </p:tgtEl>
                                            <p:attrNameLst>
                                              <p:attrName>style.visibility</p:attrName>
                                            </p:attrNameLst>
                                          </p:cBhvr>
                                          <p:to>
                                            <p:strVal val="hidden"/>
                                          </p:to>
                                        </p:set>
                                      </p:childTnLst>
                                    </p:cTn>
                                  </p:par>
                                </p:childTnLst>
                              </p:cTn>
                            </p:par>
                            <p:par>
                              <p:cTn id="68" fill="hold">
                                <p:stCondLst>
                                  <p:cond delay="500"/>
                                </p:stCondLst>
                                <p:childTnLst>
                                  <p:par>
                                    <p:cTn id="69" presetID="22" presetClass="entr" presetSubtype="8" fill="hold" nodeType="afterEffect">
                                      <p:stCondLst>
                                        <p:cond delay="0"/>
                                      </p:stCondLst>
                                      <p:childTnLst>
                                        <p:set>
                                          <p:cBhvr>
                                            <p:cTn id="70" dur="1" fill="hold">
                                              <p:stCondLst>
                                                <p:cond delay="0"/>
                                              </p:stCondLst>
                                            </p:cTn>
                                            <p:tgtEl>
                                              <p:spTgt spid="132"/>
                                            </p:tgtEl>
                                            <p:attrNameLst>
                                              <p:attrName>style.visibility</p:attrName>
                                            </p:attrNameLst>
                                          </p:cBhvr>
                                          <p:to>
                                            <p:strVal val="visible"/>
                                          </p:to>
                                        </p:set>
                                        <p:animEffect transition="in" filter="wipe(left)">
                                          <p:cBhvr>
                                            <p:cTn id="71"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640636" y="3879166"/>
            <a:ext cx="2975616" cy="738664"/>
          </a:xfrm>
          <a:prstGeom prst="rect">
            <a:avLst/>
          </a:prstGeom>
          <a:noFill/>
          <a:ln w="3175">
            <a:noFill/>
          </a:ln>
        </p:spPr>
        <p:txBody>
          <a:bodyPr wrap="square" rtlCol="0">
            <a:spAutoFit/>
          </a:bodyPr>
          <a:lstStyle/>
          <a:p>
            <a:pPr algn="ctr"/>
            <a:r>
              <a:rPr lang="en-US" sz="1400" dirty="0">
                <a:solidFill>
                  <a:srgbClr val="7F6000"/>
                </a:solidFill>
                <a:latin typeface="Century Gothic" panose="020B0502020202020204" pitchFamily="34" charset="0"/>
              </a:rPr>
              <a:t>French Adults 18+ </a:t>
            </a:r>
            <a:r>
              <a:rPr lang="en-US" sz="1400" b="1" u="sng" dirty="0">
                <a:solidFill>
                  <a:srgbClr val="7F6000"/>
                </a:solidFill>
                <a:latin typeface="Century Gothic" panose="020B0502020202020204" pitchFamily="34" charset="0"/>
              </a:rPr>
              <a:t>2016</a:t>
            </a:r>
            <a:r>
              <a:rPr lang="en-US" sz="1400" dirty="0">
                <a:solidFill>
                  <a:srgbClr val="7F6000"/>
                </a:solidFill>
                <a:latin typeface="Century Gothic" panose="020B0502020202020204" pitchFamily="34" charset="0"/>
              </a:rPr>
              <a:t> Weekly Reach/Minutes</a:t>
            </a:r>
          </a:p>
          <a:p>
            <a:pPr algn="ctr"/>
            <a:r>
              <a:rPr lang="en-US" sz="1400" b="1" dirty="0">
                <a:solidFill>
                  <a:srgbClr val="7F6000"/>
                </a:solidFill>
                <a:latin typeface="Century Gothic" panose="020B0502020202020204" pitchFamily="34" charset="0"/>
              </a:rPr>
              <a:t>MAGAZINE</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47%     22</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30%     18</a:t>
              </a:r>
            </a:p>
            <a:p>
              <a:pPr algn="r">
                <a:lnSpc>
                  <a:spcPts val="1900"/>
                </a:lnSpc>
              </a:pPr>
              <a:r>
                <a:rPr lang="en-US" sz="1400" dirty="0">
                  <a:solidFill>
                    <a:srgbClr val="7F6000"/>
                  </a:solidFill>
                  <a:latin typeface="Century Gothic" panose="020B0502020202020204" pitchFamily="34" charset="0"/>
                </a:rPr>
                <a:t>41%     21</a:t>
              </a:r>
            </a:p>
            <a:p>
              <a:pPr algn="r">
                <a:lnSpc>
                  <a:spcPts val="1900"/>
                </a:lnSpc>
              </a:pPr>
              <a:r>
                <a:rPr lang="en-US" sz="1400" dirty="0">
                  <a:solidFill>
                    <a:srgbClr val="7F6000"/>
                  </a:solidFill>
                  <a:latin typeface="Century Gothic" panose="020B0502020202020204" pitchFamily="34" charset="0"/>
                </a:rPr>
                <a:t>50%     21</a:t>
              </a:r>
            </a:p>
            <a:p>
              <a:pPr algn="r">
                <a:lnSpc>
                  <a:spcPts val="1900"/>
                </a:lnSpc>
              </a:pPr>
              <a:r>
                <a:rPr lang="en-US" sz="1400" dirty="0">
                  <a:solidFill>
                    <a:srgbClr val="7F6000"/>
                  </a:solidFill>
                  <a:latin typeface="Century Gothic" panose="020B0502020202020204" pitchFamily="34" charset="0"/>
                </a:rPr>
                <a:t>54%     28</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18-24</a:t>
              </a:r>
            </a:p>
            <a:p>
              <a:pPr algn="r">
                <a:lnSpc>
                  <a:spcPts val="1900"/>
                </a:lnSpc>
              </a:pPr>
              <a:r>
                <a:rPr lang="en-US" sz="1400" dirty="0">
                  <a:solidFill>
                    <a:srgbClr val="7F6000"/>
                  </a:solidFill>
                  <a:latin typeface="Century Gothic" panose="020B0502020202020204" pitchFamily="34" charset="0"/>
                </a:rPr>
                <a:t>25-34</a:t>
              </a:r>
            </a:p>
            <a:p>
              <a:pPr algn="r">
                <a:lnSpc>
                  <a:spcPts val="1900"/>
                </a:lnSpc>
              </a:pPr>
              <a:r>
                <a:rPr lang="en-US" sz="1400" dirty="0">
                  <a:solidFill>
                    <a:srgbClr val="7F6000"/>
                  </a:solidFill>
                  <a:latin typeface="Century Gothic" panose="020B0502020202020204" pitchFamily="34" charset="0"/>
                </a:rPr>
                <a:t>35-54</a:t>
              </a:r>
            </a:p>
            <a:p>
              <a:pPr algn="r">
                <a:lnSpc>
                  <a:spcPts val="1900"/>
                </a:lnSpc>
              </a:pPr>
              <a:r>
                <a:rPr lang="en-US" sz="1400" dirty="0">
                  <a:solidFill>
                    <a:srgbClr val="7F6000"/>
                  </a:solidFill>
                  <a:latin typeface="Century Gothic" panose="020B0502020202020204" pitchFamily="34" charset="0"/>
                </a:rPr>
                <a:t>55+</a:t>
              </a:r>
            </a:p>
          </p:txBody>
        </p:sp>
      </p:grpSp>
      <p:pic>
        <p:nvPicPr>
          <p:cNvPr id="110" name="Picture 109"/>
          <p:cNvPicPr>
            <a:picLocks noChangeAspect="1"/>
          </p:cNvPicPr>
          <p:nvPr/>
        </p:nvPicPr>
        <p:blipFill>
          <a:blip r:embed="rId2"/>
          <a:stretch>
            <a:fillRect/>
          </a:stretch>
        </p:blipFill>
        <p:spPr>
          <a:xfrm>
            <a:off x="8007357" y="4544469"/>
            <a:ext cx="320094" cy="377030"/>
          </a:xfrm>
          <a:prstGeom prst="rect">
            <a:avLst/>
          </a:prstGeom>
        </p:spPr>
      </p:pic>
      <p:pic>
        <p:nvPicPr>
          <p:cNvPr id="111" name="Picture 110"/>
          <p:cNvPicPr>
            <a:picLocks noChangeAspect="1"/>
          </p:cNvPicPr>
          <p:nvPr/>
        </p:nvPicPr>
        <p:blipFill>
          <a:blip r:embed="rId3"/>
          <a:stretch>
            <a:fillRect/>
          </a:stretch>
        </p:blipFill>
        <p:spPr>
          <a:xfrm>
            <a:off x="8051075" y="4829775"/>
            <a:ext cx="232658" cy="232658"/>
          </a:xfrm>
          <a:prstGeom prst="rect">
            <a:avLst/>
          </a:prstGeom>
        </p:spPr>
      </p:pic>
      <p:pic>
        <p:nvPicPr>
          <p:cNvPr id="112" name="Picture 111"/>
          <p:cNvPicPr>
            <a:picLocks noChangeAspect="1"/>
          </p:cNvPicPr>
          <p:nvPr/>
        </p:nvPicPr>
        <p:blipFill>
          <a:blip r:embed="rId4"/>
          <a:stretch>
            <a:fillRect/>
          </a:stretch>
        </p:blipFill>
        <p:spPr>
          <a:xfrm>
            <a:off x="8051075" y="5063618"/>
            <a:ext cx="232658" cy="232658"/>
          </a:xfrm>
          <a:prstGeom prst="rect">
            <a:avLst/>
          </a:prstGeom>
        </p:spPr>
      </p:pic>
      <p:pic>
        <p:nvPicPr>
          <p:cNvPr id="125" name="Picture 124"/>
          <p:cNvPicPr>
            <a:picLocks noChangeAspect="1"/>
          </p:cNvPicPr>
          <p:nvPr/>
        </p:nvPicPr>
        <p:blipFill>
          <a:blip r:embed="rId5"/>
          <a:stretch>
            <a:fillRect/>
          </a:stretch>
        </p:blipFill>
        <p:spPr>
          <a:xfrm>
            <a:off x="8050278" y="5299659"/>
            <a:ext cx="234252" cy="232660"/>
          </a:xfrm>
          <a:prstGeom prst="rect">
            <a:avLst/>
          </a:prstGeom>
        </p:spPr>
      </p:pic>
      <p:pic>
        <p:nvPicPr>
          <p:cNvPr id="126" name="Picture 125"/>
          <p:cNvPicPr>
            <a:picLocks noChangeAspect="1"/>
          </p:cNvPicPr>
          <p:nvPr/>
        </p:nvPicPr>
        <p:blipFill>
          <a:blip r:embed="rId6"/>
          <a:stretch>
            <a:fillRect/>
          </a:stretch>
        </p:blipFill>
        <p:spPr>
          <a:xfrm>
            <a:off x="8050446" y="5542635"/>
            <a:ext cx="233916" cy="233916"/>
          </a:xfrm>
          <a:prstGeom prst="rect">
            <a:avLst/>
          </a:prstGeom>
        </p:spPr>
      </p:pic>
      <p:pic>
        <p:nvPicPr>
          <p:cNvPr id="127" name="Picture 126"/>
          <p:cNvPicPr>
            <a:picLocks noChangeAspect="1"/>
          </p:cNvPicPr>
          <p:nvPr/>
        </p:nvPicPr>
        <p:blipFill>
          <a:blip r:embed="rId3"/>
          <a:stretch>
            <a:fillRect/>
          </a:stretch>
        </p:blipFill>
        <p:spPr>
          <a:xfrm>
            <a:off x="511389" y="6675818"/>
            <a:ext cx="231442" cy="231442"/>
          </a:xfrm>
          <a:prstGeom prst="rect">
            <a:avLst/>
          </a:prstGeom>
        </p:spPr>
      </p:pic>
      <p:pic>
        <p:nvPicPr>
          <p:cNvPr id="128" name="Picture 127"/>
          <p:cNvPicPr>
            <a:picLocks noChangeAspect="1"/>
          </p:cNvPicPr>
          <p:nvPr/>
        </p:nvPicPr>
        <p:blipFill>
          <a:blip r:embed="rId4"/>
          <a:stretch>
            <a:fillRect/>
          </a:stretch>
        </p:blipFill>
        <p:spPr>
          <a:xfrm>
            <a:off x="521568" y="6359977"/>
            <a:ext cx="231442" cy="231442"/>
          </a:xfrm>
          <a:prstGeom prst="rect">
            <a:avLst/>
          </a:prstGeom>
        </p:spPr>
      </p:pic>
      <p:grpSp>
        <p:nvGrpSpPr>
          <p:cNvPr id="116" name="Group 115"/>
          <p:cNvGrpSpPr/>
          <p:nvPr/>
        </p:nvGrpSpPr>
        <p:grpSpPr>
          <a:xfrm>
            <a:off x="804955" y="5861207"/>
            <a:ext cx="4602060" cy="814611"/>
            <a:chOff x="5843628" y="-489160"/>
            <a:chExt cx="4602060" cy="814611"/>
          </a:xfrm>
        </p:grpSpPr>
        <p:sp>
          <p:nvSpPr>
            <p:cNvPr id="122" name="TextBox 121"/>
            <p:cNvSpPr txBox="1"/>
            <p:nvPr/>
          </p:nvSpPr>
          <p:spPr>
            <a:xfrm>
              <a:off x="6782389" y="-489160"/>
              <a:ext cx="3663299" cy="584775"/>
            </a:xfrm>
            <a:prstGeom prst="rect">
              <a:avLst/>
            </a:prstGeom>
            <a:solidFill>
              <a:schemeClr val="bg1"/>
            </a:solidFill>
          </p:spPr>
          <p:txBody>
            <a:bodyPr wrap="square" rtlCol="0">
              <a:spAutoFit/>
            </a:bodyPr>
            <a:lstStyle/>
            <a:p>
              <a:r>
                <a:rPr lang="en-US" sz="1600" dirty="0">
                  <a:solidFill>
                    <a:srgbClr val="7F6000"/>
                  </a:solidFill>
                  <a:latin typeface="Century Gothic" panose="020B0502020202020204" pitchFamily="34" charset="0"/>
                  <a:cs typeface="Courier New" pitchFamily="49" charset="0"/>
                </a:rPr>
                <a:t>Younger Magazine readers </a:t>
              </a:r>
            </a:p>
            <a:p>
              <a:r>
                <a:rPr lang="en-US" sz="1600" dirty="0">
                  <a:solidFill>
                    <a:srgbClr val="7F6000"/>
                  </a:solidFill>
                  <a:latin typeface="Century Gothic" panose="020B0502020202020204" pitchFamily="34" charset="0"/>
                  <a:cs typeface="Courier New" pitchFamily="49" charset="0"/>
                </a:rPr>
                <a:t>are the lightest magazine readers.</a:t>
              </a:r>
            </a:p>
          </p:txBody>
        </p:sp>
        <p:cxnSp>
          <p:nvCxnSpPr>
            <p:cNvPr id="123" name="Straight Connector 122"/>
            <p:cNvCxnSpPr>
              <a:stCxn id="122" idx="1"/>
            </p:cNvCxnSpPr>
            <p:nvPr/>
          </p:nvCxnSpPr>
          <p:spPr>
            <a:xfrm flipH="1">
              <a:off x="5879702" y="-196772"/>
              <a:ext cx="902687" cy="216800"/>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a:stCxn id="122" idx="1"/>
            </p:cNvCxnSpPr>
            <p:nvPr/>
          </p:nvCxnSpPr>
          <p:spPr>
            <a:xfrm flipH="1">
              <a:off x="5843628" y="-196772"/>
              <a:ext cx="938761" cy="522223"/>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grpSp>
      <p:pic>
        <p:nvPicPr>
          <p:cNvPr id="129" name="Picture 128"/>
          <p:cNvPicPr>
            <a:picLocks noChangeAspect="1"/>
          </p:cNvPicPr>
          <p:nvPr/>
        </p:nvPicPr>
        <p:blipFill>
          <a:blip r:embed="rId5"/>
          <a:stretch>
            <a:fillRect/>
          </a:stretch>
        </p:blipFill>
        <p:spPr>
          <a:xfrm>
            <a:off x="545134" y="5392899"/>
            <a:ext cx="233026" cy="231442"/>
          </a:xfrm>
          <a:prstGeom prst="rect">
            <a:avLst/>
          </a:prstGeom>
        </p:spPr>
      </p:pic>
      <p:pic>
        <p:nvPicPr>
          <p:cNvPr id="147" name="Picture 146"/>
          <p:cNvPicPr>
            <a:picLocks noChangeAspect="1"/>
          </p:cNvPicPr>
          <p:nvPr/>
        </p:nvPicPr>
        <p:blipFill>
          <a:blip r:embed="rId2"/>
          <a:stretch>
            <a:fillRect/>
          </a:stretch>
        </p:blipFill>
        <p:spPr>
          <a:xfrm>
            <a:off x="527179" y="5664146"/>
            <a:ext cx="329724" cy="388374"/>
          </a:xfrm>
          <a:prstGeom prst="rect">
            <a:avLst/>
          </a:prstGeom>
        </p:spPr>
      </p:pic>
      <p:grpSp>
        <p:nvGrpSpPr>
          <p:cNvPr id="143" name="Group 142"/>
          <p:cNvGrpSpPr/>
          <p:nvPr/>
        </p:nvGrpSpPr>
        <p:grpSpPr>
          <a:xfrm>
            <a:off x="963299" y="4886265"/>
            <a:ext cx="5141703" cy="338554"/>
            <a:chOff x="6265558" y="-439484"/>
            <a:chExt cx="5141703" cy="338554"/>
          </a:xfrm>
        </p:grpSpPr>
        <p:sp>
          <p:nvSpPr>
            <p:cNvPr id="145" name="TextBox 144"/>
            <p:cNvSpPr txBox="1"/>
            <p:nvPr/>
          </p:nvSpPr>
          <p:spPr>
            <a:xfrm>
              <a:off x="6686840" y="-439484"/>
              <a:ext cx="4720421" cy="338554"/>
            </a:xfrm>
            <a:prstGeom prst="rect">
              <a:avLst/>
            </a:prstGeom>
            <a:solidFill>
              <a:schemeClr val="bg1"/>
            </a:solidFill>
          </p:spPr>
          <p:txBody>
            <a:bodyPr wrap="square" rtlCol="0">
              <a:spAutoFit/>
            </a:bodyPr>
            <a:lstStyle/>
            <a:p>
              <a:r>
                <a:rPr lang="en-US" sz="1600" dirty="0">
                  <a:solidFill>
                    <a:srgbClr val="7F6000"/>
                  </a:solidFill>
                  <a:latin typeface="Century Gothic" panose="020B0502020202020204" pitchFamily="34" charset="0"/>
                  <a:cs typeface="Courier New" pitchFamily="49" charset="0"/>
                </a:rPr>
                <a:t>Older demo is the heaviest Magazine reader. </a:t>
              </a:r>
            </a:p>
          </p:txBody>
        </p:sp>
        <p:cxnSp>
          <p:nvCxnSpPr>
            <p:cNvPr id="148" name="Straight Connector 147"/>
            <p:cNvCxnSpPr/>
            <p:nvPr/>
          </p:nvCxnSpPr>
          <p:spPr>
            <a:xfrm flipH="1" flipV="1">
              <a:off x="6265558" y="-254794"/>
              <a:ext cx="369157" cy="2102"/>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576229" y="3899528"/>
            <a:ext cx="463924" cy="1293262"/>
            <a:chOff x="576229" y="3899528"/>
            <a:chExt cx="463924" cy="1293262"/>
          </a:xfrm>
        </p:grpSpPr>
        <p:pic>
          <p:nvPicPr>
            <p:cNvPr id="132" name="Picture 131"/>
            <p:cNvPicPr>
              <a:picLocks noChangeAspect="1"/>
            </p:cNvPicPr>
            <p:nvPr/>
          </p:nvPicPr>
          <p:blipFill>
            <a:blip r:embed="rId7"/>
            <a:stretch>
              <a:fillRect/>
            </a:stretch>
          </p:blipFill>
          <p:spPr>
            <a:xfrm>
              <a:off x="628136" y="4963264"/>
              <a:ext cx="229526" cy="229526"/>
            </a:xfrm>
            <a:prstGeom prst="rect">
              <a:avLst/>
            </a:prstGeom>
          </p:spPr>
        </p:pic>
        <p:pic>
          <p:nvPicPr>
            <p:cNvPr id="138" name="Picture 137"/>
            <p:cNvPicPr>
              <a:picLocks noChangeAspect="1"/>
            </p:cNvPicPr>
            <p:nvPr/>
          </p:nvPicPr>
          <p:blipFill>
            <a:blip r:embed="rId8"/>
            <a:stretch>
              <a:fillRect/>
            </a:stretch>
          </p:blipFill>
          <p:spPr>
            <a:xfrm>
              <a:off x="801259" y="3899528"/>
              <a:ext cx="238894" cy="238894"/>
            </a:xfrm>
            <a:prstGeom prst="rect">
              <a:avLst/>
            </a:prstGeom>
          </p:spPr>
        </p:pic>
        <p:pic>
          <p:nvPicPr>
            <p:cNvPr id="144" name="Picture 143"/>
            <p:cNvPicPr>
              <a:picLocks noChangeAspect="1"/>
            </p:cNvPicPr>
            <p:nvPr/>
          </p:nvPicPr>
          <p:blipFill>
            <a:blip r:embed="rId9"/>
            <a:stretch>
              <a:fillRect/>
            </a:stretch>
          </p:blipFill>
          <p:spPr>
            <a:xfrm>
              <a:off x="622692" y="4658166"/>
              <a:ext cx="224578" cy="226116"/>
            </a:xfrm>
            <a:prstGeom prst="rect">
              <a:avLst/>
            </a:prstGeom>
          </p:spPr>
        </p:pic>
        <p:pic>
          <p:nvPicPr>
            <p:cNvPr id="146" name="Picture 145"/>
            <p:cNvPicPr>
              <a:picLocks noChangeAspect="1"/>
            </p:cNvPicPr>
            <p:nvPr/>
          </p:nvPicPr>
          <p:blipFill>
            <a:blip r:embed="rId10"/>
            <a:stretch>
              <a:fillRect/>
            </a:stretch>
          </p:blipFill>
          <p:spPr>
            <a:xfrm>
              <a:off x="576229" y="4333619"/>
              <a:ext cx="227964" cy="229526"/>
            </a:xfrm>
            <a:prstGeom prst="rect">
              <a:avLst/>
            </a:prstGeom>
          </p:spPr>
        </p:pic>
      </p:grpSp>
      <p:pic>
        <p:nvPicPr>
          <p:cNvPr id="149" name="Picture 148"/>
          <p:cNvPicPr>
            <a:picLocks noChangeAspect="1"/>
          </p:cNvPicPr>
          <p:nvPr/>
        </p:nvPicPr>
        <p:blipFill>
          <a:blip r:embed="rId11"/>
          <a:stretch>
            <a:fillRect/>
          </a:stretch>
        </p:blipFill>
        <p:spPr>
          <a:xfrm>
            <a:off x="702960" y="4289455"/>
            <a:ext cx="302918" cy="356804"/>
          </a:xfrm>
          <a:prstGeom prst="rect">
            <a:avLst/>
          </a:prstGeom>
        </p:spPr>
      </p:pic>
      <p:pic>
        <p:nvPicPr>
          <p:cNvPr id="130" name="Picture 129"/>
          <p:cNvPicPr>
            <a:picLocks noChangeAspect="1"/>
          </p:cNvPicPr>
          <p:nvPr/>
        </p:nvPicPr>
        <p:blipFill>
          <a:blip r:embed="rId6"/>
          <a:stretch>
            <a:fillRect/>
          </a:stretch>
        </p:blipFill>
        <p:spPr>
          <a:xfrm>
            <a:off x="557144" y="4973592"/>
            <a:ext cx="240952" cy="240952"/>
          </a:xfrm>
          <a:prstGeom prst="rect">
            <a:avLst/>
          </a:prstGeom>
        </p:spPr>
      </p:pic>
      <p:pic>
        <p:nvPicPr>
          <p:cNvPr id="150" name="Picture 149"/>
          <p:cNvPicPr>
            <a:picLocks noChangeAspect="1"/>
          </p:cNvPicPr>
          <p:nvPr/>
        </p:nvPicPr>
        <p:blipFill>
          <a:blip r:embed="rId12"/>
          <a:stretch>
            <a:fillRect/>
          </a:stretch>
        </p:blipFill>
        <p:spPr>
          <a:xfrm>
            <a:off x="8159770" y="126868"/>
            <a:ext cx="316920" cy="373296"/>
          </a:xfrm>
          <a:prstGeom prst="rect">
            <a:avLst/>
          </a:prstGeom>
        </p:spPr>
      </p:pic>
      <p:pic>
        <p:nvPicPr>
          <p:cNvPr id="151" name="Picture 150"/>
          <p:cNvPicPr>
            <a:picLocks noChangeAspect="1"/>
          </p:cNvPicPr>
          <p:nvPr/>
        </p:nvPicPr>
        <p:blipFill>
          <a:blip r:embed="rId13"/>
          <a:stretch>
            <a:fillRect/>
          </a:stretch>
        </p:blipFill>
        <p:spPr>
          <a:xfrm>
            <a:off x="4353025" y="1091651"/>
            <a:ext cx="313852" cy="369686"/>
          </a:xfrm>
          <a:prstGeom prst="rect">
            <a:avLst/>
          </a:prstGeom>
        </p:spPr>
      </p:pic>
    </p:spTree>
    <p:extLst>
      <p:ext uri="{BB962C8B-B14F-4D97-AF65-F5344CB8AC3E}">
        <p14:creationId xmlns:p14="http://schemas.microsoft.com/office/powerpoint/2010/main" val="27078567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childTnLst>
                              </p:cTn>
                            </p:par>
                            <p:par>
                              <p:cTn id="8" fill="hold">
                                <p:stCondLst>
                                  <p:cond delay="1500"/>
                                </p:stCondLst>
                                <p:childTnLst>
                                  <p:par>
                                    <p:cTn id="9" presetID="2" presetClass="entr" presetSubtype="4" fill="hold" nodeType="afterEffect" p14:presetBounceEnd="54000">
                                      <p:stCondLst>
                                        <p:cond delay="0"/>
                                      </p:stCondLst>
                                      <p:childTnLst>
                                        <p:set>
                                          <p:cBhvr>
                                            <p:cTn id="10" dur="1" fill="hold">
                                              <p:stCondLst>
                                                <p:cond delay="0"/>
                                              </p:stCondLst>
                                            </p:cTn>
                                            <p:tgtEl>
                                              <p:spTgt spid="110"/>
                                            </p:tgtEl>
                                            <p:attrNameLst>
                                              <p:attrName>style.visibility</p:attrName>
                                            </p:attrNameLst>
                                          </p:cBhvr>
                                          <p:to>
                                            <p:strVal val="visible"/>
                                          </p:to>
                                        </p:set>
                                        <p:anim calcmode="lin" valueType="num" p14:bounceEnd="54000">
                                          <p:cBhvr additive="base">
                                            <p:cTn id="11" dur="500" fill="hold"/>
                                            <p:tgtEl>
                                              <p:spTgt spid="110"/>
                                            </p:tgtEl>
                                            <p:attrNameLst>
                                              <p:attrName>ppt_x</p:attrName>
                                            </p:attrNameLst>
                                          </p:cBhvr>
                                          <p:tavLst>
                                            <p:tav tm="0">
                                              <p:val>
                                                <p:strVal val="#ppt_x"/>
                                              </p:val>
                                            </p:tav>
                                            <p:tav tm="100000">
                                              <p:val>
                                                <p:strVal val="#ppt_x"/>
                                              </p:val>
                                            </p:tav>
                                          </p:tavLst>
                                        </p:anim>
                                        <p:anim calcmode="lin" valueType="num" p14:bounceEnd="54000">
                                          <p:cBhvr additive="base">
                                            <p:cTn id="12" dur="500" fill="hold"/>
                                            <p:tgtEl>
                                              <p:spTgt spid="110"/>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2" presetClass="entr" presetSubtype="8" fill="hold" nodeType="afterEffect" p14:presetBounceEnd="54000">
                                      <p:stCondLst>
                                        <p:cond delay="0"/>
                                      </p:stCondLst>
                                      <p:childTnLst>
                                        <p:set>
                                          <p:cBhvr>
                                            <p:cTn id="15" dur="1" fill="hold">
                                              <p:stCondLst>
                                                <p:cond delay="0"/>
                                              </p:stCondLst>
                                            </p:cTn>
                                            <p:tgtEl>
                                              <p:spTgt spid="147"/>
                                            </p:tgtEl>
                                            <p:attrNameLst>
                                              <p:attrName>style.visibility</p:attrName>
                                            </p:attrNameLst>
                                          </p:cBhvr>
                                          <p:to>
                                            <p:strVal val="visible"/>
                                          </p:to>
                                        </p:set>
                                        <p:anim calcmode="lin" valueType="num" p14:bounceEnd="54000">
                                          <p:cBhvr additive="base">
                                            <p:cTn id="16" dur="500" fill="hold"/>
                                            <p:tgtEl>
                                              <p:spTgt spid="147"/>
                                            </p:tgtEl>
                                            <p:attrNameLst>
                                              <p:attrName>ppt_x</p:attrName>
                                            </p:attrNameLst>
                                          </p:cBhvr>
                                          <p:tavLst>
                                            <p:tav tm="0">
                                              <p:val>
                                                <p:strVal val="0-#ppt_w/2"/>
                                              </p:val>
                                            </p:tav>
                                            <p:tav tm="100000">
                                              <p:val>
                                                <p:strVal val="#ppt_x"/>
                                              </p:val>
                                            </p:tav>
                                          </p:tavLst>
                                        </p:anim>
                                        <p:anim calcmode="lin" valueType="num" p14:bounceEnd="54000">
                                          <p:cBhvr additive="base">
                                            <p:cTn id="17" dur="500" fill="hold"/>
                                            <p:tgtEl>
                                              <p:spTgt spid="147"/>
                                            </p:tgtEl>
                                            <p:attrNameLst>
                                              <p:attrName>ppt_y</p:attrName>
                                            </p:attrNameLst>
                                          </p:cBhvr>
                                          <p:tavLst>
                                            <p:tav tm="0">
                                              <p:val>
                                                <p:strVal val="#ppt_y"/>
                                              </p:val>
                                            </p:tav>
                                            <p:tav tm="100000">
                                              <p:val>
                                                <p:strVal val="#ppt_y"/>
                                              </p:val>
                                            </p:tav>
                                          </p:tavLst>
                                        </p:anim>
                                      </p:childTnLst>
                                    </p:cTn>
                                  </p:par>
                                </p:childTnLst>
                              </p:cTn>
                            </p:par>
                            <p:par>
                              <p:cTn id="18" fill="hold">
                                <p:stCondLst>
                                  <p:cond delay="25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14:presetBounceEnd="54000">
                                      <p:stCondLst>
                                        <p:cond delay="0"/>
                                      </p:stCondLst>
                                      <p:childTnLst>
                                        <p:set>
                                          <p:cBhvr>
                                            <p:cTn id="25" dur="1" fill="hold">
                                              <p:stCondLst>
                                                <p:cond delay="0"/>
                                              </p:stCondLst>
                                            </p:cTn>
                                            <p:tgtEl>
                                              <p:spTgt spid="111"/>
                                            </p:tgtEl>
                                            <p:attrNameLst>
                                              <p:attrName>style.visibility</p:attrName>
                                            </p:attrNameLst>
                                          </p:cBhvr>
                                          <p:to>
                                            <p:strVal val="visible"/>
                                          </p:to>
                                        </p:set>
                                        <p:anim calcmode="lin" valueType="num" p14:bounceEnd="54000">
                                          <p:cBhvr additive="base">
                                            <p:cTn id="26" dur="500" fill="hold"/>
                                            <p:tgtEl>
                                              <p:spTgt spid="111"/>
                                            </p:tgtEl>
                                            <p:attrNameLst>
                                              <p:attrName>ppt_x</p:attrName>
                                            </p:attrNameLst>
                                          </p:cBhvr>
                                          <p:tavLst>
                                            <p:tav tm="0">
                                              <p:val>
                                                <p:strVal val="#ppt_x"/>
                                              </p:val>
                                            </p:tav>
                                            <p:tav tm="100000">
                                              <p:val>
                                                <p:strVal val="#ppt_x"/>
                                              </p:val>
                                            </p:tav>
                                          </p:tavLst>
                                        </p:anim>
                                        <p:anim calcmode="lin" valueType="num" p14:bounceEnd="54000">
                                          <p:cBhvr additive="base">
                                            <p:cTn id="27" dur="500" fill="hold"/>
                                            <p:tgtEl>
                                              <p:spTgt spid="111"/>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14:presetBounceEnd="54000">
                                      <p:stCondLst>
                                        <p:cond delay="0"/>
                                      </p:stCondLst>
                                      <p:childTnLst>
                                        <p:set>
                                          <p:cBhvr>
                                            <p:cTn id="30" dur="1" fill="hold">
                                              <p:stCondLst>
                                                <p:cond delay="0"/>
                                              </p:stCondLst>
                                            </p:cTn>
                                            <p:tgtEl>
                                              <p:spTgt spid="127"/>
                                            </p:tgtEl>
                                            <p:attrNameLst>
                                              <p:attrName>style.visibility</p:attrName>
                                            </p:attrNameLst>
                                          </p:cBhvr>
                                          <p:to>
                                            <p:strVal val="visible"/>
                                          </p:to>
                                        </p:set>
                                        <p:anim calcmode="lin" valueType="num" p14:bounceEnd="54000">
                                          <p:cBhvr additive="base">
                                            <p:cTn id="31" dur="500" fill="hold"/>
                                            <p:tgtEl>
                                              <p:spTgt spid="127"/>
                                            </p:tgtEl>
                                            <p:attrNameLst>
                                              <p:attrName>ppt_x</p:attrName>
                                            </p:attrNameLst>
                                          </p:cBhvr>
                                          <p:tavLst>
                                            <p:tav tm="0">
                                              <p:val>
                                                <p:strVal val="0-#ppt_w/2"/>
                                              </p:val>
                                            </p:tav>
                                            <p:tav tm="100000">
                                              <p:val>
                                                <p:strVal val="#ppt_x"/>
                                              </p:val>
                                            </p:tav>
                                          </p:tavLst>
                                        </p:anim>
                                        <p:anim calcmode="lin" valueType="num" p14:bounceEnd="54000">
                                          <p:cBhvr additive="base">
                                            <p:cTn id="32" dur="500" fill="hold"/>
                                            <p:tgtEl>
                                              <p:spTgt spid="127"/>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14:presetBounceEnd="54000">
                                      <p:stCondLst>
                                        <p:cond delay="0"/>
                                      </p:stCondLst>
                                      <p:childTnLst>
                                        <p:set>
                                          <p:cBhvr>
                                            <p:cTn id="35" dur="1" fill="hold">
                                              <p:stCondLst>
                                                <p:cond delay="0"/>
                                              </p:stCondLst>
                                            </p:cTn>
                                            <p:tgtEl>
                                              <p:spTgt spid="112"/>
                                            </p:tgtEl>
                                            <p:attrNameLst>
                                              <p:attrName>style.visibility</p:attrName>
                                            </p:attrNameLst>
                                          </p:cBhvr>
                                          <p:to>
                                            <p:strVal val="visible"/>
                                          </p:to>
                                        </p:set>
                                        <p:anim calcmode="lin" valueType="num" p14:bounceEnd="54000">
                                          <p:cBhvr additive="base">
                                            <p:cTn id="36" dur="500" fill="hold"/>
                                            <p:tgtEl>
                                              <p:spTgt spid="112"/>
                                            </p:tgtEl>
                                            <p:attrNameLst>
                                              <p:attrName>ppt_x</p:attrName>
                                            </p:attrNameLst>
                                          </p:cBhvr>
                                          <p:tavLst>
                                            <p:tav tm="0">
                                              <p:val>
                                                <p:strVal val="#ppt_x"/>
                                              </p:val>
                                            </p:tav>
                                            <p:tav tm="100000">
                                              <p:val>
                                                <p:strVal val="#ppt_x"/>
                                              </p:val>
                                            </p:tav>
                                          </p:tavLst>
                                        </p:anim>
                                        <p:anim calcmode="lin" valueType="num" p14:bounceEnd="54000">
                                          <p:cBhvr additive="base">
                                            <p:cTn id="37" dur="500" fill="hold"/>
                                            <p:tgtEl>
                                              <p:spTgt spid="112"/>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14:presetBounceEnd="54000">
                                      <p:stCondLst>
                                        <p:cond delay="0"/>
                                      </p:stCondLst>
                                      <p:childTnLst>
                                        <p:set>
                                          <p:cBhvr>
                                            <p:cTn id="40" dur="1" fill="hold">
                                              <p:stCondLst>
                                                <p:cond delay="0"/>
                                              </p:stCondLst>
                                            </p:cTn>
                                            <p:tgtEl>
                                              <p:spTgt spid="128"/>
                                            </p:tgtEl>
                                            <p:attrNameLst>
                                              <p:attrName>style.visibility</p:attrName>
                                            </p:attrNameLst>
                                          </p:cBhvr>
                                          <p:to>
                                            <p:strVal val="visible"/>
                                          </p:to>
                                        </p:set>
                                        <p:anim calcmode="lin" valueType="num" p14:bounceEnd="54000">
                                          <p:cBhvr additive="base">
                                            <p:cTn id="41" dur="500" fill="hold"/>
                                            <p:tgtEl>
                                              <p:spTgt spid="128"/>
                                            </p:tgtEl>
                                            <p:attrNameLst>
                                              <p:attrName>ppt_x</p:attrName>
                                            </p:attrNameLst>
                                          </p:cBhvr>
                                          <p:tavLst>
                                            <p:tav tm="0">
                                              <p:val>
                                                <p:strVal val="0-#ppt_w/2"/>
                                              </p:val>
                                            </p:tav>
                                            <p:tav tm="100000">
                                              <p:val>
                                                <p:strVal val="#ppt_x"/>
                                              </p:val>
                                            </p:tav>
                                          </p:tavLst>
                                        </p:anim>
                                        <p:anim calcmode="lin" valueType="num" p14:bounceEnd="54000">
                                          <p:cBhvr additive="base">
                                            <p:cTn id="42" dur="500" fill="hold"/>
                                            <p:tgtEl>
                                              <p:spTgt spid="128"/>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14:presetBounceEnd="54000">
                                      <p:stCondLst>
                                        <p:cond delay="0"/>
                                      </p:stCondLst>
                                      <p:childTnLst>
                                        <p:set>
                                          <p:cBhvr>
                                            <p:cTn id="45" dur="1" fill="hold">
                                              <p:stCondLst>
                                                <p:cond delay="0"/>
                                              </p:stCondLst>
                                            </p:cTn>
                                            <p:tgtEl>
                                              <p:spTgt spid="125"/>
                                            </p:tgtEl>
                                            <p:attrNameLst>
                                              <p:attrName>style.visibility</p:attrName>
                                            </p:attrNameLst>
                                          </p:cBhvr>
                                          <p:to>
                                            <p:strVal val="visible"/>
                                          </p:to>
                                        </p:set>
                                        <p:anim calcmode="lin" valueType="num" p14:bounceEnd="54000">
                                          <p:cBhvr additive="base">
                                            <p:cTn id="46" dur="500" fill="hold"/>
                                            <p:tgtEl>
                                              <p:spTgt spid="125"/>
                                            </p:tgtEl>
                                            <p:attrNameLst>
                                              <p:attrName>ppt_x</p:attrName>
                                            </p:attrNameLst>
                                          </p:cBhvr>
                                          <p:tavLst>
                                            <p:tav tm="0">
                                              <p:val>
                                                <p:strVal val="#ppt_x"/>
                                              </p:val>
                                            </p:tav>
                                            <p:tav tm="100000">
                                              <p:val>
                                                <p:strVal val="#ppt_x"/>
                                              </p:val>
                                            </p:tav>
                                          </p:tavLst>
                                        </p:anim>
                                        <p:anim calcmode="lin" valueType="num" p14:bounceEnd="54000">
                                          <p:cBhvr additive="base">
                                            <p:cTn id="47" dur="500" fill="hold"/>
                                            <p:tgtEl>
                                              <p:spTgt spid="12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14:presetBounceEnd="54000">
                                      <p:stCondLst>
                                        <p:cond delay="0"/>
                                      </p:stCondLst>
                                      <p:childTnLst>
                                        <p:set>
                                          <p:cBhvr>
                                            <p:cTn id="50" dur="1" fill="hold">
                                              <p:stCondLst>
                                                <p:cond delay="0"/>
                                              </p:stCondLst>
                                            </p:cTn>
                                            <p:tgtEl>
                                              <p:spTgt spid="129"/>
                                            </p:tgtEl>
                                            <p:attrNameLst>
                                              <p:attrName>style.visibility</p:attrName>
                                            </p:attrNameLst>
                                          </p:cBhvr>
                                          <p:to>
                                            <p:strVal val="visible"/>
                                          </p:to>
                                        </p:set>
                                        <p:anim calcmode="lin" valueType="num" p14:bounceEnd="54000">
                                          <p:cBhvr additive="base">
                                            <p:cTn id="51" dur="500" fill="hold"/>
                                            <p:tgtEl>
                                              <p:spTgt spid="129"/>
                                            </p:tgtEl>
                                            <p:attrNameLst>
                                              <p:attrName>ppt_x</p:attrName>
                                            </p:attrNameLst>
                                          </p:cBhvr>
                                          <p:tavLst>
                                            <p:tav tm="0">
                                              <p:val>
                                                <p:strVal val="0-#ppt_w/2"/>
                                              </p:val>
                                            </p:tav>
                                            <p:tav tm="100000">
                                              <p:val>
                                                <p:strVal val="#ppt_x"/>
                                              </p:val>
                                            </p:tav>
                                          </p:tavLst>
                                        </p:anim>
                                        <p:anim calcmode="lin" valueType="num" p14:bounceEnd="54000">
                                          <p:cBhvr additive="base">
                                            <p:cTn id="52" dur="500" fill="hold"/>
                                            <p:tgtEl>
                                              <p:spTgt spid="129"/>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14:presetBounceEnd="54000">
                                      <p:stCondLst>
                                        <p:cond delay="0"/>
                                      </p:stCondLst>
                                      <p:childTnLst>
                                        <p:set>
                                          <p:cBhvr>
                                            <p:cTn id="55" dur="1" fill="hold">
                                              <p:stCondLst>
                                                <p:cond delay="0"/>
                                              </p:stCondLst>
                                            </p:cTn>
                                            <p:tgtEl>
                                              <p:spTgt spid="126"/>
                                            </p:tgtEl>
                                            <p:attrNameLst>
                                              <p:attrName>style.visibility</p:attrName>
                                            </p:attrNameLst>
                                          </p:cBhvr>
                                          <p:to>
                                            <p:strVal val="visible"/>
                                          </p:to>
                                        </p:set>
                                        <p:anim calcmode="lin" valueType="num" p14:bounceEnd="54000">
                                          <p:cBhvr additive="base">
                                            <p:cTn id="56" dur="500" fill="hold"/>
                                            <p:tgtEl>
                                              <p:spTgt spid="126"/>
                                            </p:tgtEl>
                                            <p:attrNameLst>
                                              <p:attrName>ppt_x</p:attrName>
                                            </p:attrNameLst>
                                          </p:cBhvr>
                                          <p:tavLst>
                                            <p:tav tm="0">
                                              <p:val>
                                                <p:strVal val="#ppt_x"/>
                                              </p:val>
                                            </p:tav>
                                            <p:tav tm="100000">
                                              <p:val>
                                                <p:strVal val="#ppt_x"/>
                                              </p:val>
                                            </p:tav>
                                          </p:tavLst>
                                        </p:anim>
                                        <p:anim calcmode="lin" valueType="num" p14:bounceEnd="54000">
                                          <p:cBhvr additive="base">
                                            <p:cTn id="57" dur="500" fill="hold"/>
                                            <p:tgtEl>
                                              <p:spTgt spid="126"/>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14:presetBounceEnd="54000">
                                      <p:stCondLst>
                                        <p:cond delay="0"/>
                                      </p:stCondLst>
                                      <p:childTnLst>
                                        <p:set>
                                          <p:cBhvr>
                                            <p:cTn id="60" dur="1" fill="hold">
                                              <p:stCondLst>
                                                <p:cond delay="0"/>
                                              </p:stCondLst>
                                            </p:cTn>
                                            <p:tgtEl>
                                              <p:spTgt spid="130"/>
                                            </p:tgtEl>
                                            <p:attrNameLst>
                                              <p:attrName>style.visibility</p:attrName>
                                            </p:attrNameLst>
                                          </p:cBhvr>
                                          <p:to>
                                            <p:strVal val="visible"/>
                                          </p:to>
                                        </p:set>
                                        <p:anim calcmode="lin" valueType="num" p14:bounceEnd="54000">
                                          <p:cBhvr additive="base">
                                            <p:cTn id="61" dur="500" fill="hold"/>
                                            <p:tgtEl>
                                              <p:spTgt spid="130"/>
                                            </p:tgtEl>
                                            <p:attrNameLst>
                                              <p:attrName>ppt_x</p:attrName>
                                            </p:attrNameLst>
                                          </p:cBhvr>
                                          <p:tavLst>
                                            <p:tav tm="0">
                                              <p:val>
                                                <p:strVal val="0-#ppt_w/2"/>
                                              </p:val>
                                            </p:tav>
                                            <p:tav tm="100000">
                                              <p:val>
                                                <p:strVal val="#ppt_x"/>
                                              </p:val>
                                            </p:tav>
                                          </p:tavLst>
                                        </p:anim>
                                        <p:anim calcmode="lin" valueType="num" p14:bounceEnd="54000">
                                          <p:cBhvr additive="base">
                                            <p:cTn id="62" dur="500" fill="hold"/>
                                            <p:tgtEl>
                                              <p:spTgt spid="130"/>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500"/>
                                            <p:tgtEl>
                                              <p:spTgt spid="116"/>
                                            </p:tgtEl>
                                          </p:cBhvr>
                                        </p:animEffect>
                                        <p:set>
                                          <p:cBhvr>
                                            <p:cTn id="71" dur="1" fill="hold">
                                              <p:stCondLst>
                                                <p:cond delay="499"/>
                                              </p:stCondLst>
                                            </p:cTn>
                                            <p:tgtEl>
                                              <p:spTgt spid="116"/>
                                            </p:tgtEl>
                                            <p:attrNameLst>
                                              <p:attrName>style.visibility</p:attrName>
                                            </p:attrNameLst>
                                          </p:cBhvr>
                                          <p:to>
                                            <p:strVal val="hidden"/>
                                          </p:to>
                                        </p:set>
                                      </p:childTnLst>
                                    </p:cTn>
                                  </p:par>
                                </p:childTnLst>
                              </p:cTn>
                            </p:par>
                            <p:par>
                              <p:cTn id="72" fill="hold">
                                <p:stCondLst>
                                  <p:cond delay="500"/>
                                </p:stCondLst>
                                <p:childTnLst>
                                  <p:par>
                                    <p:cTn id="73" presetID="22" presetClass="entr" presetSubtype="8" fill="hold" nodeType="afterEffect">
                                      <p:stCondLst>
                                        <p:cond delay="0"/>
                                      </p:stCondLst>
                                      <p:childTnLst>
                                        <p:set>
                                          <p:cBhvr>
                                            <p:cTn id="74" dur="1" fill="hold">
                                              <p:stCondLst>
                                                <p:cond delay="0"/>
                                              </p:stCondLst>
                                            </p:cTn>
                                            <p:tgtEl>
                                              <p:spTgt spid="143"/>
                                            </p:tgtEl>
                                            <p:attrNameLst>
                                              <p:attrName>style.visibility</p:attrName>
                                            </p:attrNameLst>
                                          </p:cBhvr>
                                          <p:to>
                                            <p:strVal val="visible"/>
                                          </p:to>
                                        </p:set>
                                        <p:animEffect transition="in" filter="wipe(left)">
                                          <p:cBhvr>
                                            <p:cTn id="75" dur="10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childTnLst>
                              </p:cTn>
                            </p:par>
                            <p:par>
                              <p:cTn id="8" fill="hold">
                                <p:stCondLst>
                                  <p:cond delay="1500"/>
                                </p:stCondLst>
                                <p:childTnLst>
                                  <p:par>
                                    <p:cTn id="9" presetID="2" presetClass="entr" presetSubtype="4" fill="hold" nodeType="afterEffect">
                                      <p:stCondLst>
                                        <p:cond delay="0"/>
                                      </p:stCondLst>
                                      <p:childTnLst>
                                        <p:set>
                                          <p:cBhvr>
                                            <p:cTn id="10" dur="1" fill="hold">
                                              <p:stCondLst>
                                                <p:cond delay="0"/>
                                              </p:stCondLst>
                                            </p:cTn>
                                            <p:tgtEl>
                                              <p:spTgt spid="110"/>
                                            </p:tgtEl>
                                            <p:attrNameLst>
                                              <p:attrName>style.visibility</p:attrName>
                                            </p:attrNameLst>
                                          </p:cBhvr>
                                          <p:to>
                                            <p:strVal val="visible"/>
                                          </p:to>
                                        </p:set>
                                        <p:anim calcmode="lin" valueType="num">
                                          <p:cBhvr additive="base">
                                            <p:cTn id="11" dur="500" fill="hold"/>
                                            <p:tgtEl>
                                              <p:spTgt spid="110"/>
                                            </p:tgtEl>
                                            <p:attrNameLst>
                                              <p:attrName>ppt_x</p:attrName>
                                            </p:attrNameLst>
                                          </p:cBhvr>
                                          <p:tavLst>
                                            <p:tav tm="0">
                                              <p:val>
                                                <p:strVal val="#ppt_x"/>
                                              </p:val>
                                            </p:tav>
                                            <p:tav tm="100000">
                                              <p:val>
                                                <p:strVal val="#ppt_x"/>
                                              </p:val>
                                            </p:tav>
                                          </p:tavLst>
                                        </p:anim>
                                        <p:anim calcmode="lin" valueType="num">
                                          <p:cBhvr additive="base">
                                            <p:cTn id="12" dur="500" fill="hold"/>
                                            <p:tgtEl>
                                              <p:spTgt spid="110"/>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2" presetClass="entr" presetSubtype="8" fill="hold" nodeType="afterEffect">
                                      <p:stCondLst>
                                        <p:cond delay="0"/>
                                      </p:stCondLst>
                                      <p:childTnLst>
                                        <p:set>
                                          <p:cBhvr>
                                            <p:cTn id="15" dur="1" fill="hold">
                                              <p:stCondLst>
                                                <p:cond delay="0"/>
                                              </p:stCondLst>
                                            </p:cTn>
                                            <p:tgtEl>
                                              <p:spTgt spid="147"/>
                                            </p:tgtEl>
                                            <p:attrNameLst>
                                              <p:attrName>style.visibility</p:attrName>
                                            </p:attrNameLst>
                                          </p:cBhvr>
                                          <p:to>
                                            <p:strVal val="visible"/>
                                          </p:to>
                                        </p:set>
                                        <p:anim calcmode="lin" valueType="num">
                                          <p:cBhvr additive="base">
                                            <p:cTn id="16" dur="500" fill="hold"/>
                                            <p:tgtEl>
                                              <p:spTgt spid="147"/>
                                            </p:tgtEl>
                                            <p:attrNameLst>
                                              <p:attrName>ppt_x</p:attrName>
                                            </p:attrNameLst>
                                          </p:cBhvr>
                                          <p:tavLst>
                                            <p:tav tm="0">
                                              <p:val>
                                                <p:strVal val="0-#ppt_w/2"/>
                                              </p:val>
                                            </p:tav>
                                            <p:tav tm="100000">
                                              <p:val>
                                                <p:strVal val="#ppt_x"/>
                                              </p:val>
                                            </p:tav>
                                          </p:tavLst>
                                        </p:anim>
                                        <p:anim calcmode="lin" valueType="num">
                                          <p:cBhvr additive="base">
                                            <p:cTn id="17" dur="500" fill="hold"/>
                                            <p:tgtEl>
                                              <p:spTgt spid="147"/>
                                            </p:tgtEl>
                                            <p:attrNameLst>
                                              <p:attrName>ppt_y</p:attrName>
                                            </p:attrNameLst>
                                          </p:cBhvr>
                                          <p:tavLst>
                                            <p:tav tm="0">
                                              <p:val>
                                                <p:strVal val="#ppt_y"/>
                                              </p:val>
                                            </p:tav>
                                            <p:tav tm="100000">
                                              <p:val>
                                                <p:strVal val="#ppt_y"/>
                                              </p:val>
                                            </p:tav>
                                          </p:tavLst>
                                        </p:anim>
                                      </p:childTnLst>
                                    </p:cTn>
                                  </p:par>
                                </p:childTnLst>
                              </p:cTn>
                            </p:par>
                            <p:par>
                              <p:cTn id="18" fill="hold">
                                <p:stCondLst>
                                  <p:cond delay="25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111"/>
                                            </p:tgtEl>
                                            <p:attrNameLst>
                                              <p:attrName>style.visibility</p:attrName>
                                            </p:attrNameLst>
                                          </p:cBhvr>
                                          <p:to>
                                            <p:strVal val="visible"/>
                                          </p:to>
                                        </p:set>
                                        <p:anim calcmode="lin" valueType="num">
                                          <p:cBhvr additive="base">
                                            <p:cTn id="26" dur="500" fill="hold"/>
                                            <p:tgtEl>
                                              <p:spTgt spid="111"/>
                                            </p:tgtEl>
                                            <p:attrNameLst>
                                              <p:attrName>ppt_x</p:attrName>
                                            </p:attrNameLst>
                                          </p:cBhvr>
                                          <p:tavLst>
                                            <p:tav tm="0">
                                              <p:val>
                                                <p:strVal val="#ppt_x"/>
                                              </p:val>
                                            </p:tav>
                                            <p:tav tm="100000">
                                              <p:val>
                                                <p:strVal val="#ppt_x"/>
                                              </p:val>
                                            </p:tav>
                                          </p:tavLst>
                                        </p:anim>
                                        <p:anim calcmode="lin" valueType="num">
                                          <p:cBhvr additive="base">
                                            <p:cTn id="27" dur="500" fill="hold"/>
                                            <p:tgtEl>
                                              <p:spTgt spid="111"/>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stCondLst>
                                        <p:cond delay="0"/>
                                      </p:stCondLst>
                                      <p:childTnLst>
                                        <p:set>
                                          <p:cBhvr>
                                            <p:cTn id="30" dur="1" fill="hold">
                                              <p:stCondLst>
                                                <p:cond delay="0"/>
                                              </p:stCondLst>
                                            </p:cTn>
                                            <p:tgtEl>
                                              <p:spTgt spid="127"/>
                                            </p:tgtEl>
                                            <p:attrNameLst>
                                              <p:attrName>style.visibility</p:attrName>
                                            </p:attrNameLst>
                                          </p:cBhvr>
                                          <p:to>
                                            <p:strVal val="visible"/>
                                          </p:to>
                                        </p:set>
                                        <p:anim calcmode="lin" valueType="num">
                                          <p:cBhvr additive="base">
                                            <p:cTn id="31" dur="500" fill="hold"/>
                                            <p:tgtEl>
                                              <p:spTgt spid="127"/>
                                            </p:tgtEl>
                                            <p:attrNameLst>
                                              <p:attrName>ppt_x</p:attrName>
                                            </p:attrNameLst>
                                          </p:cBhvr>
                                          <p:tavLst>
                                            <p:tav tm="0">
                                              <p:val>
                                                <p:strVal val="0-#ppt_w/2"/>
                                              </p:val>
                                            </p:tav>
                                            <p:tav tm="100000">
                                              <p:val>
                                                <p:strVal val="#ppt_x"/>
                                              </p:val>
                                            </p:tav>
                                          </p:tavLst>
                                        </p:anim>
                                        <p:anim calcmode="lin" valueType="num">
                                          <p:cBhvr additive="base">
                                            <p:cTn id="32" dur="500" fill="hold"/>
                                            <p:tgtEl>
                                              <p:spTgt spid="127"/>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stCondLst>
                                        <p:cond delay="0"/>
                                      </p:stCondLst>
                                      <p:childTnLst>
                                        <p:set>
                                          <p:cBhvr>
                                            <p:cTn id="35" dur="1" fill="hold">
                                              <p:stCondLst>
                                                <p:cond delay="0"/>
                                              </p:stCondLst>
                                            </p:cTn>
                                            <p:tgtEl>
                                              <p:spTgt spid="112"/>
                                            </p:tgtEl>
                                            <p:attrNameLst>
                                              <p:attrName>style.visibility</p:attrName>
                                            </p:attrNameLst>
                                          </p:cBhvr>
                                          <p:to>
                                            <p:strVal val="visible"/>
                                          </p:to>
                                        </p:set>
                                        <p:anim calcmode="lin" valueType="num">
                                          <p:cBhvr additive="base">
                                            <p:cTn id="36" dur="500" fill="hold"/>
                                            <p:tgtEl>
                                              <p:spTgt spid="112"/>
                                            </p:tgtEl>
                                            <p:attrNameLst>
                                              <p:attrName>ppt_x</p:attrName>
                                            </p:attrNameLst>
                                          </p:cBhvr>
                                          <p:tavLst>
                                            <p:tav tm="0">
                                              <p:val>
                                                <p:strVal val="#ppt_x"/>
                                              </p:val>
                                            </p:tav>
                                            <p:tav tm="100000">
                                              <p:val>
                                                <p:strVal val="#ppt_x"/>
                                              </p:val>
                                            </p:tav>
                                          </p:tavLst>
                                        </p:anim>
                                        <p:anim calcmode="lin" valueType="num">
                                          <p:cBhvr additive="base">
                                            <p:cTn id="37" dur="500" fill="hold"/>
                                            <p:tgtEl>
                                              <p:spTgt spid="112"/>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stCondLst>
                                        <p:cond delay="0"/>
                                      </p:stCondLst>
                                      <p:childTnLst>
                                        <p:set>
                                          <p:cBhvr>
                                            <p:cTn id="40" dur="1" fill="hold">
                                              <p:stCondLst>
                                                <p:cond delay="0"/>
                                              </p:stCondLst>
                                            </p:cTn>
                                            <p:tgtEl>
                                              <p:spTgt spid="128"/>
                                            </p:tgtEl>
                                            <p:attrNameLst>
                                              <p:attrName>style.visibility</p:attrName>
                                            </p:attrNameLst>
                                          </p:cBhvr>
                                          <p:to>
                                            <p:strVal val="visible"/>
                                          </p:to>
                                        </p:set>
                                        <p:anim calcmode="lin" valueType="num">
                                          <p:cBhvr additive="base">
                                            <p:cTn id="41" dur="500" fill="hold"/>
                                            <p:tgtEl>
                                              <p:spTgt spid="128"/>
                                            </p:tgtEl>
                                            <p:attrNameLst>
                                              <p:attrName>ppt_x</p:attrName>
                                            </p:attrNameLst>
                                          </p:cBhvr>
                                          <p:tavLst>
                                            <p:tav tm="0">
                                              <p:val>
                                                <p:strVal val="0-#ppt_w/2"/>
                                              </p:val>
                                            </p:tav>
                                            <p:tav tm="100000">
                                              <p:val>
                                                <p:strVal val="#ppt_x"/>
                                              </p:val>
                                            </p:tav>
                                          </p:tavLst>
                                        </p:anim>
                                        <p:anim calcmode="lin" valueType="num">
                                          <p:cBhvr additive="base">
                                            <p:cTn id="42" dur="500" fill="hold"/>
                                            <p:tgtEl>
                                              <p:spTgt spid="128"/>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stCondLst>
                                        <p:cond delay="0"/>
                                      </p:stCondLst>
                                      <p:childTnLst>
                                        <p:set>
                                          <p:cBhvr>
                                            <p:cTn id="45" dur="1" fill="hold">
                                              <p:stCondLst>
                                                <p:cond delay="0"/>
                                              </p:stCondLst>
                                            </p:cTn>
                                            <p:tgtEl>
                                              <p:spTgt spid="125"/>
                                            </p:tgtEl>
                                            <p:attrNameLst>
                                              <p:attrName>style.visibility</p:attrName>
                                            </p:attrNameLst>
                                          </p:cBhvr>
                                          <p:to>
                                            <p:strVal val="visible"/>
                                          </p:to>
                                        </p:set>
                                        <p:anim calcmode="lin" valueType="num">
                                          <p:cBhvr additive="base">
                                            <p:cTn id="46" dur="500" fill="hold"/>
                                            <p:tgtEl>
                                              <p:spTgt spid="125"/>
                                            </p:tgtEl>
                                            <p:attrNameLst>
                                              <p:attrName>ppt_x</p:attrName>
                                            </p:attrNameLst>
                                          </p:cBhvr>
                                          <p:tavLst>
                                            <p:tav tm="0">
                                              <p:val>
                                                <p:strVal val="#ppt_x"/>
                                              </p:val>
                                            </p:tav>
                                            <p:tav tm="100000">
                                              <p:val>
                                                <p:strVal val="#ppt_x"/>
                                              </p:val>
                                            </p:tav>
                                          </p:tavLst>
                                        </p:anim>
                                        <p:anim calcmode="lin" valueType="num">
                                          <p:cBhvr additive="base">
                                            <p:cTn id="47" dur="500" fill="hold"/>
                                            <p:tgtEl>
                                              <p:spTgt spid="12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stCondLst>
                                        <p:cond delay="0"/>
                                      </p:stCondLst>
                                      <p:childTnLst>
                                        <p:set>
                                          <p:cBhvr>
                                            <p:cTn id="50" dur="1" fill="hold">
                                              <p:stCondLst>
                                                <p:cond delay="0"/>
                                              </p:stCondLst>
                                            </p:cTn>
                                            <p:tgtEl>
                                              <p:spTgt spid="129"/>
                                            </p:tgtEl>
                                            <p:attrNameLst>
                                              <p:attrName>style.visibility</p:attrName>
                                            </p:attrNameLst>
                                          </p:cBhvr>
                                          <p:to>
                                            <p:strVal val="visible"/>
                                          </p:to>
                                        </p:set>
                                        <p:anim calcmode="lin" valueType="num">
                                          <p:cBhvr additive="base">
                                            <p:cTn id="51" dur="500" fill="hold"/>
                                            <p:tgtEl>
                                              <p:spTgt spid="129"/>
                                            </p:tgtEl>
                                            <p:attrNameLst>
                                              <p:attrName>ppt_x</p:attrName>
                                            </p:attrNameLst>
                                          </p:cBhvr>
                                          <p:tavLst>
                                            <p:tav tm="0">
                                              <p:val>
                                                <p:strVal val="0-#ppt_w/2"/>
                                              </p:val>
                                            </p:tav>
                                            <p:tav tm="100000">
                                              <p:val>
                                                <p:strVal val="#ppt_x"/>
                                              </p:val>
                                            </p:tav>
                                          </p:tavLst>
                                        </p:anim>
                                        <p:anim calcmode="lin" valueType="num">
                                          <p:cBhvr additive="base">
                                            <p:cTn id="52" dur="500" fill="hold"/>
                                            <p:tgtEl>
                                              <p:spTgt spid="129"/>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stCondLst>
                                        <p:cond delay="0"/>
                                      </p:stCondLst>
                                      <p:childTnLst>
                                        <p:set>
                                          <p:cBhvr>
                                            <p:cTn id="55" dur="1" fill="hold">
                                              <p:stCondLst>
                                                <p:cond delay="0"/>
                                              </p:stCondLst>
                                            </p:cTn>
                                            <p:tgtEl>
                                              <p:spTgt spid="126"/>
                                            </p:tgtEl>
                                            <p:attrNameLst>
                                              <p:attrName>style.visibility</p:attrName>
                                            </p:attrNameLst>
                                          </p:cBhvr>
                                          <p:to>
                                            <p:strVal val="visible"/>
                                          </p:to>
                                        </p:set>
                                        <p:anim calcmode="lin" valueType="num">
                                          <p:cBhvr additive="base">
                                            <p:cTn id="56" dur="500" fill="hold"/>
                                            <p:tgtEl>
                                              <p:spTgt spid="126"/>
                                            </p:tgtEl>
                                            <p:attrNameLst>
                                              <p:attrName>ppt_x</p:attrName>
                                            </p:attrNameLst>
                                          </p:cBhvr>
                                          <p:tavLst>
                                            <p:tav tm="0">
                                              <p:val>
                                                <p:strVal val="#ppt_x"/>
                                              </p:val>
                                            </p:tav>
                                            <p:tav tm="100000">
                                              <p:val>
                                                <p:strVal val="#ppt_x"/>
                                              </p:val>
                                            </p:tav>
                                          </p:tavLst>
                                        </p:anim>
                                        <p:anim calcmode="lin" valueType="num">
                                          <p:cBhvr additive="base">
                                            <p:cTn id="57" dur="500" fill="hold"/>
                                            <p:tgtEl>
                                              <p:spTgt spid="126"/>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stCondLst>
                                        <p:cond delay="0"/>
                                      </p:stCondLst>
                                      <p:childTnLst>
                                        <p:set>
                                          <p:cBhvr>
                                            <p:cTn id="60" dur="1" fill="hold">
                                              <p:stCondLst>
                                                <p:cond delay="0"/>
                                              </p:stCondLst>
                                            </p:cTn>
                                            <p:tgtEl>
                                              <p:spTgt spid="130"/>
                                            </p:tgtEl>
                                            <p:attrNameLst>
                                              <p:attrName>style.visibility</p:attrName>
                                            </p:attrNameLst>
                                          </p:cBhvr>
                                          <p:to>
                                            <p:strVal val="visible"/>
                                          </p:to>
                                        </p:set>
                                        <p:anim calcmode="lin" valueType="num">
                                          <p:cBhvr additive="base">
                                            <p:cTn id="61" dur="500" fill="hold"/>
                                            <p:tgtEl>
                                              <p:spTgt spid="130"/>
                                            </p:tgtEl>
                                            <p:attrNameLst>
                                              <p:attrName>ppt_x</p:attrName>
                                            </p:attrNameLst>
                                          </p:cBhvr>
                                          <p:tavLst>
                                            <p:tav tm="0">
                                              <p:val>
                                                <p:strVal val="0-#ppt_w/2"/>
                                              </p:val>
                                            </p:tav>
                                            <p:tav tm="100000">
                                              <p:val>
                                                <p:strVal val="#ppt_x"/>
                                              </p:val>
                                            </p:tav>
                                          </p:tavLst>
                                        </p:anim>
                                        <p:anim calcmode="lin" valueType="num">
                                          <p:cBhvr additive="base">
                                            <p:cTn id="62" dur="500" fill="hold"/>
                                            <p:tgtEl>
                                              <p:spTgt spid="130"/>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500"/>
                                            <p:tgtEl>
                                              <p:spTgt spid="116"/>
                                            </p:tgtEl>
                                          </p:cBhvr>
                                        </p:animEffect>
                                        <p:set>
                                          <p:cBhvr>
                                            <p:cTn id="71" dur="1" fill="hold">
                                              <p:stCondLst>
                                                <p:cond delay="499"/>
                                              </p:stCondLst>
                                            </p:cTn>
                                            <p:tgtEl>
                                              <p:spTgt spid="116"/>
                                            </p:tgtEl>
                                            <p:attrNameLst>
                                              <p:attrName>style.visibility</p:attrName>
                                            </p:attrNameLst>
                                          </p:cBhvr>
                                          <p:to>
                                            <p:strVal val="hidden"/>
                                          </p:to>
                                        </p:set>
                                      </p:childTnLst>
                                    </p:cTn>
                                  </p:par>
                                </p:childTnLst>
                              </p:cTn>
                            </p:par>
                            <p:par>
                              <p:cTn id="72" fill="hold">
                                <p:stCondLst>
                                  <p:cond delay="500"/>
                                </p:stCondLst>
                                <p:childTnLst>
                                  <p:par>
                                    <p:cTn id="73" presetID="22" presetClass="entr" presetSubtype="8" fill="hold" nodeType="afterEffect">
                                      <p:stCondLst>
                                        <p:cond delay="0"/>
                                      </p:stCondLst>
                                      <p:childTnLst>
                                        <p:set>
                                          <p:cBhvr>
                                            <p:cTn id="74" dur="1" fill="hold">
                                              <p:stCondLst>
                                                <p:cond delay="0"/>
                                              </p:stCondLst>
                                            </p:cTn>
                                            <p:tgtEl>
                                              <p:spTgt spid="143"/>
                                            </p:tgtEl>
                                            <p:attrNameLst>
                                              <p:attrName>style.visibility</p:attrName>
                                            </p:attrNameLst>
                                          </p:cBhvr>
                                          <p:to>
                                            <p:strVal val="visible"/>
                                          </p:to>
                                        </p:set>
                                        <p:animEffect transition="in" filter="wipe(left)">
                                          <p:cBhvr>
                                            <p:cTn id="75" dur="10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94492" y="2321073"/>
            <a:ext cx="10270866" cy="1205771"/>
            <a:chOff x="394492" y="2237943"/>
            <a:chExt cx="10270866" cy="1205771"/>
          </a:xfrm>
        </p:grpSpPr>
        <p:grpSp>
          <p:nvGrpSpPr>
            <p:cNvPr id="55" name="Group 54"/>
            <p:cNvGrpSpPr/>
            <p:nvPr/>
          </p:nvGrpSpPr>
          <p:grpSpPr>
            <a:xfrm>
              <a:off x="754987" y="2237943"/>
              <a:ext cx="9910371" cy="1205771"/>
              <a:chOff x="-11669486" y="-1545133"/>
              <a:chExt cx="2993572" cy="4438942"/>
            </a:xfrm>
          </p:grpSpPr>
          <p:cxnSp>
            <p:nvCxnSpPr>
              <p:cNvPr id="57" name="Straight Connector 56"/>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69" name="TextBox 6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70" name="TextBox 6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1165317" y="3786709"/>
            <a:ext cx="119785" cy="2533632"/>
            <a:chOff x="1165317" y="3786709"/>
            <a:chExt cx="119785" cy="2533632"/>
          </a:xfrm>
        </p:grpSpPr>
        <p:cxnSp>
          <p:nvCxnSpPr>
            <p:cNvPr id="221" name="Straight Connector 220"/>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sp>
        <p:nvSpPr>
          <p:cNvPr id="433" name="Isosceles Triangle 432"/>
          <p:cNvSpPr/>
          <p:nvPr/>
        </p:nvSpPr>
        <p:spPr>
          <a:xfrm>
            <a:off x="978903"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 name="Group 16"/>
          <p:cNvGrpSpPr/>
          <p:nvPr/>
        </p:nvGrpSpPr>
        <p:grpSpPr>
          <a:xfrm>
            <a:off x="1121096" y="215922"/>
            <a:ext cx="3016341" cy="2901812"/>
            <a:chOff x="995789" y="493906"/>
            <a:chExt cx="3294331" cy="3169247"/>
          </a:xfrm>
        </p:grpSpPr>
        <p:cxnSp>
          <p:nvCxnSpPr>
            <p:cNvPr id="429" name="Straight Connector 428"/>
            <p:cNvCxnSpPr/>
            <p:nvPr/>
          </p:nvCxnSpPr>
          <p:spPr>
            <a:xfrm flipH="1">
              <a:off x="1184465" y="2763520"/>
              <a:ext cx="217032" cy="899633"/>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rot="21131011">
              <a:off x="995789" y="493906"/>
              <a:ext cx="3294331" cy="2156423"/>
              <a:chOff x="731428" y="798127"/>
              <a:chExt cx="3294331" cy="2156423"/>
            </a:xfrm>
          </p:grpSpPr>
          <p:grpSp>
            <p:nvGrpSpPr>
              <p:cNvPr id="441" name="Group 440"/>
              <p:cNvGrpSpPr/>
              <p:nvPr/>
            </p:nvGrpSpPr>
            <p:grpSpPr>
              <a:xfrm>
                <a:off x="731428" y="798127"/>
                <a:ext cx="3294331" cy="2082977"/>
                <a:chOff x="6296626" y="1378368"/>
                <a:chExt cx="2576477" cy="1650539"/>
              </a:xfrm>
            </p:grpSpPr>
            <p:pic>
              <p:nvPicPr>
                <p:cNvPr id="444" name="Picture 443"/>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45" name="Rectangle 444"/>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2" name="TextBox 441"/>
              <p:cNvSpPr txBox="1"/>
              <p:nvPr/>
            </p:nvSpPr>
            <p:spPr>
              <a:xfrm>
                <a:off x="804890" y="2615996"/>
                <a:ext cx="3147406" cy="338554"/>
              </a:xfrm>
              <a:prstGeom prst="rect">
                <a:avLst/>
              </a:prstGeom>
              <a:noFill/>
            </p:spPr>
            <p:txBody>
              <a:bodyPr wrap="square" rtlCol="0">
                <a:spAutoFit/>
              </a:bodyPr>
              <a:lstStyle/>
              <a:p>
                <a:pPr algn="ctr"/>
                <a:r>
                  <a:rPr lang="en-US" sz="1600" i="1" dirty="0">
                    <a:solidFill>
                      <a:srgbClr val="0070C0"/>
                    </a:solidFill>
                  </a:rPr>
                  <a:t>Band hits the stage</a:t>
                </a:r>
              </a:p>
            </p:txBody>
          </p:sp>
          <p:pic>
            <p:nvPicPr>
              <p:cNvPr id="446" name="Picture 445"/>
              <p:cNvPicPr>
                <a:picLocks noChangeAspect="1"/>
              </p:cNvPicPr>
              <p:nvPr/>
            </p:nvPicPr>
            <p:blipFill rotWithShape="1">
              <a:blip r:embed="rId3"/>
              <a:srcRect l="15810" t="6267" r="3905" b="11600"/>
              <a:stretch/>
            </p:blipFill>
            <p:spPr>
              <a:xfrm>
                <a:off x="1032199" y="920198"/>
                <a:ext cx="2692789" cy="1721724"/>
              </a:xfrm>
              <a:prstGeom prst="rect">
                <a:avLst/>
              </a:prstGeom>
            </p:spPr>
          </p:pic>
        </p:grpSp>
      </p:grpSp>
      <p:sp>
        <p:nvSpPr>
          <p:cNvPr id="74" name="TextBox 73"/>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75" name="TextBox 74"/>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76" name="Picture 75"/>
          <p:cNvPicPr>
            <a:picLocks noChangeAspect="1"/>
          </p:cNvPicPr>
          <p:nvPr/>
        </p:nvPicPr>
        <p:blipFill>
          <a:blip r:embed="rId4"/>
          <a:stretch>
            <a:fillRect/>
          </a:stretch>
        </p:blipFill>
        <p:spPr>
          <a:xfrm>
            <a:off x="19250" y="0"/>
            <a:ext cx="1690410" cy="390930"/>
          </a:xfrm>
          <a:prstGeom prst="rect">
            <a:avLst/>
          </a:prstGeom>
        </p:spPr>
      </p:pic>
      <p:sp>
        <p:nvSpPr>
          <p:cNvPr id="4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6" name="Freeform 55"/>
          <p:cNvSpPr/>
          <p:nvPr/>
        </p:nvSpPr>
        <p:spPr>
          <a:xfrm>
            <a:off x="1103098" y="313569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65"/>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66"/>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10566168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125E-6 -3.33333E-6 L 0.01459 -3.33333E-6 " pathEditMode="relative" rAng="0" ptsTypes="AA" p14:bounceEnd="46000">
                                          <p:cBhvr>
                                            <p:cTn id="6" dur="1000" fill="hold"/>
                                            <p:tgtEl>
                                              <p:spTgt spid="433"/>
                                            </p:tgtEl>
                                            <p:attrNameLst>
                                              <p:attrName>ppt_x</p:attrName>
                                              <p:attrName>ppt_y</p:attrName>
                                            </p:attrNameLst>
                                          </p:cBhvr>
                                          <p:rCtr x="72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wipe(left)">
                                          <p:cBhvr>
                                            <p:cTn id="14" dur="1000"/>
                                            <p:tgtEl>
                                              <p:spTgt spid="56"/>
                                            </p:tgtEl>
                                          </p:cBhvr>
                                        </p:animEffect>
                                      </p:childTnLst>
                                    </p:cTn>
                                  </p:par>
                                  <p:par>
                                    <p:cTn id="15" presetID="22" presetClass="entr" presetSubtype="1"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3" grpId="0" animBg="1"/>
          <p:bldP spid="5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125E-6 -3.33333E-6 L 0.01459 -3.33333E-6 " pathEditMode="relative" rAng="0" ptsTypes="AA">
                                          <p:cBhvr>
                                            <p:cTn id="6" dur="1000" fill="hold"/>
                                            <p:tgtEl>
                                              <p:spTgt spid="433"/>
                                            </p:tgtEl>
                                            <p:attrNameLst>
                                              <p:attrName>ppt_x</p:attrName>
                                              <p:attrName>ppt_y</p:attrName>
                                            </p:attrNameLst>
                                          </p:cBhvr>
                                          <p:rCtr x="72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wipe(left)">
                                          <p:cBhvr>
                                            <p:cTn id="14" dur="1000"/>
                                            <p:tgtEl>
                                              <p:spTgt spid="56"/>
                                            </p:tgtEl>
                                          </p:cBhvr>
                                        </p:animEffect>
                                      </p:childTnLst>
                                    </p:cTn>
                                  </p:par>
                                  <p:par>
                                    <p:cTn id="15" presetID="22" presetClass="entr" presetSubtype="1"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3" grpId="0" animBg="1"/>
          <p:bldP spid="56" grpId="0" animBg="1"/>
        </p:bld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716073" y="3879166"/>
            <a:ext cx="2824742" cy="738664"/>
          </a:xfrm>
          <a:prstGeom prst="rect">
            <a:avLst/>
          </a:prstGeom>
          <a:noFill/>
          <a:ln w="3175">
            <a:noFill/>
          </a:ln>
        </p:spPr>
        <p:txBody>
          <a:bodyPr wrap="square" rtlCol="0">
            <a:spAutoFit/>
          </a:bodyPr>
          <a:lstStyle/>
          <a:p>
            <a:pPr algn="ctr"/>
            <a:r>
              <a:rPr lang="en-US" sz="1400" dirty="0">
                <a:solidFill>
                  <a:srgbClr val="548235"/>
                </a:solidFill>
                <a:latin typeface="Century Gothic" panose="020B0502020202020204" pitchFamily="34" charset="0"/>
              </a:rPr>
              <a:t>French Adults 18+ </a:t>
            </a:r>
            <a:r>
              <a:rPr lang="en-US" sz="1400" b="1" u="sng" dirty="0">
                <a:solidFill>
                  <a:srgbClr val="548235"/>
                </a:solidFill>
                <a:latin typeface="Century Gothic" panose="020B0502020202020204" pitchFamily="34" charset="0"/>
              </a:rPr>
              <a:t>2016</a:t>
            </a:r>
            <a:r>
              <a:rPr lang="en-US" sz="1400" dirty="0">
                <a:solidFill>
                  <a:srgbClr val="548235"/>
                </a:solidFill>
                <a:latin typeface="Century Gothic" panose="020B0502020202020204" pitchFamily="34" charset="0"/>
              </a:rPr>
              <a:t> Weekly Reach/Minutes</a:t>
            </a:r>
          </a:p>
          <a:p>
            <a:pPr algn="ctr"/>
            <a:r>
              <a:rPr lang="en-US" sz="1400" b="1" dirty="0">
                <a:solidFill>
                  <a:srgbClr val="548235"/>
                </a:solidFill>
                <a:latin typeface="Century Gothic" panose="020B0502020202020204" pitchFamily="34" charset="0"/>
              </a:rPr>
              <a:t>INTERNET</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92%  1,114</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100%  1,514</a:t>
              </a:r>
            </a:p>
            <a:p>
              <a:pPr algn="r">
                <a:lnSpc>
                  <a:spcPts val="1900"/>
                </a:lnSpc>
              </a:pPr>
              <a:r>
                <a:rPr lang="en-US" sz="1400" dirty="0">
                  <a:solidFill>
                    <a:srgbClr val="548235"/>
                  </a:solidFill>
                  <a:latin typeface="Century Gothic" panose="020B0502020202020204" pitchFamily="34" charset="0"/>
                </a:rPr>
                <a:t>100%  1,469</a:t>
              </a:r>
            </a:p>
            <a:p>
              <a:pPr algn="r">
                <a:lnSpc>
                  <a:spcPts val="1900"/>
                </a:lnSpc>
              </a:pPr>
              <a:r>
                <a:rPr lang="en-US" sz="1400" dirty="0">
                  <a:solidFill>
                    <a:srgbClr val="548235"/>
                  </a:solidFill>
                  <a:latin typeface="Century Gothic" panose="020B0502020202020204" pitchFamily="34" charset="0"/>
                </a:rPr>
                <a:t>96%  1,388</a:t>
              </a:r>
            </a:p>
            <a:p>
              <a:pPr algn="r">
                <a:lnSpc>
                  <a:spcPts val="1900"/>
                </a:lnSpc>
              </a:pPr>
              <a:r>
                <a:rPr lang="en-US" sz="1400" dirty="0">
                  <a:solidFill>
                    <a:srgbClr val="548235"/>
                  </a:solidFill>
                  <a:latin typeface="Century Gothic" panose="020B0502020202020204" pitchFamily="34" charset="0"/>
                </a:rPr>
                <a:t>68%     606</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18-24</a:t>
              </a:r>
            </a:p>
            <a:p>
              <a:pPr algn="r">
                <a:lnSpc>
                  <a:spcPts val="1900"/>
                </a:lnSpc>
              </a:pPr>
              <a:r>
                <a:rPr lang="en-US" sz="1400" dirty="0">
                  <a:solidFill>
                    <a:srgbClr val="548235"/>
                  </a:solidFill>
                  <a:latin typeface="Century Gothic" panose="020B0502020202020204" pitchFamily="34" charset="0"/>
                </a:rPr>
                <a:t>25-34</a:t>
              </a:r>
            </a:p>
            <a:p>
              <a:pPr algn="r">
                <a:lnSpc>
                  <a:spcPts val="1900"/>
                </a:lnSpc>
              </a:pPr>
              <a:r>
                <a:rPr lang="en-US" sz="1400" dirty="0">
                  <a:solidFill>
                    <a:srgbClr val="548235"/>
                  </a:solidFill>
                  <a:latin typeface="Century Gothic" panose="020B0502020202020204" pitchFamily="34" charset="0"/>
                </a:rPr>
                <a:t>35-54</a:t>
              </a:r>
            </a:p>
            <a:p>
              <a:pPr algn="r">
                <a:lnSpc>
                  <a:spcPts val="1900"/>
                </a:lnSpc>
              </a:pPr>
              <a:r>
                <a:rPr lang="en-US" sz="1400" dirty="0">
                  <a:solidFill>
                    <a:srgbClr val="548235"/>
                  </a:solidFill>
                  <a:latin typeface="Century Gothic" panose="020B0502020202020204" pitchFamily="34" charset="0"/>
                </a:rPr>
                <a:t>55+</a:t>
              </a:r>
            </a:p>
          </p:txBody>
        </p:sp>
      </p:grpSp>
      <p:pic>
        <p:nvPicPr>
          <p:cNvPr id="131" name="Picture 130"/>
          <p:cNvPicPr>
            <a:picLocks noChangeAspect="1"/>
          </p:cNvPicPr>
          <p:nvPr/>
        </p:nvPicPr>
        <p:blipFill>
          <a:blip r:embed="rId2"/>
          <a:stretch>
            <a:fillRect/>
          </a:stretch>
        </p:blipFill>
        <p:spPr>
          <a:xfrm>
            <a:off x="8066155" y="4533226"/>
            <a:ext cx="323930" cy="381556"/>
          </a:xfrm>
          <a:prstGeom prst="rect">
            <a:avLst/>
          </a:prstGeom>
        </p:spPr>
      </p:pic>
      <p:pic>
        <p:nvPicPr>
          <p:cNvPr id="132" name="Picture 131"/>
          <p:cNvPicPr>
            <a:picLocks noChangeAspect="1"/>
          </p:cNvPicPr>
          <p:nvPr/>
        </p:nvPicPr>
        <p:blipFill>
          <a:blip r:embed="rId3"/>
          <a:stretch>
            <a:fillRect/>
          </a:stretch>
        </p:blipFill>
        <p:spPr>
          <a:xfrm>
            <a:off x="8107219" y="4816977"/>
            <a:ext cx="241802" cy="240158"/>
          </a:xfrm>
          <a:prstGeom prst="rect">
            <a:avLst/>
          </a:prstGeom>
        </p:spPr>
      </p:pic>
      <p:pic>
        <p:nvPicPr>
          <p:cNvPr id="138" name="Picture 137"/>
          <p:cNvPicPr>
            <a:picLocks noChangeAspect="1"/>
          </p:cNvPicPr>
          <p:nvPr/>
        </p:nvPicPr>
        <p:blipFill>
          <a:blip r:embed="rId4"/>
          <a:stretch>
            <a:fillRect/>
          </a:stretch>
        </p:blipFill>
        <p:spPr>
          <a:xfrm>
            <a:off x="8108042" y="5056232"/>
            <a:ext cx="240156" cy="240156"/>
          </a:xfrm>
          <a:prstGeom prst="rect">
            <a:avLst/>
          </a:prstGeom>
        </p:spPr>
      </p:pic>
      <p:pic>
        <p:nvPicPr>
          <p:cNvPr id="144" name="Picture 143"/>
          <p:cNvPicPr>
            <a:picLocks noChangeAspect="1"/>
          </p:cNvPicPr>
          <p:nvPr/>
        </p:nvPicPr>
        <p:blipFill>
          <a:blip r:embed="rId5"/>
          <a:stretch>
            <a:fillRect/>
          </a:stretch>
        </p:blipFill>
        <p:spPr>
          <a:xfrm>
            <a:off x="8107219" y="5299192"/>
            <a:ext cx="241802" cy="240158"/>
          </a:xfrm>
          <a:prstGeom prst="rect">
            <a:avLst/>
          </a:prstGeom>
        </p:spPr>
      </p:pic>
      <p:pic>
        <p:nvPicPr>
          <p:cNvPr id="149" name="Picture 148"/>
          <p:cNvPicPr>
            <a:picLocks noChangeAspect="1"/>
          </p:cNvPicPr>
          <p:nvPr/>
        </p:nvPicPr>
        <p:blipFill>
          <a:blip r:embed="rId6"/>
          <a:stretch>
            <a:fillRect/>
          </a:stretch>
        </p:blipFill>
        <p:spPr>
          <a:xfrm>
            <a:off x="8109761" y="5543423"/>
            <a:ext cx="236718" cy="238274"/>
          </a:xfrm>
          <a:prstGeom prst="rect">
            <a:avLst/>
          </a:prstGeom>
        </p:spPr>
      </p:pic>
      <p:pic>
        <p:nvPicPr>
          <p:cNvPr id="153" name="Picture 152"/>
          <p:cNvPicPr>
            <a:picLocks noChangeAspect="1"/>
          </p:cNvPicPr>
          <p:nvPr/>
        </p:nvPicPr>
        <p:blipFill>
          <a:blip r:embed="rId6"/>
          <a:stretch>
            <a:fillRect/>
          </a:stretch>
        </p:blipFill>
        <p:spPr>
          <a:xfrm>
            <a:off x="2700222" y="3448368"/>
            <a:ext cx="258816" cy="260520"/>
          </a:xfrm>
          <a:prstGeom prst="rect">
            <a:avLst/>
          </a:prstGeom>
        </p:spPr>
      </p:pic>
      <p:pic>
        <p:nvPicPr>
          <p:cNvPr id="148" name="Picture 147"/>
          <p:cNvPicPr>
            <a:picLocks noChangeAspect="1"/>
          </p:cNvPicPr>
          <p:nvPr/>
        </p:nvPicPr>
        <p:blipFill>
          <a:blip r:embed="rId2"/>
          <a:stretch>
            <a:fillRect/>
          </a:stretch>
        </p:blipFill>
        <p:spPr>
          <a:xfrm>
            <a:off x="4688087" y="854500"/>
            <a:ext cx="354170" cy="417172"/>
          </a:xfrm>
          <a:prstGeom prst="rect">
            <a:avLst/>
          </a:prstGeom>
        </p:spPr>
      </p:pic>
      <p:pic>
        <p:nvPicPr>
          <p:cNvPr id="151" name="Picture 150"/>
          <p:cNvPicPr>
            <a:picLocks noChangeAspect="1"/>
          </p:cNvPicPr>
          <p:nvPr/>
        </p:nvPicPr>
        <p:blipFill>
          <a:blip r:embed="rId4"/>
          <a:stretch>
            <a:fillRect/>
          </a:stretch>
        </p:blipFill>
        <p:spPr>
          <a:xfrm>
            <a:off x="5965644" y="56931"/>
            <a:ext cx="248602" cy="248602"/>
          </a:xfrm>
          <a:prstGeom prst="rect">
            <a:avLst/>
          </a:prstGeom>
        </p:spPr>
      </p:pic>
      <p:pic>
        <p:nvPicPr>
          <p:cNvPr id="152" name="Picture 151"/>
          <p:cNvPicPr>
            <a:picLocks noChangeAspect="1"/>
          </p:cNvPicPr>
          <p:nvPr/>
        </p:nvPicPr>
        <p:blipFill>
          <a:blip r:embed="rId5"/>
          <a:stretch>
            <a:fillRect/>
          </a:stretch>
        </p:blipFill>
        <p:spPr>
          <a:xfrm>
            <a:off x="5659230" y="467590"/>
            <a:ext cx="250306" cy="248602"/>
          </a:xfrm>
          <a:prstGeom prst="rect">
            <a:avLst/>
          </a:prstGeom>
        </p:spPr>
      </p:pic>
      <p:pic>
        <p:nvPicPr>
          <p:cNvPr id="154" name="Picture 153"/>
          <p:cNvPicPr>
            <a:picLocks noChangeAspect="1"/>
          </p:cNvPicPr>
          <p:nvPr/>
        </p:nvPicPr>
        <p:blipFill>
          <a:blip r:embed="rId7"/>
          <a:stretch>
            <a:fillRect/>
          </a:stretch>
        </p:blipFill>
        <p:spPr>
          <a:xfrm>
            <a:off x="6228347" y="55201"/>
            <a:ext cx="257022" cy="255276"/>
          </a:xfrm>
          <a:prstGeom prst="rect">
            <a:avLst/>
          </a:prstGeom>
        </p:spPr>
      </p:pic>
      <p:grpSp>
        <p:nvGrpSpPr>
          <p:cNvPr id="116" name="Group 115"/>
          <p:cNvGrpSpPr/>
          <p:nvPr/>
        </p:nvGrpSpPr>
        <p:grpSpPr>
          <a:xfrm>
            <a:off x="6091211" y="324400"/>
            <a:ext cx="4336292" cy="1092503"/>
            <a:chOff x="6346487" y="428454"/>
            <a:chExt cx="4336292" cy="1092503"/>
          </a:xfrm>
        </p:grpSpPr>
        <p:sp>
          <p:nvSpPr>
            <p:cNvPr id="122" name="TextBox 121"/>
            <p:cNvSpPr txBox="1"/>
            <p:nvPr/>
          </p:nvSpPr>
          <p:spPr>
            <a:xfrm>
              <a:off x="7015642" y="936182"/>
              <a:ext cx="3667137" cy="584775"/>
            </a:xfrm>
            <a:prstGeom prst="rect">
              <a:avLst/>
            </a:prstGeom>
            <a:solidFill>
              <a:schemeClr val="bg1"/>
            </a:solidFill>
          </p:spPr>
          <p:txBody>
            <a:bodyPr wrap="square" rtlCol="0">
              <a:spAutoFit/>
            </a:bodyPr>
            <a:lstStyle/>
            <a:p>
              <a:r>
                <a:rPr lang="en-US" sz="1600" dirty="0">
                  <a:solidFill>
                    <a:srgbClr val="548235"/>
                  </a:solidFill>
                  <a:latin typeface="Century Gothic" panose="020B0502020202020204" pitchFamily="34" charset="0"/>
                  <a:cs typeface="Courier New" pitchFamily="49" charset="0"/>
                </a:rPr>
                <a:t>Deep Internet reach/big </a:t>
              </a:r>
              <a:r>
                <a:rPr lang="en-US" sz="1600" dirty="0" err="1">
                  <a:solidFill>
                    <a:srgbClr val="548235"/>
                  </a:solidFill>
                  <a:latin typeface="Century Gothic" panose="020B0502020202020204" pitchFamily="34" charset="0"/>
                  <a:cs typeface="Courier New" pitchFamily="49" charset="0"/>
                </a:rPr>
                <a:t>mpc</a:t>
              </a:r>
              <a:r>
                <a:rPr lang="en-US" sz="1600" dirty="0">
                  <a:solidFill>
                    <a:srgbClr val="548235"/>
                  </a:solidFill>
                  <a:latin typeface="Century Gothic" panose="020B0502020202020204" pitchFamily="34" charset="0"/>
                  <a:cs typeface="Courier New" pitchFamily="49" charset="0"/>
                </a:rPr>
                <a:t> counts for 18-54 adults year olds </a:t>
              </a:r>
            </a:p>
          </p:txBody>
        </p:sp>
        <p:cxnSp>
          <p:nvCxnSpPr>
            <p:cNvPr id="123" name="Straight Connector 122"/>
            <p:cNvCxnSpPr/>
            <p:nvPr/>
          </p:nvCxnSpPr>
          <p:spPr>
            <a:xfrm flipH="1" flipV="1">
              <a:off x="6746034" y="428454"/>
              <a:ext cx="310116" cy="638261"/>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H="1" flipV="1">
              <a:off x="6500061" y="543863"/>
              <a:ext cx="559875" cy="522851"/>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flipV="1">
              <a:off x="6346487" y="821919"/>
              <a:ext cx="711972" cy="245306"/>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grpSp>
      <p:grpSp>
        <p:nvGrpSpPr>
          <p:cNvPr id="126" name="Group 125"/>
          <p:cNvGrpSpPr/>
          <p:nvPr/>
        </p:nvGrpSpPr>
        <p:grpSpPr>
          <a:xfrm>
            <a:off x="3040245" y="3529186"/>
            <a:ext cx="3312960" cy="584775"/>
            <a:chOff x="6322193" y="936182"/>
            <a:chExt cx="3312960" cy="584775"/>
          </a:xfrm>
        </p:grpSpPr>
        <p:sp>
          <p:nvSpPr>
            <p:cNvPr id="127" name="TextBox 126"/>
            <p:cNvSpPr txBox="1"/>
            <p:nvPr/>
          </p:nvSpPr>
          <p:spPr>
            <a:xfrm>
              <a:off x="7015642" y="936182"/>
              <a:ext cx="2619511" cy="584775"/>
            </a:xfrm>
            <a:prstGeom prst="rect">
              <a:avLst/>
            </a:prstGeom>
            <a:solidFill>
              <a:schemeClr val="bg1"/>
            </a:solidFill>
          </p:spPr>
          <p:txBody>
            <a:bodyPr wrap="square" rtlCol="0">
              <a:spAutoFit/>
            </a:bodyPr>
            <a:lstStyle/>
            <a:p>
              <a:r>
                <a:rPr lang="en-US" sz="1600" dirty="0">
                  <a:solidFill>
                    <a:srgbClr val="548235"/>
                  </a:solidFill>
                  <a:latin typeface="Century Gothic" panose="020B0502020202020204" pitchFamily="34" charset="0"/>
                  <a:cs typeface="Courier New" pitchFamily="49" charset="0"/>
                </a:rPr>
                <a:t>55+ year old adults still </a:t>
              </a:r>
            </a:p>
            <a:p>
              <a:r>
                <a:rPr lang="en-US" sz="1600" dirty="0">
                  <a:solidFill>
                    <a:srgbClr val="548235"/>
                  </a:solidFill>
                  <a:latin typeface="Century Gothic" panose="020B0502020202020204" pitchFamily="34" charset="0"/>
                  <a:cs typeface="Courier New" pitchFamily="49" charset="0"/>
                </a:rPr>
                <a:t>very lite Internet users.</a:t>
              </a:r>
            </a:p>
          </p:txBody>
        </p:sp>
        <p:cxnSp>
          <p:nvCxnSpPr>
            <p:cNvPr id="128" name="Straight Connector 127"/>
            <p:cNvCxnSpPr/>
            <p:nvPr/>
          </p:nvCxnSpPr>
          <p:spPr>
            <a:xfrm flipH="1" flipV="1">
              <a:off x="6322193" y="1033655"/>
              <a:ext cx="736266" cy="33569"/>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grpSp>
      <p:pic>
        <p:nvPicPr>
          <p:cNvPr id="129" name="Picture 128"/>
          <p:cNvPicPr>
            <a:picLocks noChangeAspect="1"/>
          </p:cNvPicPr>
          <p:nvPr/>
        </p:nvPicPr>
        <p:blipFill>
          <a:blip r:embed="rId8"/>
          <a:stretch>
            <a:fillRect/>
          </a:stretch>
        </p:blipFill>
        <p:spPr>
          <a:xfrm>
            <a:off x="8159770" y="126868"/>
            <a:ext cx="316920" cy="373296"/>
          </a:xfrm>
          <a:prstGeom prst="rect">
            <a:avLst/>
          </a:prstGeom>
        </p:spPr>
      </p:pic>
      <p:pic>
        <p:nvPicPr>
          <p:cNvPr id="130" name="Picture 129"/>
          <p:cNvPicPr>
            <a:picLocks noChangeAspect="1"/>
          </p:cNvPicPr>
          <p:nvPr/>
        </p:nvPicPr>
        <p:blipFill>
          <a:blip r:embed="rId9"/>
          <a:stretch>
            <a:fillRect/>
          </a:stretch>
        </p:blipFill>
        <p:spPr>
          <a:xfrm>
            <a:off x="4353025" y="1091651"/>
            <a:ext cx="313852" cy="369686"/>
          </a:xfrm>
          <a:prstGeom prst="rect">
            <a:avLst/>
          </a:prstGeom>
        </p:spPr>
      </p:pic>
      <p:pic>
        <p:nvPicPr>
          <p:cNvPr id="139" name="Picture 138"/>
          <p:cNvPicPr>
            <a:picLocks noChangeAspect="1"/>
          </p:cNvPicPr>
          <p:nvPr/>
        </p:nvPicPr>
        <p:blipFill>
          <a:blip r:embed="rId10"/>
          <a:stretch>
            <a:fillRect/>
          </a:stretch>
        </p:blipFill>
        <p:spPr>
          <a:xfrm>
            <a:off x="702960" y="4289455"/>
            <a:ext cx="302918" cy="356804"/>
          </a:xfrm>
          <a:prstGeom prst="rect">
            <a:avLst/>
          </a:prstGeom>
        </p:spPr>
      </p:pic>
      <p:pic>
        <p:nvPicPr>
          <p:cNvPr id="147" name="Picture 146"/>
          <p:cNvPicPr>
            <a:picLocks noChangeAspect="1"/>
          </p:cNvPicPr>
          <p:nvPr/>
        </p:nvPicPr>
        <p:blipFill>
          <a:blip r:embed="rId11"/>
          <a:stretch>
            <a:fillRect/>
          </a:stretch>
        </p:blipFill>
        <p:spPr>
          <a:xfrm>
            <a:off x="527179" y="5664146"/>
            <a:ext cx="329724" cy="388374"/>
          </a:xfrm>
          <a:prstGeom prst="rect">
            <a:avLst/>
          </a:prstGeom>
        </p:spPr>
      </p:pic>
      <p:grpSp>
        <p:nvGrpSpPr>
          <p:cNvPr id="5" name="Group 4"/>
          <p:cNvGrpSpPr/>
          <p:nvPr/>
        </p:nvGrpSpPr>
        <p:grpSpPr>
          <a:xfrm>
            <a:off x="511389" y="4973592"/>
            <a:ext cx="286707" cy="1933668"/>
            <a:chOff x="511389" y="4973592"/>
            <a:chExt cx="286707" cy="1933668"/>
          </a:xfrm>
        </p:grpSpPr>
        <p:pic>
          <p:nvPicPr>
            <p:cNvPr id="143" name="Picture 142"/>
            <p:cNvPicPr>
              <a:picLocks noChangeAspect="1"/>
            </p:cNvPicPr>
            <p:nvPr/>
          </p:nvPicPr>
          <p:blipFill>
            <a:blip r:embed="rId12"/>
            <a:stretch>
              <a:fillRect/>
            </a:stretch>
          </p:blipFill>
          <p:spPr>
            <a:xfrm>
              <a:off x="511389" y="6675818"/>
              <a:ext cx="231442" cy="231442"/>
            </a:xfrm>
            <a:prstGeom prst="rect">
              <a:avLst/>
            </a:prstGeom>
          </p:spPr>
        </p:pic>
        <p:pic>
          <p:nvPicPr>
            <p:cNvPr id="145" name="Picture 144"/>
            <p:cNvPicPr>
              <a:picLocks noChangeAspect="1"/>
            </p:cNvPicPr>
            <p:nvPr/>
          </p:nvPicPr>
          <p:blipFill>
            <a:blip r:embed="rId13"/>
            <a:stretch>
              <a:fillRect/>
            </a:stretch>
          </p:blipFill>
          <p:spPr>
            <a:xfrm>
              <a:off x="521568" y="6359977"/>
              <a:ext cx="231442" cy="231442"/>
            </a:xfrm>
            <a:prstGeom prst="rect">
              <a:avLst/>
            </a:prstGeom>
          </p:spPr>
        </p:pic>
        <p:pic>
          <p:nvPicPr>
            <p:cNvPr id="146" name="Picture 145"/>
            <p:cNvPicPr>
              <a:picLocks noChangeAspect="1"/>
            </p:cNvPicPr>
            <p:nvPr/>
          </p:nvPicPr>
          <p:blipFill>
            <a:blip r:embed="rId14"/>
            <a:stretch>
              <a:fillRect/>
            </a:stretch>
          </p:blipFill>
          <p:spPr>
            <a:xfrm>
              <a:off x="545134" y="5392899"/>
              <a:ext cx="233026" cy="231442"/>
            </a:xfrm>
            <a:prstGeom prst="rect">
              <a:avLst/>
            </a:prstGeom>
          </p:spPr>
        </p:pic>
        <p:pic>
          <p:nvPicPr>
            <p:cNvPr id="150" name="Picture 149"/>
            <p:cNvPicPr>
              <a:picLocks noChangeAspect="1"/>
            </p:cNvPicPr>
            <p:nvPr/>
          </p:nvPicPr>
          <p:blipFill>
            <a:blip r:embed="rId15"/>
            <a:stretch>
              <a:fillRect/>
            </a:stretch>
          </p:blipFill>
          <p:spPr>
            <a:xfrm>
              <a:off x="557144" y="4973592"/>
              <a:ext cx="240952" cy="240952"/>
            </a:xfrm>
            <a:prstGeom prst="rect">
              <a:avLst/>
            </a:prstGeom>
          </p:spPr>
        </p:pic>
      </p:grpSp>
    </p:spTree>
    <p:extLst>
      <p:ext uri="{BB962C8B-B14F-4D97-AF65-F5344CB8AC3E}">
        <p14:creationId xmlns:p14="http://schemas.microsoft.com/office/powerpoint/2010/main" val="799422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1000"/>
                                            <p:tgtEl>
                                              <p:spTgt spid="5"/>
                                            </p:tgtEl>
                                          </p:cBhvr>
                                        </p:animEffect>
                                        <p:set>
                                          <p:cBhvr>
                                            <p:cTn id="7" dur="1" fill="hold">
                                              <p:stCondLst>
                                                <p:cond delay="999"/>
                                              </p:stCondLst>
                                            </p:cTn>
                                            <p:tgtEl>
                                              <p:spTgt spid="5"/>
                                            </p:tgtEl>
                                            <p:attrNameLst>
                                              <p:attrName>style.visibility</p:attrName>
                                            </p:attrNameLst>
                                          </p:cBhvr>
                                          <p:to>
                                            <p:strVal val="hidden"/>
                                          </p:to>
                                        </p:set>
                                      </p:childTnLst>
                                    </p:cTn>
                                  </p:par>
                                </p:childTnLst>
                              </p:cTn>
                            </p:par>
                            <p:par>
                              <p:cTn id="8" fill="hold">
                                <p:stCondLst>
                                  <p:cond delay="1500"/>
                                </p:stCondLst>
                                <p:childTnLst>
                                  <p:par>
                                    <p:cTn id="9" presetID="2" presetClass="entr" presetSubtype="4" fill="hold" nodeType="afterEffect" p14:presetBounceEnd="56000">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14:bounceEnd="56000">
                                          <p:cBhvr additive="base">
                                            <p:cTn id="11" dur="500" fill="hold"/>
                                            <p:tgtEl>
                                              <p:spTgt spid="131"/>
                                            </p:tgtEl>
                                            <p:attrNameLst>
                                              <p:attrName>ppt_x</p:attrName>
                                            </p:attrNameLst>
                                          </p:cBhvr>
                                          <p:tavLst>
                                            <p:tav tm="0">
                                              <p:val>
                                                <p:strVal val="#ppt_x"/>
                                              </p:val>
                                            </p:tav>
                                            <p:tav tm="100000">
                                              <p:val>
                                                <p:strVal val="#ppt_x"/>
                                              </p:val>
                                            </p:tav>
                                          </p:tavLst>
                                        </p:anim>
                                        <p:anim calcmode="lin" valueType="num" p14:bounceEnd="56000">
                                          <p:cBhvr additive="base">
                                            <p:cTn id="12" dur="500" fill="hold"/>
                                            <p:tgtEl>
                                              <p:spTgt spid="131"/>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2" presetClass="entr" presetSubtype="8" fill="hold" nodeType="afterEffect" p14:presetBounceEnd="38000">
                                      <p:stCondLst>
                                        <p:cond delay="0"/>
                                      </p:stCondLst>
                                      <p:childTnLst>
                                        <p:set>
                                          <p:cBhvr>
                                            <p:cTn id="15" dur="1" fill="hold">
                                              <p:stCondLst>
                                                <p:cond delay="0"/>
                                              </p:stCondLst>
                                            </p:cTn>
                                            <p:tgtEl>
                                              <p:spTgt spid="148"/>
                                            </p:tgtEl>
                                            <p:attrNameLst>
                                              <p:attrName>style.visibility</p:attrName>
                                            </p:attrNameLst>
                                          </p:cBhvr>
                                          <p:to>
                                            <p:strVal val="visible"/>
                                          </p:to>
                                        </p:set>
                                        <p:anim calcmode="lin" valueType="num" p14:bounceEnd="38000">
                                          <p:cBhvr additive="base">
                                            <p:cTn id="16" dur="1000" fill="hold"/>
                                            <p:tgtEl>
                                              <p:spTgt spid="148"/>
                                            </p:tgtEl>
                                            <p:attrNameLst>
                                              <p:attrName>ppt_x</p:attrName>
                                            </p:attrNameLst>
                                          </p:cBhvr>
                                          <p:tavLst>
                                            <p:tav tm="0">
                                              <p:val>
                                                <p:strVal val="0-#ppt_w/2"/>
                                              </p:val>
                                            </p:tav>
                                            <p:tav tm="100000">
                                              <p:val>
                                                <p:strVal val="#ppt_x"/>
                                              </p:val>
                                            </p:tav>
                                          </p:tavLst>
                                        </p:anim>
                                        <p:anim calcmode="lin" valueType="num" p14:bounceEnd="38000">
                                          <p:cBhvr additive="base">
                                            <p:cTn id="17" dur="1000" fill="hold"/>
                                            <p:tgtEl>
                                              <p:spTgt spid="148"/>
                                            </p:tgtEl>
                                            <p:attrNameLst>
                                              <p:attrName>ppt_y</p:attrName>
                                            </p:attrNameLst>
                                          </p:cBhvr>
                                          <p:tavLst>
                                            <p:tav tm="0">
                                              <p:val>
                                                <p:strVal val="#ppt_y"/>
                                              </p:val>
                                            </p:tav>
                                            <p:tav tm="100000">
                                              <p:val>
                                                <p:strVal val="#ppt_y"/>
                                              </p:val>
                                            </p:tav>
                                          </p:tavLst>
                                        </p:anim>
                                      </p:childTnLst>
                                    </p:cTn>
                                  </p:par>
                                </p:childTnLst>
                              </p:cTn>
                            </p:par>
                            <p:par>
                              <p:cTn id="18" fill="hold">
                                <p:stCondLst>
                                  <p:cond delay="30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14:presetBounceEnd="56000">
                                      <p:stCondLst>
                                        <p:cond delay="0"/>
                                      </p:stCondLst>
                                      <p:childTnLst>
                                        <p:set>
                                          <p:cBhvr>
                                            <p:cTn id="25" dur="1" fill="hold">
                                              <p:stCondLst>
                                                <p:cond delay="0"/>
                                              </p:stCondLst>
                                            </p:cTn>
                                            <p:tgtEl>
                                              <p:spTgt spid="132"/>
                                            </p:tgtEl>
                                            <p:attrNameLst>
                                              <p:attrName>style.visibility</p:attrName>
                                            </p:attrNameLst>
                                          </p:cBhvr>
                                          <p:to>
                                            <p:strVal val="visible"/>
                                          </p:to>
                                        </p:set>
                                        <p:anim calcmode="lin" valueType="num" p14:bounceEnd="56000">
                                          <p:cBhvr additive="base">
                                            <p:cTn id="26" dur="500" fill="hold"/>
                                            <p:tgtEl>
                                              <p:spTgt spid="132"/>
                                            </p:tgtEl>
                                            <p:attrNameLst>
                                              <p:attrName>ppt_x</p:attrName>
                                            </p:attrNameLst>
                                          </p:cBhvr>
                                          <p:tavLst>
                                            <p:tav tm="0">
                                              <p:val>
                                                <p:strVal val="#ppt_x"/>
                                              </p:val>
                                            </p:tav>
                                            <p:tav tm="100000">
                                              <p:val>
                                                <p:strVal val="#ppt_x"/>
                                              </p:val>
                                            </p:tav>
                                          </p:tavLst>
                                        </p:anim>
                                        <p:anim calcmode="lin" valueType="num" p14:bounceEnd="56000">
                                          <p:cBhvr additive="base">
                                            <p:cTn id="27" dur="500" fill="hold"/>
                                            <p:tgtEl>
                                              <p:spTgt spid="132"/>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14:presetBounceEnd="56000">
                                      <p:stCondLst>
                                        <p:cond delay="0"/>
                                      </p:stCondLst>
                                      <p:childTnLst>
                                        <p:set>
                                          <p:cBhvr>
                                            <p:cTn id="30" dur="1" fill="hold">
                                              <p:stCondLst>
                                                <p:cond delay="0"/>
                                              </p:stCondLst>
                                            </p:cTn>
                                            <p:tgtEl>
                                              <p:spTgt spid="154"/>
                                            </p:tgtEl>
                                            <p:attrNameLst>
                                              <p:attrName>style.visibility</p:attrName>
                                            </p:attrNameLst>
                                          </p:cBhvr>
                                          <p:to>
                                            <p:strVal val="visible"/>
                                          </p:to>
                                        </p:set>
                                        <p:anim calcmode="lin" valueType="num" p14:bounceEnd="56000">
                                          <p:cBhvr additive="base">
                                            <p:cTn id="31" dur="500" fill="hold"/>
                                            <p:tgtEl>
                                              <p:spTgt spid="154"/>
                                            </p:tgtEl>
                                            <p:attrNameLst>
                                              <p:attrName>ppt_x</p:attrName>
                                            </p:attrNameLst>
                                          </p:cBhvr>
                                          <p:tavLst>
                                            <p:tav tm="0">
                                              <p:val>
                                                <p:strVal val="0-#ppt_w/2"/>
                                              </p:val>
                                            </p:tav>
                                            <p:tav tm="100000">
                                              <p:val>
                                                <p:strVal val="#ppt_x"/>
                                              </p:val>
                                            </p:tav>
                                          </p:tavLst>
                                        </p:anim>
                                        <p:anim calcmode="lin" valueType="num" p14:bounceEnd="56000">
                                          <p:cBhvr additive="base">
                                            <p:cTn id="32" dur="500" fill="hold"/>
                                            <p:tgtEl>
                                              <p:spTgt spid="154"/>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14:presetBounceEnd="56000">
                                      <p:stCondLst>
                                        <p:cond delay="0"/>
                                      </p:stCondLst>
                                      <p:childTnLst>
                                        <p:set>
                                          <p:cBhvr>
                                            <p:cTn id="35" dur="1" fill="hold">
                                              <p:stCondLst>
                                                <p:cond delay="0"/>
                                              </p:stCondLst>
                                            </p:cTn>
                                            <p:tgtEl>
                                              <p:spTgt spid="138"/>
                                            </p:tgtEl>
                                            <p:attrNameLst>
                                              <p:attrName>style.visibility</p:attrName>
                                            </p:attrNameLst>
                                          </p:cBhvr>
                                          <p:to>
                                            <p:strVal val="visible"/>
                                          </p:to>
                                        </p:set>
                                        <p:anim calcmode="lin" valueType="num" p14:bounceEnd="56000">
                                          <p:cBhvr additive="base">
                                            <p:cTn id="36" dur="500" fill="hold"/>
                                            <p:tgtEl>
                                              <p:spTgt spid="138"/>
                                            </p:tgtEl>
                                            <p:attrNameLst>
                                              <p:attrName>ppt_x</p:attrName>
                                            </p:attrNameLst>
                                          </p:cBhvr>
                                          <p:tavLst>
                                            <p:tav tm="0">
                                              <p:val>
                                                <p:strVal val="#ppt_x"/>
                                              </p:val>
                                            </p:tav>
                                            <p:tav tm="100000">
                                              <p:val>
                                                <p:strVal val="#ppt_x"/>
                                              </p:val>
                                            </p:tav>
                                          </p:tavLst>
                                        </p:anim>
                                        <p:anim calcmode="lin" valueType="num" p14:bounceEnd="56000">
                                          <p:cBhvr additive="base">
                                            <p:cTn id="37" dur="500" fill="hold"/>
                                            <p:tgtEl>
                                              <p:spTgt spid="138"/>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14:presetBounceEnd="56000">
                                      <p:stCondLst>
                                        <p:cond delay="0"/>
                                      </p:stCondLst>
                                      <p:childTnLst>
                                        <p:set>
                                          <p:cBhvr>
                                            <p:cTn id="40" dur="1" fill="hold">
                                              <p:stCondLst>
                                                <p:cond delay="0"/>
                                              </p:stCondLst>
                                            </p:cTn>
                                            <p:tgtEl>
                                              <p:spTgt spid="151"/>
                                            </p:tgtEl>
                                            <p:attrNameLst>
                                              <p:attrName>style.visibility</p:attrName>
                                            </p:attrNameLst>
                                          </p:cBhvr>
                                          <p:to>
                                            <p:strVal val="visible"/>
                                          </p:to>
                                        </p:set>
                                        <p:anim calcmode="lin" valueType="num" p14:bounceEnd="56000">
                                          <p:cBhvr additive="base">
                                            <p:cTn id="41" dur="500" fill="hold"/>
                                            <p:tgtEl>
                                              <p:spTgt spid="151"/>
                                            </p:tgtEl>
                                            <p:attrNameLst>
                                              <p:attrName>ppt_x</p:attrName>
                                            </p:attrNameLst>
                                          </p:cBhvr>
                                          <p:tavLst>
                                            <p:tav tm="0">
                                              <p:val>
                                                <p:strVal val="0-#ppt_w/2"/>
                                              </p:val>
                                            </p:tav>
                                            <p:tav tm="100000">
                                              <p:val>
                                                <p:strVal val="#ppt_x"/>
                                              </p:val>
                                            </p:tav>
                                          </p:tavLst>
                                        </p:anim>
                                        <p:anim calcmode="lin" valueType="num" p14:bounceEnd="56000">
                                          <p:cBhvr additive="base">
                                            <p:cTn id="42" dur="500" fill="hold"/>
                                            <p:tgtEl>
                                              <p:spTgt spid="151"/>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14:presetBounceEnd="56000">
                                      <p:stCondLst>
                                        <p:cond delay="0"/>
                                      </p:stCondLst>
                                      <p:childTnLst>
                                        <p:set>
                                          <p:cBhvr>
                                            <p:cTn id="45" dur="1" fill="hold">
                                              <p:stCondLst>
                                                <p:cond delay="0"/>
                                              </p:stCondLst>
                                            </p:cTn>
                                            <p:tgtEl>
                                              <p:spTgt spid="144"/>
                                            </p:tgtEl>
                                            <p:attrNameLst>
                                              <p:attrName>style.visibility</p:attrName>
                                            </p:attrNameLst>
                                          </p:cBhvr>
                                          <p:to>
                                            <p:strVal val="visible"/>
                                          </p:to>
                                        </p:set>
                                        <p:anim calcmode="lin" valueType="num" p14:bounceEnd="56000">
                                          <p:cBhvr additive="base">
                                            <p:cTn id="46" dur="500" fill="hold"/>
                                            <p:tgtEl>
                                              <p:spTgt spid="144"/>
                                            </p:tgtEl>
                                            <p:attrNameLst>
                                              <p:attrName>ppt_x</p:attrName>
                                            </p:attrNameLst>
                                          </p:cBhvr>
                                          <p:tavLst>
                                            <p:tav tm="0">
                                              <p:val>
                                                <p:strVal val="#ppt_x"/>
                                              </p:val>
                                            </p:tav>
                                            <p:tav tm="100000">
                                              <p:val>
                                                <p:strVal val="#ppt_x"/>
                                              </p:val>
                                            </p:tav>
                                          </p:tavLst>
                                        </p:anim>
                                        <p:anim calcmode="lin" valueType="num" p14:bounceEnd="56000">
                                          <p:cBhvr additive="base">
                                            <p:cTn id="47" dur="500" fill="hold"/>
                                            <p:tgtEl>
                                              <p:spTgt spid="144"/>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14:presetBounceEnd="56000">
                                      <p:stCondLst>
                                        <p:cond delay="0"/>
                                      </p:stCondLst>
                                      <p:childTnLst>
                                        <p:set>
                                          <p:cBhvr>
                                            <p:cTn id="50" dur="1" fill="hold">
                                              <p:stCondLst>
                                                <p:cond delay="0"/>
                                              </p:stCondLst>
                                            </p:cTn>
                                            <p:tgtEl>
                                              <p:spTgt spid="152"/>
                                            </p:tgtEl>
                                            <p:attrNameLst>
                                              <p:attrName>style.visibility</p:attrName>
                                            </p:attrNameLst>
                                          </p:cBhvr>
                                          <p:to>
                                            <p:strVal val="visible"/>
                                          </p:to>
                                        </p:set>
                                        <p:anim calcmode="lin" valueType="num" p14:bounceEnd="56000">
                                          <p:cBhvr additive="base">
                                            <p:cTn id="51" dur="500" fill="hold"/>
                                            <p:tgtEl>
                                              <p:spTgt spid="152"/>
                                            </p:tgtEl>
                                            <p:attrNameLst>
                                              <p:attrName>ppt_x</p:attrName>
                                            </p:attrNameLst>
                                          </p:cBhvr>
                                          <p:tavLst>
                                            <p:tav tm="0">
                                              <p:val>
                                                <p:strVal val="0-#ppt_w/2"/>
                                              </p:val>
                                            </p:tav>
                                            <p:tav tm="100000">
                                              <p:val>
                                                <p:strVal val="#ppt_x"/>
                                              </p:val>
                                            </p:tav>
                                          </p:tavLst>
                                        </p:anim>
                                        <p:anim calcmode="lin" valueType="num" p14:bounceEnd="56000">
                                          <p:cBhvr additive="base">
                                            <p:cTn id="52" dur="500" fill="hold"/>
                                            <p:tgtEl>
                                              <p:spTgt spid="152"/>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14:presetBounceEnd="56000">
                                      <p:stCondLst>
                                        <p:cond delay="0"/>
                                      </p:stCondLst>
                                      <p:childTnLst>
                                        <p:set>
                                          <p:cBhvr>
                                            <p:cTn id="55" dur="1" fill="hold">
                                              <p:stCondLst>
                                                <p:cond delay="0"/>
                                              </p:stCondLst>
                                            </p:cTn>
                                            <p:tgtEl>
                                              <p:spTgt spid="149"/>
                                            </p:tgtEl>
                                            <p:attrNameLst>
                                              <p:attrName>style.visibility</p:attrName>
                                            </p:attrNameLst>
                                          </p:cBhvr>
                                          <p:to>
                                            <p:strVal val="visible"/>
                                          </p:to>
                                        </p:set>
                                        <p:anim calcmode="lin" valueType="num" p14:bounceEnd="56000">
                                          <p:cBhvr additive="base">
                                            <p:cTn id="56" dur="500" fill="hold"/>
                                            <p:tgtEl>
                                              <p:spTgt spid="149"/>
                                            </p:tgtEl>
                                            <p:attrNameLst>
                                              <p:attrName>ppt_x</p:attrName>
                                            </p:attrNameLst>
                                          </p:cBhvr>
                                          <p:tavLst>
                                            <p:tav tm="0">
                                              <p:val>
                                                <p:strVal val="#ppt_x"/>
                                              </p:val>
                                            </p:tav>
                                            <p:tav tm="100000">
                                              <p:val>
                                                <p:strVal val="#ppt_x"/>
                                              </p:val>
                                            </p:tav>
                                          </p:tavLst>
                                        </p:anim>
                                        <p:anim calcmode="lin" valueType="num" p14:bounceEnd="56000">
                                          <p:cBhvr additive="base">
                                            <p:cTn id="57" dur="500" fill="hold"/>
                                            <p:tgtEl>
                                              <p:spTgt spid="149"/>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14:presetBounceEnd="56000">
                                      <p:stCondLst>
                                        <p:cond delay="0"/>
                                      </p:stCondLst>
                                      <p:childTnLst>
                                        <p:set>
                                          <p:cBhvr>
                                            <p:cTn id="60" dur="1" fill="hold">
                                              <p:stCondLst>
                                                <p:cond delay="0"/>
                                              </p:stCondLst>
                                            </p:cTn>
                                            <p:tgtEl>
                                              <p:spTgt spid="153"/>
                                            </p:tgtEl>
                                            <p:attrNameLst>
                                              <p:attrName>style.visibility</p:attrName>
                                            </p:attrNameLst>
                                          </p:cBhvr>
                                          <p:to>
                                            <p:strVal val="visible"/>
                                          </p:to>
                                        </p:set>
                                        <p:anim calcmode="lin" valueType="num" p14:bounceEnd="56000">
                                          <p:cBhvr additive="base">
                                            <p:cTn id="61" dur="500" fill="hold"/>
                                            <p:tgtEl>
                                              <p:spTgt spid="153"/>
                                            </p:tgtEl>
                                            <p:attrNameLst>
                                              <p:attrName>ppt_x</p:attrName>
                                            </p:attrNameLst>
                                          </p:cBhvr>
                                          <p:tavLst>
                                            <p:tav tm="0">
                                              <p:val>
                                                <p:strVal val="0-#ppt_w/2"/>
                                              </p:val>
                                            </p:tav>
                                            <p:tav tm="100000">
                                              <p:val>
                                                <p:strVal val="#ppt_x"/>
                                              </p:val>
                                            </p:tav>
                                          </p:tavLst>
                                        </p:anim>
                                        <p:anim calcmode="lin" valueType="num" p14:bounceEnd="56000">
                                          <p:cBhvr additive="base">
                                            <p:cTn id="62" dur="500" fill="hold"/>
                                            <p:tgtEl>
                                              <p:spTgt spid="153"/>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1000"/>
                                            <p:tgtEl>
                                              <p:spTgt spid="116"/>
                                            </p:tgtEl>
                                          </p:cBhvr>
                                        </p:animEffect>
                                        <p:set>
                                          <p:cBhvr>
                                            <p:cTn id="71" dur="1" fill="hold">
                                              <p:stCondLst>
                                                <p:cond delay="999"/>
                                              </p:stCondLst>
                                            </p:cTn>
                                            <p:tgtEl>
                                              <p:spTgt spid="116"/>
                                            </p:tgtEl>
                                            <p:attrNameLst>
                                              <p:attrName>style.visibility</p:attrName>
                                            </p:attrNameLst>
                                          </p:cBhvr>
                                          <p:to>
                                            <p:strVal val="hidden"/>
                                          </p:to>
                                        </p:set>
                                      </p:childTnLst>
                                    </p:cTn>
                                  </p:par>
                                </p:childTnLst>
                              </p:cTn>
                            </p:par>
                            <p:par>
                              <p:cTn id="72" fill="hold">
                                <p:stCondLst>
                                  <p:cond delay="1000"/>
                                </p:stCondLst>
                                <p:childTnLst>
                                  <p:par>
                                    <p:cTn id="73" presetID="22" presetClass="entr" presetSubtype="8" fill="hold" nodeType="afterEffect">
                                      <p:stCondLst>
                                        <p:cond delay="0"/>
                                      </p:stCondLst>
                                      <p:childTnLst>
                                        <p:set>
                                          <p:cBhvr>
                                            <p:cTn id="74" dur="1" fill="hold">
                                              <p:stCondLst>
                                                <p:cond delay="0"/>
                                              </p:stCondLst>
                                            </p:cTn>
                                            <p:tgtEl>
                                              <p:spTgt spid="126"/>
                                            </p:tgtEl>
                                            <p:attrNameLst>
                                              <p:attrName>style.visibility</p:attrName>
                                            </p:attrNameLst>
                                          </p:cBhvr>
                                          <p:to>
                                            <p:strVal val="visible"/>
                                          </p:to>
                                        </p:set>
                                        <p:animEffect transition="in" filter="wipe(left)">
                                          <p:cBhvr>
                                            <p:cTn id="75"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1000"/>
                                            <p:tgtEl>
                                              <p:spTgt spid="5"/>
                                            </p:tgtEl>
                                          </p:cBhvr>
                                        </p:animEffect>
                                        <p:set>
                                          <p:cBhvr>
                                            <p:cTn id="7" dur="1" fill="hold">
                                              <p:stCondLst>
                                                <p:cond delay="999"/>
                                              </p:stCondLst>
                                            </p:cTn>
                                            <p:tgtEl>
                                              <p:spTgt spid="5"/>
                                            </p:tgtEl>
                                            <p:attrNameLst>
                                              <p:attrName>style.visibility</p:attrName>
                                            </p:attrNameLst>
                                          </p:cBhvr>
                                          <p:to>
                                            <p:strVal val="hidden"/>
                                          </p:to>
                                        </p:set>
                                      </p:childTnLst>
                                    </p:cTn>
                                  </p:par>
                                </p:childTnLst>
                              </p:cTn>
                            </p:par>
                            <p:par>
                              <p:cTn id="8" fill="hold">
                                <p:stCondLst>
                                  <p:cond delay="1500"/>
                                </p:stCondLst>
                                <p:childTnLst>
                                  <p:par>
                                    <p:cTn id="9" presetID="2" presetClass="entr" presetSubtype="4" fill="hold" nodeType="after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additive="base">
                                            <p:cTn id="11" dur="500" fill="hold"/>
                                            <p:tgtEl>
                                              <p:spTgt spid="131"/>
                                            </p:tgtEl>
                                            <p:attrNameLst>
                                              <p:attrName>ppt_x</p:attrName>
                                            </p:attrNameLst>
                                          </p:cBhvr>
                                          <p:tavLst>
                                            <p:tav tm="0">
                                              <p:val>
                                                <p:strVal val="#ppt_x"/>
                                              </p:val>
                                            </p:tav>
                                            <p:tav tm="100000">
                                              <p:val>
                                                <p:strVal val="#ppt_x"/>
                                              </p:val>
                                            </p:tav>
                                          </p:tavLst>
                                        </p:anim>
                                        <p:anim calcmode="lin" valueType="num">
                                          <p:cBhvr additive="base">
                                            <p:cTn id="12" dur="500" fill="hold"/>
                                            <p:tgtEl>
                                              <p:spTgt spid="131"/>
                                            </p:tgtEl>
                                            <p:attrNameLst>
                                              <p:attrName>ppt_y</p:attrName>
                                            </p:attrNameLst>
                                          </p:cBhvr>
                                          <p:tavLst>
                                            <p:tav tm="0">
                                              <p:val>
                                                <p:strVal val="1+#ppt_h/2"/>
                                              </p:val>
                                            </p:tav>
                                            <p:tav tm="100000">
                                              <p:val>
                                                <p:strVal val="#ppt_y"/>
                                              </p:val>
                                            </p:tav>
                                          </p:tavLst>
                                        </p:anim>
                                      </p:childTnLst>
                                    </p:cTn>
                                  </p:par>
                                </p:childTnLst>
                              </p:cTn>
                            </p:par>
                            <p:par>
                              <p:cTn id="13" fill="hold">
                                <p:stCondLst>
                                  <p:cond delay="2000"/>
                                </p:stCondLst>
                                <p:childTnLst>
                                  <p:par>
                                    <p:cTn id="14" presetID="2" presetClass="entr" presetSubtype="8" fill="hold" nodeType="afterEffect">
                                      <p:stCondLst>
                                        <p:cond delay="0"/>
                                      </p:stCondLst>
                                      <p:childTnLst>
                                        <p:set>
                                          <p:cBhvr>
                                            <p:cTn id="15" dur="1" fill="hold">
                                              <p:stCondLst>
                                                <p:cond delay="0"/>
                                              </p:stCondLst>
                                            </p:cTn>
                                            <p:tgtEl>
                                              <p:spTgt spid="148"/>
                                            </p:tgtEl>
                                            <p:attrNameLst>
                                              <p:attrName>style.visibility</p:attrName>
                                            </p:attrNameLst>
                                          </p:cBhvr>
                                          <p:to>
                                            <p:strVal val="visible"/>
                                          </p:to>
                                        </p:set>
                                        <p:anim calcmode="lin" valueType="num">
                                          <p:cBhvr additive="base">
                                            <p:cTn id="16" dur="1000" fill="hold"/>
                                            <p:tgtEl>
                                              <p:spTgt spid="148"/>
                                            </p:tgtEl>
                                            <p:attrNameLst>
                                              <p:attrName>ppt_x</p:attrName>
                                            </p:attrNameLst>
                                          </p:cBhvr>
                                          <p:tavLst>
                                            <p:tav tm="0">
                                              <p:val>
                                                <p:strVal val="0-#ppt_w/2"/>
                                              </p:val>
                                            </p:tav>
                                            <p:tav tm="100000">
                                              <p:val>
                                                <p:strVal val="#ppt_x"/>
                                              </p:val>
                                            </p:tav>
                                          </p:tavLst>
                                        </p:anim>
                                        <p:anim calcmode="lin" valueType="num">
                                          <p:cBhvr additive="base">
                                            <p:cTn id="17" dur="1000" fill="hold"/>
                                            <p:tgtEl>
                                              <p:spTgt spid="148"/>
                                            </p:tgtEl>
                                            <p:attrNameLst>
                                              <p:attrName>ppt_y</p:attrName>
                                            </p:attrNameLst>
                                          </p:cBhvr>
                                          <p:tavLst>
                                            <p:tav tm="0">
                                              <p:val>
                                                <p:strVal val="#ppt_y"/>
                                              </p:val>
                                            </p:tav>
                                            <p:tav tm="100000">
                                              <p:val>
                                                <p:strVal val="#ppt_y"/>
                                              </p:val>
                                            </p:tav>
                                          </p:tavLst>
                                        </p:anim>
                                      </p:childTnLst>
                                    </p:cTn>
                                  </p:par>
                                </p:childTnLst>
                              </p:cTn>
                            </p:par>
                            <p:par>
                              <p:cTn id="18" fill="hold">
                                <p:stCondLst>
                                  <p:cond delay="30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132"/>
                                            </p:tgtEl>
                                            <p:attrNameLst>
                                              <p:attrName>style.visibility</p:attrName>
                                            </p:attrNameLst>
                                          </p:cBhvr>
                                          <p:to>
                                            <p:strVal val="visible"/>
                                          </p:to>
                                        </p:set>
                                        <p:anim calcmode="lin" valueType="num">
                                          <p:cBhvr additive="base">
                                            <p:cTn id="26" dur="500" fill="hold"/>
                                            <p:tgtEl>
                                              <p:spTgt spid="132"/>
                                            </p:tgtEl>
                                            <p:attrNameLst>
                                              <p:attrName>ppt_x</p:attrName>
                                            </p:attrNameLst>
                                          </p:cBhvr>
                                          <p:tavLst>
                                            <p:tav tm="0">
                                              <p:val>
                                                <p:strVal val="#ppt_x"/>
                                              </p:val>
                                            </p:tav>
                                            <p:tav tm="100000">
                                              <p:val>
                                                <p:strVal val="#ppt_x"/>
                                              </p:val>
                                            </p:tav>
                                          </p:tavLst>
                                        </p:anim>
                                        <p:anim calcmode="lin" valueType="num">
                                          <p:cBhvr additive="base">
                                            <p:cTn id="27" dur="500" fill="hold"/>
                                            <p:tgtEl>
                                              <p:spTgt spid="132"/>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stCondLst>
                                        <p:cond delay="0"/>
                                      </p:stCondLst>
                                      <p:childTnLst>
                                        <p:set>
                                          <p:cBhvr>
                                            <p:cTn id="30" dur="1" fill="hold">
                                              <p:stCondLst>
                                                <p:cond delay="0"/>
                                              </p:stCondLst>
                                            </p:cTn>
                                            <p:tgtEl>
                                              <p:spTgt spid="154"/>
                                            </p:tgtEl>
                                            <p:attrNameLst>
                                              <p:attrName>style.visibility</p:attrName>
                                            </p:attrNameLst>
                                          </p:cBhvr>
                                          <p:to>
                                            <p:strVal val="visible"/>
                                          </p:to>
                                        </p:set>
                                        <p:anim calcmode="lin" valueType="num">
                                          <p:cBhvr additive="base">
                                            <p:cTn id="31" dur="500" fill="hold"/>
                                            <p:tgtEl>
                                              <p:spTgt spid="154"/>
                                            </p:tgtEl>
                                            <p:attrNameLst>
                                              <p:attrName>ppt_x</p:attrName>
                                            </p:attrNameLst>
                                          </p:cBhvr>
                                          <p:tavLst>
                                            <p:tav tm="0">
                                              <p:val>
                                                <p:strVal val="0-#ppt_w/2"/>
                                              </p:val>
                                            </p:tav>
                                            <p:tav tm="100000">
                                              <p:val>
                                                <p:strVal val="#ppt_x"/>
                                              </p:val>
                                            </p:tav>
                                          </p:tavLst>
                                        </p:anim>
                                        <p:anim calcmode="lin" valueType="num">
                                          <p:cBhvr additive="base">
                                            <p:cTn id="32" dur="500" fill="hold"/>
                                            <p:tgtEl>
                                              <p:spTgt spid="154"/>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stCondLst>
                                        <p:cond delay="0"/>
                                      </p:stCondLst>
                                      <p:childTnLst>
                                        <p:set>
                                          <p:cBhvr>
                                            <p:cTn id="35" dur="1" fill="hold">
                                              <p:stCondLst>
                                                <p:cond delay="0"/>
                                              </p:stCondLst>
                                            </p:cTn>
                                            <p:tgtEl>
                                              <p:spTgt spid="138"/>
                                            </p:tgtEl>
                                            <p:attrNameLst>
                                              <p:attrName>style.visibility</p:attrName>
                                            </p:attrNameLst>
                                          </p:cBhvr>
                                          <p:to>
                                            <p:strVal val="visible"/>
                                          </p:to>
                                        </p:set>
                                        <p:anim calcmode="lin" valueType="num">
                                          <p:cBhvr additive="base">
                                            <p:cTn id="36" dur="500" fill="hold"/>
                                            <p:tgtEl>
                                              <p:spTgt spid="138"/>
                                            </p:tgtEl>
                                            <p:attrNameLst>
                                              <p:attrName>ppt_x</p:attrName>
                                            </p:attrNameLst>
                                          </p:cBhvr>
                                          <p:tavLst>
                                            <p:tav tm="0">
                                              <p:val>
                                                <p:strVal val="#ppt_x"/>
                                              </p:val>
                                            </p:tav>
                                            <p:tav tm="100000">
                                              <p:val>
                                                <p:strVal val="#ppt_x"/>
                                              </p:val>
                                            </p:tav>
                                          </p:tavLst>
                                        </p:anim>
                                        <p:anim calcmode="lin" valueType="num">
                                          <p:cBhvr additive="base">
                                            <p:cTn id="37" dur="500" fill="hold"/>
                                            <p:tgtEl>
                                              <p:spTgt spid="138"/>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stCondLst>
                                        <p:cond delay="0"/>
                                      </p:stCondLst>
                                      <p:childTnLst>
                                        <p:set>
                                          <p:cBhvr>
                                            <p:cTn id="40" dur="1" fill="hold">
                                              <p:stCondLst>
                                                <p:cond delay="0"/>
                                              </p:stCondLst>
                                            </p:cTn>
                                            <p:tgtEl>
                                              <p:spTgt spid="151"/>
                                            </p:tgtEl>
                                            <p:attrNameLst>
                                              <p:attrName>style.visibility</p:attrName>
                                            </p:attrNameLst>
                                          </p:cBhvr>
                                          <p:to>
                                            <p:strVal val="visible"/>
                                          </p:to>
                                        </p:set>
                                        <p:anim calcmode="lin" valueType="num">
                                          <p:cBhvr additive="base">
                                            <p:cTn id="41" dur="500" fill="hold"/>
                                            <p:tgtEl>
                                              <p:spTgt spid="151"/>
                                            </p:tgtEl>
                                            <p:attrNameLst>
                                              <p:attrName>ppt_x</p:attrName>
                                            </p:attrNameLst>
                                          </p:cBhvr>
                                          <p:tavLst>
                                            <p:tav tm="0">
                                              <p:val>
                                                <p:strVal val="0-#ppt_w/2"/>
                                              </p:val>
                                            </p:tav>
                                            <p:tav tm="100000">
                                              <p:val>
                                                <p:strVal val="#ppt_x"/>
                                              </p:val>
                                            </p:tav>
                                          </p:tavLst>
                                        </p:anim>
                                        <p:anim calcmode="lin" valueType="num">
                                          <p:cBhvr additive="base">
                                            <p:cTn id="42" dur="500" fill="hold"/>
                                            <p:tgtEl>
                                              <p:spTgt spid="151"/>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stCondLst>
                                        <p:cond delay="0"/>
                                      </p:stCondLst>
                                      <p:childTnLst>
                                        <p:set>
                                          <p:cBhvr>
                                            <p:cTn id="45" dur="1" fill="hold">
                                              <p:stCondLst>
                                                <p:cond delay="0"/>
                                              </p:stCondLst>
                                            </p:cTn>
                                            <p:tgtEl>
                                              <p:spTgt spid="144"/>
                                            </p:tgtEl>
                                            <p:attrNameLst>
                                              <p:attrName>style.visibility</p:attrName>
                                            </p:attrNameLst>
                                          </p:cBhvr>
                                          <p:to>
                                            <p:strVal val="visible"/>
                                          </p:to>
                                        </p:set>
                                        <p:anim calcmode="lin" valueType="num">
                                          <p:cBhvr additive="base">
                                            <p:cTn id="46" dur="500" fill="hold"/>
                                            <p:tgtEl>
                                              <p:spTgt spid="144"/>
                                            </p:tgtEl>
                                            <p:attrNameLst>
                                              <p:attrName>ppt_x</p:attrName>
                                            </p:attrNameLst>
                                          </p:cBhvr>
                                          <p:tavLst>
                                            <p:tav tm="0">
                                              <p:val>
                                                <p:strVal val="#ppt_x"/>
                                              </p:val>
                                            </p:tav>
                                            <p:tav tm="100000">
                                              <p:val>
                                                <p:strVal val="#ppt_x"/>
                                              </p:val>
                                            </p:tav>
                                          </p:tavLst>
                                        </p:anim>
                                        <p:anim calcmode="lin" valueType="num">
                                          <p:cBhvr additive="base">
                                            <p:cTn id="47" dur="500" fill="hold"/>
                                            <p:tgtEl>
                                              <p:spTgt spid="144"/>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stCondLst>
                                        <p:cond delay="0"/>
                                      </p:stCondLst>
                                      <p:childTnLst>
                                        <p:set>
                                          <p:cBhvr>
                                            <p:cTn id="50" dur="1" fill="hold">
                                              <p:stCondLst>
                                                <p:cond delay="0"/>
                                              </p:stCondLst>
                                            </p:cTn>
                                            <p:tgtEl>
                                              <p:spTgt spid="152"/>
                                            </p:tgtEl>
                                            <p:attrNameLst>
                                              <p:attrName>style.visibility</p:attrName>
                                            </p:attrNameLst>
                                          </p:cBhvr>
                                          <p:to>
                                            <p:strVal val="visible"/>
                                          </p:to>
                                        </p:set>
                                        <p:anim calcmode="lin" valueType="num">
                                          <p:cBhvr additive="base">
                                            <p:cTn id="51" dur="500" fill="hold"/>
                                            <p:tgtEl>
                                              <p:spTgt spid="152"/>
                                            </p:tgtEl>
                                            <p:attrNameLst>
                                              <p:attrName>ppt_x</p:attrName>
                                            </p:attrNameLst>
                                          </p:cBhvr>
                                          <p:tavLst>
                                            <p:tav tm="0">
                                              <p:val>
                                                <p:strVal val="0-#ppt_w/2"/>
                                              </p:val>
                                            </p:tav>
                                            <p:tav tm="100000">
                                              <p:val>
                                                <p:strVal val="#ppt_x"/>
                                              </p:val>
                                            </p:tav>
                                          </p:tavLst>
                                        </p:anim>
                                        <p:anim calcmode="lin" valueType="num">
                                          <p:cBhvr additive="base">
                                            <p:cTn id="52" dur="500" fill="hold"/>
                                            <p:tgtEl>
                                              <p:spTgt spid="152"/>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stCondLst>
                                        <p:cond delay="0"/>
                                      </p:stCondLst>
                                      <p:childTnLst>
                                        <p:set>
                                          <p:cBhvr>
                                            <p:cTn id="55" dur="1" fill="hold">
                                              <p:stCondLst>
                                                <p:cond delay="0"/>
                                              </p:stCondLst>
                                            </p:cTn>
                                            <p:tgtEl>
                                              <p:spTgt spid="149"/>
                                            </p:tgtEl>
                                            <p:attrNameLst>
                                              <p:attrName>style.visibility</p:attrName>
                                            </p:attrNameLst>
                                          </p:cBhvr>
                                          <p:to>
                                            <p:strVal val="visible"/>
                                          </p:to>
                                        </p:set>
                                        <p:anim calcmode="lin" valueType="num">
                                          <p:cBhvr additive="base">
                                            <p:cTn id="56" dur="500" fill="hold"/>
                                            <p:tgtEl>
                                              <p:spTgt spid="149"/>
                                            </p:tgtEl>
                                            <p:attrNameLst>
                                              <p:attrName>ppt_x</p:attrName>
                                            </p:attrNameLst>
                                          </p:cBhvr>
                                          <p:tavLst>
                                            <p:tav tm="0">
                                              <p:val>
                                                <p:strVal val="#ppt_x"/>
                                              </p:val>
                                            </p:tav>
                                            <p:tav tm="100000">
                                              <p:val>
                                                <p:strVal val="#ppt_x"/>
                                              </p:val>
                                            </p:tav>
                                          </p:tavLst>
                                        </p:anim>
                                        <p:anim calcmode="lin" valueType="num">
                                          <p:cBhvr additive="base">
                                            <p:cTn id="57" dur="500" fill="hold"/>
                                            <p:tgtEl>
                                              <p:spTgt spid="149"/>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stCondLst>
                                        <p:cond delay="0"/>
                                      </p:stCondLst>
                                      <p:childTnLst>
                                        <p:set>
                                          <p:cBhvr>
                                            <p:cTn id="60" dur="1" fill="hold">
                                              <p:stCondLst>
                                                <p:cond delay="0"/>
                                              </p:stCondLst>
                                            </p:cTn>
                                            <p:tgtEl>
                                              <p:spTgt spid="153"/>
                                            </p:tgtEl>
                                            <p:attrNameLst>
                                              <p:attrName>style.visibility</p:attrName>
                                            </p:attrNameLst>
                                          </p:cBhvr>
                                          <p:to>
                                            <p:strVal val="visible"/>
                                          </p:to>
                                        </p:set>
                                        <p:anim calcmode="lin" valueType="num">
                                          <p:cBhvr additive="base">
                                            <p:cTn id="61" dur="500" fill="hold"/>
                                            <p:tgtEl>
                                              <p:spTgt spid="153"/>
                                            </p:tgtEl>
                                            <p:attrNameLst>
                                              <p:attrName>ppt_x</p:attrName>
                                            </p:attrNameLst>
                                          </p:cBhvr>
                                          <p:tavLst>
                                            <p:tav tm="0">
                                              <p:val>
                                                <p:strVal val="0-#ppt_w/2"/>
                                              </p:val>
                                            </p:tav>
                                            <p:tav tm="100000">
                                              <p:val>
                                                <p:strVal val="#ppt_x"/>
                                              </p:val>
                                            </p:tav>
                                          </p:tavLst>
                                        </p:anim>
                                        <p:anim calcmode="lin" valueType="num">
                                          <p:cBhvr additive="base">
                                            <p:cTn id="62" dur="500" fill="hold"/>
                                            <p:tgtEl>
                                              <p:spTgt spid="153"/>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1000"/>
                                            <p:tgtEl>
                                              <p:spTgt spid="116"/>
                                            </p:tgtEl>
                                          </p:cBhvr>
                                        </p:animEffect>
                                        <p:set>
                                          <p:cBhvr>
                                            <p:cTn id="71" dur="1" fill="hold">
                                              <p:stCondLst>
                                                <p:cond delay="999"/>
                                              </p:stCondLst>
                                            </p:cTn>
                                            <p:tgtEl>
                                              <p:spTgt spid="116"/>
                                            </p:tgtEl>
                                            <p:attrNameLst>
                                              <p:attrName>style.visibility</p:attrName>
                                            </p:attrNameLst>
                                          </p:cBhvr>
                                          <p:to>
                                            <p:strVal val="hidden"/>
                                          </p:to>
                                        </p:set>
                                      </p:childTnLst>
                                    </p:cTn>
                                  </p:par>
                                </p:childTnLst>
                              </p:cTn>
                            </p:par>
                            <p:par>
                              <p:cTn id="72" fill="hold">
                                <p:stCondLst>
                                  <p:cond delay="1000"/>
                                </p:stCondLst>
                                <p:childTnLst>
                                  <p:par>
                                    <p:cTn id="73" presetID="22" presetClass="entr" presetSubtype="8" fill="hold" nodeType="afterEffect">
                                      <p:stCondLst>
                                        <p:cond delay="0"/>
                                      </p:stCondLst>
                                      <p:childTnLst>
                                        <p:set>
                                          <p:cBhvr>
                                            <p:cTn id="74" dur="1" fill="hold">
                                              <p:stCondLst>
                                                <p:cond delay="0"/>
                                              </p:stCondLst>
                                            </p:cTn>
                                            <p:tgtEl>
                                              <p:spTgt spid="126"/>
                                            </p:tgtEl>
                                            <p:attrNameLst>
                                              <p:attrName>style.visibility</p:attrName>
                                            </p:attrNameLst>
                                          </p:cBhvr>
                                          <p:to>
                                            <p:strVal val="visible"/>
                                          </p:to>
                                        </p:set>
                                        <p:animEffect transition="in" filter="wipe(left)">
                                          <p:cBhvr>
                                            <p:cTn id="75"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709593" y="3879166"/>
            <a:ext cx="2837702" cy="738664"/>
          </a:xfrm>
          <a:prstGeom prst="rect">
            <a:avLst/>
          </a:prstGeom>
          <a:noFill/>
          <a:ln w="3175">
            <a:noFill/>
          </a:ln>
        </p:spPr>
        <p:txBody>
          <a:bodyPr wrap="square" rtlCol="0">
            <a:spAutoFit/>
          </a:bodyPr>
          <a:lstStyle/>
          <a:p>
            <a:pPr algn="ctr"/>
            <a:r>
              <a:rPr lang="en-US" sz="1400" dirty="0">
                <a:solidFill>
                  <a:srgbClr val="CE3838"/>
                </a:solidFill>
                <a:latin typeface="Century Gothic" panose="020B0502020202020204" pitchFamily="34" charset="0"/>
              </a:rPr>
              <a:t>French Adults 18+ </a:t>
            </a:r>
            <a:r>
              <a:rPr lang="en-US" sz="1400" b="1" u="sng" dirty="0">
                <a:solidFill>
                  <a:srgbClr val="CE3838"/>
                </a:solidFill>
                <a:latin typeface="Century Gothic" panose="020B0502020202020204" pitchFamily="34" charset="0"/>
              </a:rPr>
              <a:t>2016</a:t>
            </a:r>
            <a:r>
              <a:rPr lang="en-US" sz="1400" dirty="0">
                <a:solidFill>
                  <a:srgbClr val="CE3838"/>
                </a:solidFill>
                <a:latin typeface="Century Gothic" panose="020B0502020202020204" pitchFamily="34" charset="0"/>
              </a:rPr>
              <a:t> Weekly </a:t>
            </a:r>
          </a:p>
          <a:p>
            <a:pPr algn="ctr"/>
            <a:r>
              <a:rPr lang="en-US" sz="1400" dirty="0">
                <a:solidFill>
                  <a:srgbClr val="CE3838"/>
                </a:solidFill>
                <a:latin typeface="Century Gothic" panose="020B0502020202020204" pitchFamily="34" charset="0"/>
              </a:rPr>
              <a:t>Reach/Minutes</a:t>
            </a:r>
          </a:p>
          <a:p>
            <a:pPr algn="ctr"/>
            <a:r>
              <a:rPr lang="en-US" sz="1400" b="1" dirty="0">
                <a:solidFill>
                  <a:srgbClr val="CE3838"/>
                </a:solidFill>
                <a:latin typeface="Century Gothic" panose="020B0502020202020204" pitchFamily="34" charset="0"/>
              </a:rPr>
              <a:t>TV</a:t>
            </a:r>
          </a:p>
        </p:txBody>
      </p:sp>
      <p:sp>
        <p:nvSpPr>
          <p:cNvPr id="168" name="TextBox 167"/>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endParaRPr lang="en-US" sz="1400" dirty="0">
              <a:solidFill>
                <a:srgbClr val="C00000"/>
              </a:solidFill>
              <a:latin typeface="Century Gothic" panose="020B0502020202020204" pitchFamily="34" charset="0"/>
            </a:endParaRP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endParaRPr lang="en-US" sz="1400" dirty="0">
                <a:solidFill>
                  <a:srgbClr val="CE3838"/>
                </a:solidFill>
                <a:latin typeface="Century Gothic" panose="020B0502020202020204" pitchFamily="34" charset="0"/>
              </a:endParaRPr>
            </a:p>
            <a:p>
              <a:pPr algn="r">
                <a:lnSpc>
                  <a:spcPts val="1900"/>
                </a:lnSpc>
              </a:pPr>
              <a:endParaRPr lang="en-US" sz="1400" dirty="0">
                <a:solidFill>
                  <a:srgbClr val="CE3838"/>
                </a:solidFill>
                <a:latin typeface="Century Gothic" panose="020B0502020202020204" pitchFamily="34" charset="0"/>
              </a:endParaRPr>
            </a:p>
            <a:p>
              <a:pPr algn="r">
                <a:lnSpc>
                  <a:spcPts val="1900"/>
                </a:lnSpc>
              </a:pPr>
              <a:r>
                <a:rPr lang="en-US" sz="1400" dirty="0">
                  <a:solidFill>
                    <a:srgbClr val="CE3838"/>
                  </a:solidFill>
                  <a:latin typeface="Century Gothic" panose="020B0502020202020204" pitchFamily="34" charset="0"/>
                </a:rPr>
                <a:t>98%  1,716</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CE3838"/>
                  </a:solidFill>
                  <a:latin typeface="Century Gothic" panose="020B0502020202020204" pitchFamily="34" charset="0"/>
                </a:rPr>
                <a:t>W 18+</a:t>
              </a:r>
            </a:p>
            <a:p>
              <a:pPr algn="r">
                <a:lnSpc>
                  <a:spcPts val="1900"/>
                </a:lnSpc>
              </a:pPr>
              <a:r>
                <a:rPr lang="en-US" sz="1400" dirty="0">
                  <a:solidFill>
                    <a:srgbClr val="CE3838"/>
                  </a:solidFill>
                  <a:latin typeface="Century Gothic" panose="020B0502020202020204" pitchFamily="34" charset="0"/>
                </a:rPr>
                <a:t>$75m+HI</a:t>
              </a:r>
            </a:p>
            <a:p>
              <a:pPr algn="r">
                <a:lnSpc>
                  <a:spcPts val="1900"/>
                </a:lnSpc>
              </a:pPr>
              <a:r>
                <a:rPr lang="en-US" sz="1400" dirty="0">
                  <a:solidFill>
                    <a:srgbClr val="CE3838"/>
                  </a:solidFill>
                  <a:latin typeface="Century Gothic" panose="020B0502020202020204" pitchFamily="34" charset="0"/>
                </a:rPr>
                <a:t>TOTAL18+</a:t>
              </a:r>
            </a:p>
          </p:txBody>
        </p:sp>
      </p:grpSp>
      <p:pic>
        <p:nvPicPr>
          <p:cNvPr id="179" name="Picture 178"/>
          <p:cNvPicPr>
            <a:picLocks noChangeAspect="1"/>
          </p:cNvPicPr>
          <p:nvPr/>
        </p:nvPicPr>
        <p:blipFill>
          <a:blip r:embed="rId2"/>
          <a:stretch>
            <a:fillRect/>
          </a:stretch>
        </p:blipFill>
        <p:spPr>
          <a:xfrm>
            <a:off x="7921008" y="4511763"/>
            <a:ext cx="382000" cy="389960"/>
          </a:xfrm>
          <a:prstGeom prst="rect">
            <a:avLst/>
          </a:prstGeom>
        </p:spPr>
      </p:pic>
      <p:pic>
        <p:nvPicPr>
          <p:cNvPr id="180" name="Picture 179"/>
          <p:cNvPicPr>
            <a:picLocks noChangeAspect="1"/>
          </p:cNvPicPr>
          <p:nvPr/>
        </p:nvPicPr>
        <p:blipFill>
          <a:blip r:embed="rId3"/>
          <a:stretch>
            <a:fillRect/>
          </a:stretch>
        </p:blipFill>
        <p:spPr>
          <a:xfrm>
            <a:off x="7917823" y="4758267"/>
            <a:ext cx="388370" cy="389962"/>
          </a:xfrm>
          <a:prstGeom prst="rect">
            <a:avLst/>
          </a:prstGeom>
        </p:spPr>
      </p:pic>
      <p:pic>
        <p:nvPicPr>
          <p:cNvPr id="181" name="Picture 180"/>
          <p:cNvPicPr>
            <a:picLocks noChangeAspect="1"/>
          </p:cNvPicPr>
          <p:nvPr/>
        </p:nvPicPr>
        <p:blipFill>
          <a:blip r:embed="rId4"/>
          <a:stretch>
            <a:fillRect/>
          </a:stretch>
        </p:blipFill>
        <p:spPr>
          <a:xfrm>
            <a:off x="7931353" y="4977402"/>
            <a:ext cx="361310" cy="445668"/>
          </a:xfrm>
          <a:prstGeom prst="rect">
            <a:avLst/>
          </a:prstGeom>
        </p:spPr>
      </p:pic>
      <p:grpSp>
        <p:nvGrpSpPr>
          <p:cNvPr id="99" name="Group 98"/>
          <p:cNvGrpSpPr/>
          <p:nvPr/>
        </p:nvGrpSpPr>
        <p:grpSpPr>
          <a:xfrm>
            <a:off x="6716846" y="452148"/>
            <a:ext cx="3163880" cy="1577673"/>
            <a:chOff x="6494452" y="-56716"/>
            <a:chExt cx="3163880" cy="1577673"/>
          </a:xfrm>
        </p:grpSpPr>
        <p:sp>
          <p:nvSpPr>
            <p:cNvPr id="110" name="TextBox 109"/>
            <p:cNvSpPr txBox="1"/>
            <p:nvPr/>
          </p:nvSpPr>
          <p:spPr>
            <a:xfrm>
              <a:off x="6494452" y="936182"/>
              <a:ext cx="3163880" cy="584775"/>
            </a:xfrm>
            <a:prstGeom prst="rect">
              <a:avLst/>
            </a:prstGeom>
            <a:solidFill>
              <a:schemeClr val="bg1"/>
            </a:solid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French adults heavier </a:t>
              </a:r>
            </a:p>
            <a:p>
              <a:r>
                <a:rPr lang="en-US" sz="1600" dirty="0">
                  <a:solidFill>
                    <a:srgbClr val="C00000"/>
                  </a:solidFill>
                  <a:latin typeface="Century Gothic" panose="020B0502020202020204" pitchFamily="34" charset="0"/>
                  <a:cs typeface="Courier New" pitchFamily="49" charset="0"/>
                </a:rPr>
                <a:t>than Total Canada adults</a:t>
              </a:r>
            </a:p>
          </p:txBody>
        </p:sp>
        <p:cxnSp>
          <p:nvCxnSpPr>
            <p:cNvPr id="111" name="Straight Connector 110"/>
            <p:cNvCxnSpPr/>
            <p:nvPr/>
          </p:nvCxnSpPr>
          <p:spPr>
            <a:xfrm flipV="1">
              <a:off x="7003749" y="-56716"/>
              <a:ext cx="974202" cy="1002446"/>
            </a:xfrm>
            <a:prstGeom prst="line">
              <a:avLst/>
            </a:prstGeom>
            <a:ln w="3175">
              <a:solidFill>
                <a:srgbClr val="D34C4C"/>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H="1" flipV="1">
              <a:off x="6938732" y="83721"/>
              <a:ext cx="44410" cy="862130"/>
            </a:xfrm>
            <a:prstGeom prst="line">
              <a:avLst/>
            </a:prstGeom>
            <a:ln w="3175">
              <a:solidFill>
                <a:srgbClr val="D34C4C"/>
              </a:solidFill>
            </a:ln>
          </p:spPr>
          <p:style>
            <a:lnRef idx="1">
              <a:schemeClr val="accent1"/>
            </a:lnRef>
            <a:fillRef idx="0">
              <a:schemeClr val="accent1"/>
            </a:fillRef>
            <a:effectRef idx="0">
              <a:schemeClr val="accent1"/>
            </a:effectRef>
            <a:fontRef idx="minor">
              <a:schemeClr val="tx1"/>
            </a:fontRef>
          </p:style>
        </p:cxnSp>
      </p:grpSp>
      <p:pic>
        <p:nvPicPr>
          <p:cNvPr id="104" name="Picture 103"/>
          <p:cNvPicPr>
            <a:picLocks noChangeAspect="1"/>
          </p:cNvPicPr>
          <p:nvPr/>
        </p:nvPicPr>
        <p:blipFill>
          <a:blip r:embed="rId5"/>
          <a:stretch>
            <a:fillRect/>
          </a:stretch>
        </p:blipFill>
        <p:spPr>
          <a:xfrm>
            <a:off x="8159770" y="126868"/>
            <a:ext cx="316920" cy="373296"/>
          </a:xfrm>
          <a:prstGeom prst="rect">
            <a:avLst/>
          </a:prstGeom>
        </p:spPr>
      </p:pic>
      <p:grpSp>
        <p:nvGrpSpPr>
          <p:cNvPr id="7" name="Group 6"/>
          <p:cNvGrpSpPr/>
          <p:nvPr/>
        </p:nvGrpSpPr>
        <p:grpSpPr>
          <a:xfrm>
            <a:off x="7929427" y="5195070"/>
            <a:ext cx="352425" cy="444500"/>
            <a:chOff x="9323388" y="5980113"/>
            <a:chExt cx="352425" cy="444500"/>
          </a:xfrm>
        </p:grpSpPr>
        <p:sp>
          <p:nvSpPr>
            <p:cNvPr id="3"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26" name="Group 125"/>
          <p:cNvGrpSpPr/>
          <p:nvPr/>
        </p:nvGrpSpPr>
        <p:grpSpPr>
          <a:xfrm>
            <a:off x="6970325" y="158707"/>
            <a:ext cx="352425" cy="444500"/>
            <a:chOff x="9323388" y="5980113"/>
            <a:chExt cx="352425" cy="444500"/>
          </a:xfrm>
        </p:grpSpPr>
        <p:sp>
          <p:nvSpPr>
            <p:cNvPr id="127"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0"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
        <p:nvSpPr>
          <p:cNvPr id="114" name="Arrow: Right 113"/>
          <p:cNvSpPr/>
          <p:nvPr/>
        </p:nvSpPr>
        <p:spPr>
          <a:xfrm>
            <a:off x="1918382" y="4311274"/>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3404248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6000">
                                      <p:stCondLst>
                                        <p:cond delay="500"/>
                                      </p:stCondLst>
                                      <p:childTnLst>
                                        <p:set>
                                          <p:cBhvr>
                                            <p:cTn id="6" dur="1" fill="hold">
                                              <p:stCondLst>
                                                <p:cond delay="0"/>
                                              </p:stCondLst>
                                            </p:cTn>
                                            <p:tgtEl>
                                              <p:spTgt spid="179"/>
                                            </p:tgtEl>
                                            <p:attrNameLst>
                                              <p:attrName>style.visibility</p:attrName>
                                            </p:attrNameLst>
                                          </p:cBhvr>
                                          <p:to>
                                            <p:strVal val="visible"/>
                                          </p:to>
                                        </p:set>
                                        <p:anim calcmode="lin" valueType="num" p14:bounceEnd="56000">
                                          <p:cBhvr additive="base">
                                            <p:cTn id="7" dur="500" fill="hold"/>
                                            <p:tgtEl>
                                              <p:spTgt spid="179"/>
                                            </p:tgtEl>
                                            <p:attrNameLst>
                                              <p:attrName>ppt_x</p:attrName>
                                            </p:attrNameLst>
                                          </p:cBhvr>
                                          <p:tavLst>
                                            <p:tav tm="0">
                                              <p:val>
                                                <p:strVal val="#ppt_x"/>
                                              </p:val>
                                            </p:tav>
                                            <p:tav tm="100000">
                                              <p:val>
                                                <p:strVal val="#ppt_x"/>
                                              </p:val>
                                            </p:tav>
                                          </p:tavLst>
                                        </p:anim>
                                        <p:anim calcmode="lin" valueType="num" p14:bounceEnd="56000">
                                          <p:cBhvr additive="base">
                                            <p:cTn id="8" dur="500" fill="hold"/>
                                            <p:tgtEl>
                                              <p:spTgt spid="179"/>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fill="hold" nodeType="afterEffect" p14:presetBounceEnd="56000">
                                      <p:stCondLst>
                                        <p:cond delay="0"/>
                                      </p:stCondLst>
                                      <p:childTnLst>
                                        <p:set>
                                          <p:cBhvr>
                                            <p:cTn id="11" dur="1" fill="hold">
                                              <p:stCondLst>
                                                <p:cond delay="0"/>
                                              </p:stCondLst>
                                            </p:cTn>
                                            <p:tgtEl>
                                              <p:spTgt spid="180"/>
                                            </p:tgtEl>
                                            <p:attrNameLst>
                                              <p:attrName>style.visibility</p:attrName>
                                            </p:attrNameLst>
                                          </p:cBhvr>
                                          <p:to>
                                            <p:strVal val="visible"/>
                                          </p:to>
                                        </p:set>
                                        <p:anim calcmode="lin" valueType="num" p14:bounceEnd="56000">
                                          <p:cBhvr additive="base">
                                            <p:cTn id="12" dur="500" fill="hold"/>
                                            <p:tgtEl>
                                              <p:spTgt spid="180"/>
                                            </p:tgtEl>
                                            <p:attrNameLst>
                                              <p:attrName>ppt_x</p:attrName>
                                            </p:attrNameLst>
                                          </p:cBhvr>
                                          <p:tavLst>
                                            <p:tav tm="0">
                                              <p:val>
                                                <p:strVal val="#ppt_x"/>
                                              </p:val>
                                            </p:tav>
                                            <p:tav tm="100000">
                                              <p:val>
                                                <p:strVal val="#ppt_x"/>
                                              </p:val>
                                            </p:tav>
                                          </p:tavLst>
                                        </p:anim>
                                        <p:anim calcmode="lin" valueType="num" p14:bounceEnd="56000">
                                          <p:cBhvr additive="base">
                                            <p:cTn id="13" dur="500" fill="hold"/>
                                            <p:tgtEl>
                                              <p:spTgt spid="180"/>
                                            </p:tgtEl>
                                            <p:attrNameLst>
                                              <p:attrName>ppt_y</p:attrName>
                                            </p:attrNameLst>
                                          </p:cBhvr>
                                          <p:tavLst>
                                            <p:tav tm="0">
                                              <p:val>
                                                <p:strVal val="1+#ppt_h/2"/>
                                              </p:val>
                                            </p:tav>
                                            <p:tav tm="100000">
                                              <p:val>
                                                <p:strVal val="#ppt_y"/>
                                              </p:val>
                                            </p:tav>
                                          </p:tavLst>
                                        </p:anim>
                                      </p:childTnLst>
                                    </p:cTn>
                                  </p:par>
                                </p:childTnLst>
                              </p:cTn>
                            </p:par>
                            <p:par>
                              <p:cTn id="14" fill="hold">
                                <p:stCondLst>
                                  <p:cond delay="1500"/>
                                </p:stCondLst>
                                <p:childTnLst>
                                  <p:par>
                                    <p:cTn id="15" presetID="2" presetClass="entr" presetSubtype="4" fill="hold" nodeType="afterEffect" p14:presetBounceEnd="56000">
                                      <p:stCondLst>
                                        <p:cond delay="0"/>
                                      </p:stCondLst>
                                      <p:childTnLst>
                                        <p:set>
                                          <p:cBhvr>
                                            <p:cTn id="16" dur="1" fill="hold">
                                              <p:stCondLst>
                                                <p:cond delay="0"/>
                                              </p:stCondLst>
                                            </p:cTn>
                                            <p:tgtEl>
                                              <p:spTgt spid="181"/>
                                            </p:tgtEl>
                                            <p:attrNameLst>
                                              <p:attrName>style.visibility</p:attrName>
                                            </p:attrNameLst>
                                          </p:cBhvr>
                                          <p:to>
                                            <p:strVal val="visible"/>
                                          </p:to>
                                        </p:set>
                                        <p:anim calcmode="lin" valueType="num" p14:bounceEnd="56000">
                                          <p:cBhvr additive="base">
                                            <p:cTn id="17" dur="500" fill="hold"/>
                                            <p:tgtEl>
                                              <p:spTgt spid="181"/>
                                            </p:tgtEl>
                                            <p:attrNameLst>
                                              <p:attrName>ppt_x</p:attrName>
                                            </p:attrNameLst>
                                          </p:cBhvr>
                                          <p:tavLst>
                                            <p:tav tm="0">
                                              <p:val>
                                                <p:strVal val="#ppt_x"/>
                                              </p:val>
                                            </p:tav>
                                            <p:tav tm="100000">
                                              <p:val>
                                                <p:strVal val="#ppt_x"/>
                                              </p:val>
                                            </p:tav>
                                          </p:tavLst>
                                        </p:anim>
                                        <p:anim calcmode="lin" valueType="num" p14:bounceEnd="56000">
                                          <p:cBhvr additive="base">
                                            <p:cTn id="18" dur="500" fill="hold"/>
                                            <p:tgtEl>
                                              <p:spTgt spid="181"/>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 presetClass="entr" presetSubtype="4" fill="hold" nodeType="afterEffect" p14:presetBounceEnd="50000">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14:bounceEnd="50000">
                                          <p:cBhvr additive="base">
                                            <p:cTn id="22" dur="500" fill="hold"/>
                                            <p:tgtEl>
                                              <p:spTgt spid="7"/>
                                            </p:tgtEl>
                                            <p:attrNameLst>
                                              <p:attrName>ppt_x</p:attrName>
                                            </p:attrNameLst>
                                          </p:cBhvr>
                                          <p:tavLst>
                                            <p:tav tm="0">
                                              <p:val>
                                                <p:strVal val="#ppt_x"/>
                                              </p:val>
                                            </p:tav>
                                            <p:tav tm="100000">
                                              <p:val>
                                                <p:strVal val="#ppt_x"/>
                                              </p:val>
                                            </p:tav>
                                          </p:tavLst>
                                        </p:anim>
                                        <p:anim calcmode="lin" valueType="num" p14:bounceEnd="50000">
                                          <p:cBhvr additive="base">
                                            <p:cTn id="23" dur="500" fill="hold"/>
                                            <p:tgtEl>
                                              <p:spTgt spid="7"/>
                                            </p:tgtEl>
                                            <p:attrNameLst>
                                              <p:attrName>ppt_y</p:attrName>
                                            </p:attrNameLst>
                                          </p:cBhvr>
                                          <p:tavLst>
                                            <p:tav tm="0">
                                              <p:val>
                                                <p:strVal val="1+#ppt_h/2"/>
                                              </p:val>
                                            </p:tav>
                                            <p:tav tm="100000">
                                              <p:val>
                                                <p:strVal val="#ppt_y"/>
                                              </p:val>
                                            </p:tav>
                                          </p:tavLst>
                                        </p:anim>
                                      </p:childTnLst>
                                    </p:cTn>
                                  </p:par>
                                </p:childTnLst>
                              </p:cTn>
                            </p:par>
                            <p:par>
                              <p:cTn id="24" fill="hold">
                                <p:stCondLst>
                                  <p:cond delay="2500"/>
                                </p:stCondLst>
                                <p:childTnLst>
                                  <p:par>
                                    <p:cTn id="25" presetID="2" presetClass="entr" presetSubtype="8" fill="hold" nodeType="afterEffect" p14:presetBounceEnd="62000">
                                      <p:stCondLst>
                                        <p:cond delay="0"/>
                                      </p:stCondLst>
                                      <p:childTnLst>
                                        <p:set>
                                          <p:cBhvr>
                                            <p:cTn id="26" dur="1" fill="hold">
                                              <p:stCondLst>
                                                <p:cond delay="0"/>
                                              </p:stCondLst>
                                            </p:cTn>
                                            <p:tgtEl>
                                              <p:spTgt spid="126"/>
                                            </p:tgtEl>
                                            <p:attrNameLst>
                                              <p:attrName>style.visibility</p:attrName>
                                            </p:attrNameLst>
                                          </p:cBhvr>
                                          <p:to>
                                            <p:strVal val="visible"/>
                                          </p:to>
                                        </p:set>
                                        <p:anim calcmode="lin" valueType="num" p14:bounceEnd="62000">
                                          <p:cBhvr additive="base">
                                            <p:cTn id="27" dur="500" fill="hold"/>
                                            <p:tgtEl>
                                              <p:spTgt spid="126"/>
                                            </p:tgtEl>
                                            <p:attrNameLst>
                                              <p:attrName>ppt_x</p:attrName>
                                            </p:attrNameLst>
                                          </p:cBhvr>
                                          <p:tavLst>
                                            <p:tav tm="0">
                                              <p:val>
                                                <p:strVal val="0-#ppt_w/2"/>
                                              </p:val>
                                            </p:tav>
                                            <p:tav tm="100000">
                                              <p:val>
                                                <p:strVal val="#ppt_x"/>
                                              </p:val>
                                            </p:tav>
                                          </p:tavLst>
                                        </p:anim>
                                        <p:anim calcmode="lin" valueType="num" p14:bounceEnd="62000">
                                          <p:cBhvr additive="base">
                                            <p:cTn id="28" dur="500" fill="hold"/>
                                            <p:tgtEl>
                                              <p:spTgt spid="126"/>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2" presetClass="entr" presetSubtype="4" fill="hold" nodeType="after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down)">
                                          <p:cBhvr>
                                            <p:cTn id="32" dur="1000"/>
                                            <p:tgtEl>
                                              <p:spTgt spid="99"/>
                                            </p:tgtEl>
                                          </p:cBhvr>
                                        </p:animEffect>
                                      </p:childTnLst>
                                    </p:cTn>
                                  </p:par>
                                </p:childTnLst>
                              </p:cTn>
                            </p:par>
                            <p:par>
                              <p:cTn id="33" fill="hold">
                                <p:stCondLst>
                                  <p:cond delay="4000"/>
                                </p:stCondLst>
                                <p:childTnLst>
                                  <p:par>
                                    <p:cTn id="34" presetID="2" presetClass="entr" presetSubtype="8" fill="hold" grpId="0" nodeType="afterEffect">
                                      <p:stCondLst>
                                        <p:cond delay="0"/>
                                      </p:stCondLst>
                                      <p:childTnLst>
                                        <p:set>
                                          <p:cBhvr>
                                            <p:cTn id="35" dur="1" fill="hold">
                                              <p:stCondLst>
                                                <p:cond delay="0"/>
                                              </p:stCondLst>
                                            </p:cTn>
                                            <p:tgtEl>
                                              <p:spTgt spid="114"/>
                                            </p:tgtEl>
                                            <p:attrNameLst>
                                              <p:attrName>style.visibility</p:attrName>
                                            </p:attrNameLst>
                                          </p:cBhvr>
                                          <p:to>
                                            <p:strVal val="visible"/>
                                          </p:to>
                                        </p:set>
                                        <p:anim calcmode="lin" valueType="num">
                                          <p:cBhvr additive="base">
                                            <p:cTn id="36" dur="500" fill="hold"/>
                                            <p:tgtEl>
                                              <p:spTgt spid="114"/>
                                            </p:tgtEl>
                                            <p:attrNameLst>
                                              <p:attrName>ppt_x</p:attrName>
                                            </p:attrNameLst>
                                          </p:cBhvr>
                                          <p:tavLst>
                                            <p:tav tm="0">
                                              <p:val>
                                                <p:strVal val="0-#ppt_w/2"/>
                                              </p:val>
                                            </p:tav>
                                            <p:tav tm="100000">
                                              <p:val>
                                                <p:strVal val="#ppt_x"/>
                                              </p:val>
                                            </p:tav>
                                          </p:tavLst>
                                        </p:anim>
                                        <p:anim calcmode="lin" valueType="num">
                                          <p:cBhvr additive="base">
                                            <p:cTn id="37" dur="500" fill="hold"/>
                                            <p:tgtEl>
                                              <p:spTgt spid="1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500"/>
                                      </p:stCondLst>
                                      <p:childTnLst>
                                        <p:set>
                                          <p:cBhvr>
                                            <p:cTn id="6" dur="1" fill="hold">
                                              <p:stCondLst>
                                                <p:cond delay="0"/>
                                              </p:stCondLst>
                                            </p:cTn>
                                            <p:tgtEl>
                                              <p:spTgt spid="179"/>
                                            </p:tgtEl>
                                            <p:attrNameLst>
                                              <p:attrName>style.visibility</p:attrName>
                                            </p:attrNameLst>
                                          </p:cBhvr>
                                          <p:to>
                                            <p:strVal val="visible"/>
                                          </p:to>
                                        </p:set>
                                        <p:anim calcmode="lin" valueType="num">
                                          <p:cBhvr additive="base">
                                            <p:cTn id="7" dur="500" fill="hold"/>
                                            <p:tgtEl>
                                              <p:spTgt spid="179"/>
                                            </p:tgtEl>
                                            <p:attrNameLst>
                                              <p:attrName>ppt_x</p:attrName>
                                            </p:attrNameLst>
                                          </p:cBhvr>
                                          <p:tavLst>
                                            <p:tav tm="0">
                                              <p:val>
                                                <p:strVal val="#ppt_x"/>
                                              </p:val>
                                            </p:tav>
                                            <p:tav tm="100000">
                                              <p:val>
                                                <p:strVal val="#ppt_x"/>
                                              </p:val>
                                            </p:tav>
                                          </p:tavLst>
                                        </p:anim>
                                        <p:anim calcmode="lin" valueType="num">
                                          <p:cBhvr additive="base">
                                            <p:cTn id="8" dur="500" fill="hold"/>
                                            <p:tgtEl>
                                              <p:spTgt spid="179"/>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fill="hold" nodeType="afterEffect">
                                      <p:stCondLst>
                                        <p:cond delay="0"/>
                                      </p:stCondLst>
                                      <p:childTnLst>
                                        <p:set>
                                          <p:cBhvr>
                                            <p:cTn id="11" dur="1" fill="hold">
                                              <p:stCondLst>
                                                <p:cond delay="0"/>
                                              </p:stCondLst>
                                            </p:cTn>
                                            <p:tgtEl>
                                              <p:spTgt spid="180"/>
                                            </p:tgtEl>
                                            <p:attrNameLst>
                                              <p:attrName>style.visibility</p:attrName>
                                            </p:attrNameLst>
                                          </p:cBhvr>
                                          <p:to>
                                            <p:strVal val="visible"/>
                                          </p:to>
                                        </p:set>
                                        <p:anim calcmode="lin" valueType="num">
                                          <p:cBhvr additive="base">
                                            <p:cTn id="12" dur="500" fill="hold"/>
                                            <p:tgtEl>
                                              <p:spTgt spid="180"/>
                                            </p:tgtEl>
                                            <p:attrNameLst>
                                              <p:attrName>ppt_x</p:attrName>
                                            </p:attrNameLst>
                                          </p:cBhvr>
                                          <p:tavLst>
                                            <p:tav tm="0">
                                              <p:val>
                                                <p:strVal val="#ppt_x"/>
                                              </p:val>
                                            </p:tav>
                                            <p:tav tm="100000">
                                              <p:val>
                                                <p:strVal val="#ppt_x"/>
                                              </p:val>
                                            </p:tav>
                                          </p:tavLst>
                                        </p:anim>
                                        <p:anim calcmode="lin" valueType="num">
                                          <p:cBhvr additive="base">
                                            <p:cTn id="13" dur="500" fill="hold"/>
                                            <p:tgtEl>
                                              <p:spTgt spid="180"/>
                                            </p:tgtEl>
                                            <p:attrNameLst>
                                              <p:attrName>ppt_y</p:attrName>
                                            </p:attrNameLst>
                                          </p:cBhvr>
                                          <p:tavLst>
                                            <p:tav tm="0">
                                              <p:val>
                                                <p:strVal val="1+#ppt_h/2"/>
                                              </p:val>
                                            </p:tav>
                                            <p:tav tm="100000">
                                              <p:val>
                                                <p:strVal val="#ppt_y"/>
                                              </p:val>
                                            </p:tav>
                                          </p:tavLst>
                                        </p:anim>
                                      </p:childTnLst>
                                    </p:cTn>
                                  </p:par>
                                </p:childTnLst>
                              </p:cTn>
                            </p:par>
                            <p:par>
                              <p:cTn id="14" fill="hold">
                                <p:stCondLst>
                                  <p:cond delay="1500"/>
                                </p:stCondLst>
                                <p:childTnLst>
                                  <p:par>
                                    <p:cTn id="15" presetID="2" presetClass="entr" presetSubtype="4" fill="hold" nodeType="afterEffect">
                                      <p:stCondLst>
                                        <p:cond delay="0"/>
                                      </p:stCondLst>
                                      <p:childTnLst>
                                        <p:set>
                                          <p:cBhvr>
                                            <p:cTn id="16" dur="1" fill="hold">
                                              <p:stCondLst>
                                                <p:cond delay="0"/>
                                              </p:stCondLst>
                                            </p:cTn>
                                            <p:tgtEl>
                                              <p:spTgt spid="181"/>
                                            </p:tgtEl>
                                            <p:attrNameLst>
                                              <p:attrName>style.visibility</p:attrName>
                                            </p:attrNameLst>
                                          </p:cBhvr>
                                          <p:to>
                                            <p:strVal val="visible"/>
                                          </p:to>
                                        </p:set>
                                        <p:anim calcmode="lin" valueType="num">
                                          <p:cBhvr additive="base">
                                            <p:cTn id="17" dur="500" fill="hold"/>
                                            <p:tgtEl>
                                              <p:spTgt spid="181"/>
                                            </p:tgtEl>
                                            <p:attrNameLst>
                                              <p:attrName>ppt_x</p:attrName>
                                            </p:attrNameLst>
                                          </p:cBhvr>
                                          <p:tavLst>
                                            <p:tav tm="0">
                                              <p:val>
                                                <p:strVal val="#ppt_x"/>
                                              </p:val>
                                            </p:tav>
                                            <p:tav tm="100000">
                                              <p:val>
                                                <p:strVal val="#ppt_x"/>
                                              </p:val>
                                            </p:tav>
                                          </p:tavLst>
                                        </p:anim>
                                        <p:anim calcmode="lin" valueType="num">
                                          <p:cBhvr additive="base">
                                            <p:cTn id="18" dur="500" fill="hold"/>
                                            <p:tgtEl>
                                              <p:spTgt spid="181"/>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 presetClass="entr" presetSubtype="4" fill="hold" nodeType="after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childTnLst>
                              </p:cTn>
                            </p:par>
                            <p:par>
                              <p:cTn id="24" fill="hold">
                                <p:stCondLst>
                                  <p:cond delay="2500"/>
                                </p:stCondLst>
                                <p:childTnLst>
                                  <p:par>
                                    <p:cTn id="25" presetID="2" presetClass="entr" presetSubtype="8" fill="hold" nodeType="afterEffect">
                                      <p:stCondLst>
                                        <p:cond delay="0"/>
                                      </p:stCondLst>
                                      <p:childTnLst>
                                        <p:set>
                                          <p:cBhvr>
                                            <p:cTn id="26" dur="1" fill="hold">
                                              <p:stCondLst>
                                                <p:cond delay="0"/>
                                              </p:stCondLst>
                                            </p:cTn>
                                            <p:tgtEl>
                                              <p:spTgt spid="126"/>
                                            </p:tgtEl>
                                            <p:attrNameLst>
                                              <p:attrName>style.visibility</p:attrName>
                                            </p:attrNameLst>
                                          </p:cBhvr>
                                          <p:to>
                                            <p:strVal val="visible"/>
                                          </p:to>
                                        </p:set>
                                        <p:anim calcmode="lin" valueType="num">
                                          <p:cBhvr additive="base">
                                            <p:cTn id="27" dur="500" fill="hold"/>
                                            <p:tgtEl>
                                              <p:spTgt spid="126"/>
                                            </p:tgtEl>
                                            <p:attrNameLst>
                                              <p:attrName>ppt_x</p:attrName>
                                            </p:attrNameLst>
                                          </p:cBhvr>
                                          <p:tavLst>
                                            <p:tav tm="0">
                                              <p:val>
                                                <p:strVal val="0-#ppt_w/2"/>
                                              </p:val>
                                            </p:tav>
                                            <p:tav tm="100000">
                                              <p:val>
                                                <p:strVal val="#ppt_x"/>
                                              </p:val>
                                            </p:tav>
                                          </p:tavLst>
                                        </p:anim>
                                        <p:anim calcmode="lin" valueType="num">
                                          <p:cBhvr additive="base">
                                            <p:cTn id="28" dur="500" fill="hold"/>
                                            <p:tgtEl>
                                              <p:spTgt spid="126"/>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2" presetClass="entr" presetSubtype="4" fill="hold" nodeType="after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down)">
                                          <p:cBhvr>
                                            <p:cTn id="32" dur="1000"/>
                                            <p:tgtEl>
                                              <p:spTgt spid="99"/>
                                            </p:tgtEl>
                                          </p:cBhvr>
                                        </p:animEffect>
                                      </p:childTnLst>
                                    </p:cTn>
                                  </p:par>
                                </p:childTnLst>
                              </p:cTn>
                            </p:par>
                            <p:par>
                              <p:cTn id="33" fill="hold">
                                <p:stCondLst>
                                  <p:cond delay="4000"/>
                                </p:stCondLst>
                                <p:childTnLst>
                                  <p:par>
                                    <p:cTn id="34" presetID="2" presetClass="entr" presetSubtype="8" fill="hold" grpId="0" nodeType="afterEffect">
                                      <p:stCondLst>
                                        <p:cond delay="0"/>
                                      </p:stCondLst>
                                      <p:childTnLst>
                                        <p:set>
                                          <p:cBhvr>
                                            <p:cTn id="35" dur="1" fill="hold">
                                              <p:stCondLst>
                                                <p:cond delay="0"/>
                                              </p:stCondLst>
                                            </p:cTn>
                                            <p:tgtEl>
                                              <p:spTgt spid="114"/>
                                            </p:tgtEl>
                                            <p:attrNameLst>
                                              <p:attrName>style.visibility</p:attrName>
                                            </p:attrNameLst>
                                          </p:cBhvr>
                                          <p:to>
                                            <p:strVal val="visible"/>
                                          </p:to>
                                        </p:set>
                                        <p:anim calcmode="lin" valueType="num">
                                          <p:cBhvr additive="base">
                                            <p:cTn id="36" dur="500" fill="hold"/>
                                            <p:tgtEl>
                                              <p:spTgt spid="114"/>
                                            </p:tgtEl>
                                            <p:attrNameLst>
                                              <p:attrName>ppt_x</p:attrName>
                                            </p:attrNameLst>
                                          </p:cBhvr>
                                          <p:tavLst>
                                            <p:tav tm="0">
                                              <p:val>
                                                <p:strVal val="0-#ppt_w/2"/>
                                              </p:val>
                                            </p:tav>
                                            <p:tav tm="100000">
                                              <p:val>
                                                <p:strVal val="#ppt_x"/>
                                              </p:val>
                                            </p:tav>
                                          </p:tavLst>
                                        </p:anim>
                                        <p:anim calcmode="lin" valueType="num">
                                          <p:cBhvr additive="base">
                                            <p:cTn id="37" dur="500" fill="hold"/>
                                            <p:tgtEl>
                                              <p:spTgt spid="1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640636" y="3879166"/>
            <a:ext cx="2975616" cy="738664"/>
          </a:xfrm>
          <a:prstGeom prst="rect">
            <a:avLst/>
          </a:prstGeom>
          <a:noFill/>
          <a:ln w="3175">
            <a:noFill/>
          </a:ln>
        </p:spPr>
        <p:txBody>
          <a:bodyPr wrap="square" rtlCol="0">
            <a:spAutoFit/>
          </a:bodyPr>
          <a:lstStyle/>
          <a:p>
            <a:pPr algn="ctr"/>
            <a:r>
              <a:rPr lang="en-US" sz="1400" dirty="0">
                <a:solidFill>
                  <a:srgbClr val="0070C0"/>
                </a:solidFill>
                <a:latin typeface="Century Gothic" panose="020B0502020202020204" pitchFamily="34" charset="0"/>
              </a:rPr>
              <a:t>French Adults 18+ </a:t>
            </a:r>
            <a:r>
              <a:rPr lang="en-US" sz="1400" b="1" u="sng" dirty="0">
                <a:solidFill>
                  <a:srgbClr val="0070C0"/>
                </a:solidFill>
                <a:latin typeface="Century Gothic" panose="020B0502020202020204" pitchFamily="34" charset="0"/>
              </a:rPr>
              <a:t>2016</a:t>
            </a:r>
            <a:r>
              <a:rPr lang="en-US" sz="1400" dirty="0">
                <a:solidFill>
                  <a:srgbClr val="0070C0"/>
                </a:solidFill>
                <a:latin typeface="Century Gothic" panose="020B0502020202020204" pitchFamily="34" charset="0"/>
              </a:rPr>
              <a:t> Weekly </a:t>
            </a:r>
          </a:p>
          <a:p>
            <a:pPr algn="ctr"/>
            <a:r>
              <a:rPr lang="en-US" sz="1400" dirty="0">
                <a:solidFill>
                  <a:srgbClr val="0070C0"/>
                </a:solidFill>
                <a:latin typeface="Century Gothic" panose="020B0502020202020204" pitchFamily="34" charset="0"/>
              </a:rPr>
              <a:t>Reach/Minutes</a:t>
            </a:r>
          </a:p>
          <a:p>
            <a:pPr algn="ctr"/>
            <a:r>
              <a:rPr lang="en-US" sz="1400" b="1" dirty="0">
                <a:solidFill>
                  <a:srgbClr val="0070C0"/>
                </a:solidFill>
                <a:latin typeface="Century Gothic" panose="020B0502020202020204" pitchFamily="34" charset="0"/>
              </a:rPr>
              <a:t>RADIO</a:t>
            </a:r>
          </a:p>
        </p:txBody>
      </p:sp>
      <p:sp>
        <p:nvSpPr>
          <p:cNvPr id="168" name="TextBox 167"/>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endParaRPr lang="en-US" sz="1400" dirty="0">
              <a:solidFill>
                <a:srgbClr val="0070C0"/>
              </a:solidFill>
              <a:latin typeface="Century Gothic" panose="020B0502020202020204" pitchFamily="34" charset="0"/>
            </a:endParaRP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endParaRPr lang="en-US" sz="1400" dirty="0">
                <a:solidFill>
                  <a:srgbClr val="0070C0"/>
                </a:solidFill>
                <a:latin typeface="Century Gothic" panose="020B0502020202020204" pitchFamily="34" charset="0"/>
              </a:endParaRPr>
            </a:p>
            <a:p>
              <a:pPr algn="r">
                <a:lnSpc>
                  <a:spcPts val="1900"/>
                </a:lnSpc>
              </a:pPr>
              <a:endParaRPr lang="en-US" sz="1400" dirty="0">
                <a:solidFill>
                  <a:srgbClr val="0070C0"/>
                </a:solidFill>
                <a:latin typeface="Century Gothic" panose="020B0502020202020204" pitchFamily="34" charset="0"/>
              </a:endParaRPr>
            </a:p>
            <a:p>
              <a:pPr algn="r">
                <a:lnSpc>
                  <a:spcPts val="1900"/>
                </a:lnSpc>
              </a:pPr>
              <a:r>
                <a:rPr lang="en-US" sz="1400" dirty="0">
                  <a:solidFill>
                    <a:srgbClr val="0070C0"/>
                  </a:solidFill>
                  <a:latin typeface="Century Gothic" panose="020B0502020202020204" pitchFamily="34" charset="0"/>
                </a:rPr>
                <a:t>89%     953</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W 18+</a:t>
              </a:r>
            </a:p>
            <a:p>
              <a:pPr algn="r">
                <a:lnSpc>
                  <a:spcPts val="1900"/>
                </a:lnSpc>
              </a:pPr>
              <a:r>
                <a:rPr lang="en-US" sz="1400" dirty="0">
                  <a:solidFill>
                    <a:srgbClr val="0070C0"/>
                  </a:solidFill>
                  <a:latin typeface="Century Gothic" panose="020B0502020202020204" pitchFamily="34" charset="0"/>
                </a:rPr>
                <a:t>$75m+HI</a:t>
              </a:r>
            </a:p>
            <a:p>
              <a:pPr algn="r">
                <a:lnSpc>
                  <a:spcPts val="1900"/>
                </a:lnSpc>
              </a:pPr>
              <a:r>
                <a:rPr lang="en-US" sz="1400" dirty="0">
                  <a:solidFill>
                    <a:srgbClr val="0070C0"/>
                  </a:solidFill>
                  <a:latin typeface="Century Gothic" panose="020B0502020202020204" pitchFamily="34" charset="0"/>
                </a:rPr>
                <a:t>TOTAL18+</a:t>
              </a:r>
            </a:p>
          </p:txBody>
        </p:sp>
      </p:grpSp>
      <p:pic>
        <p:nvPicPr>
          <p:cNvPr id="125" name="Picture 124"/>
          <p:cNvPicPr>
            <a:picLocks noChangeAspect="1"/>
          </p:cNvPicPr>
          <p:nvPr/>
        </p:nvPicPr>
        <p:blipFill>
          <a:blip r:embed="rId2"/>
          <a:stretch>
            <a:fillRect/>
          </a:stretch>
        </p:blipFill>
        <p:spPr>
          <a:xfrm>
            <a:off x="7999427" y="4533236"/>
            <a:ext cx="373804" cy="381592"/>
          </a:xfrm>
          <a:prstGeom prst="rect">
            <a:avLst/>
          </a:prstGeom>
        </p:spPr>
      </p:pic>
      <p:pic>
        <p:nvPicPr>
          <p:cNvPr id="126" name="Picture 125"/>
          <p:cNvPicPr>
            <a:picLocks noChangeAspect="1"/>
          </p:cNvPicPr>
          <p:nvPr/>
        </p:nvPicPr>
        <p:blipFill>
          <a:blip r:embed="rId3"/>
          <a:stretch>
            <a:fillRect/>
          </a:stretch>
        </p:blipFill>
        <p:spPr>
          <a:xfrm>
            <a:off x="7996312" y="4770459"/>
            <a:ext cx="380034" cy="381592"/>
          </a:xfrm>
          <a:prstGeom prst="rect">
            <a:avLst/>
          </a:prstGeom>
        </p:spPr>
      </p:pic>
      <p:pic>
        <p:nvPicPr>
          <p:cNvPr id="131" name="Picture 130"/>
          <p:cNvPicPr>
            <a:picLocks noChangeAspect="1"/>
          </p:cNvPicPr>
          <p:nvPr/>
        </p:nvPicPr>
        <p:blipFill>
          <a:blip r:embed="rId4"/>
          <a:stretch>
            <a:fillRect/>
          </a:stretch>
        </p:blipFill>
        <p:spPr>
          <a:xfrm>
            <a:off x="8009551" y="4987881"/>
            <a:ext cx="353556" cy="436104"/>
          </a:xfrm>
          <a:prstGeom prst="rect">
            <a:avLst/>
          </a:prstGeom>
        </p:spPr>
      </p:pic>
      <p:grpSp>
        <p:nvGrpSpPr>
          <p:cNvPr id="3" name="Group 2"/>
          <p:cNvGrpSpPr/>
          <p:nvPr/>
        </p:nvGrpSpPr>
        <p:grpSpPr>
          <a:xfrm>
            <a:off x="8012393" y="5196097"/>
            <a:ext cx="352425" cy="444500"/>
            <a:chOff x="9323388" y="5980113"/>
            <a:chExt cx="352425" cy="444500"/>
          </a:xfrm>
        </p:grpSpPr>
        <p:sp>
          <p:nvSpPr>
            <p:cNvPr id="12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52" name="Picture 151"/>
          <p:cNvPicPr>
            <a:picLocks noChangeAspect="1"/>
          </p:cNvPicPr>
          <p:nvPr/>
        </p:nvPicPr>
        <p:blipFill>
          <a:blip r:embed="rId5"/>
          <a:stretch>
            <a:fillRect/>
          </a:stretch>
        </p:blipFill>
        <p:spPr>
          <a:xfrm>
            <a:off x="8159770" y="126868"/>
            <a:ext cx="316920" cy="373296"/>
          </a:xfrm>
          <a:prstGeom prst="rect">
            <a:avLst/>
          </a:prstGeom>
        </p:spPr>
      </p:pic>
      <p:grpSp>
        <p:nvGrpSpPr>
          <p:cNvPr id="159" name="Group 158"/>
          <p:cNvGrpSpPr/>
          <p:nvPr/>
        </p:nvGrpSpPr>
        <p:grpSpPr>
          <a:xfrm>
            <a:off x="6970325" y="158707"/>
            <a:ext cx="352425" cy="444500"/>
            <a:chOff x="9323388" y="5980113"/>
            <a:chExt cx="352425" cy="444500"/>
          </a:xfrm>
        </p:grpSpPr>
        <p:sp>
          <p:nvSpPr>
            <p:cNvPr id="163"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66"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74" name="Picture 173"/>
          <p:cNvPicPr>
            <a:picLocks noChangeAspect="1"/>
          </p:cNvPicPr>
          <p:nvPr/>
        </p:nvPicPr>
        <p:blipFill>
          <a:blip r:embed="rId6"/>
          <a:stretch>
            <a:fillRect/>
          </a:stretch>
        </p:blipFill>
        <p:spPr>
          <a:xfrm>
            <a:off x="4353025" y="1091651"/>
            <a:ext cx="313852" cy="369686"/>
          </a:xfrm>
          <a:prstGeom prst="rect">
            <a:avLst/>
          </a:prstGeom>
        </p:spPr>
      </p:pic>
      <p:grpSp>
        <p:nvGrpSpPr>
          <p:cNvPr id="175" name="Group 174"/>
          <p:cNvGrpSpPr/>
          <p:nvPr/>
        </p:nvGrpSpPr>
        <p:grpSpPr>
          <a:xfrm>
            <a:off x="4014335" y="1122140"/>
            <a:ext cx="352425" cy="444500"/>
            <a:chOff x="9323388" y="5980113"/>
            <a:chExt cx="352425" cy="444500"/>
          </a:xfrm>
        </p:grpSpPr>
        <p:sp>
          <p:nvSpPr>
            <p:cNvPr id="176"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9"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
        <p:nvSpPr>
          <p:cNvPr id="127" name="Arrow: Right 126"/>
          <p:cNvSpPr/>
          <p:nvPr/>
        </p:nvSpPr>
        <p:spPr>
          <a:xfrm>
            <a:off x="1918382" y="4311274"/>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2875542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48000">
                                      <p:stCondLst>
                                        <p:cond delay="0"/>
                                      </p:stCondLst>
                                      <p:childTnLst>
                                        <p:set>
                                          <p:cBhvr>
                                            <p:cTn id="6" dur="1" fill="hold">
                                              <p:stCondLst>
                                                <p:cond delay="0"/>
                                              </p:stCondLst>
                                            </p:cTn>
                                            <p:tgtEl>
                                              <p:spTgt spid="125"/>
                                            </p:tgtEl>
                                            <p:attrNameLst>
                                              <p:attrName>style.visibility</p:attrName>
                                            </p:attrNameLst>
                                          </p:cBhvr>
                                          <p:to>
                                            <p:strVal val="visible"/>
                                          </p:to>
                                        </p:set>
                                        <p:anim calcmode="lin" valueType="num" p14:bounceEnd="48000">
                                          <p:cBhvr additive="base">
                                            <p:cTn id="7" dur="500" fill="hold"/>
                                            <p:tgtEl>
                                              <p:spTgt spid="125"/>
                                            </p:tgtEl>
                                            <p:attrNameLst>
                                              <p:attrName>ppt_x</p:attrName>
                                            </p:attrNameLst>
                                          </p:cBhvr>
                                          <p:tavLst>
                                            <p:tav tm="0">
                                              <p:val>
                                                <p:strVal val="#ppt_x"/>
                                              </p:val>
                                            </p:tav>
                                            <p:tav tm="100000">
                                              <p:val>
                                                <p:strVal val="#ppt_x"/>
                                              </p:val>
                                            </p:tav>
                                          </p:tavLst>
                                        </p:anim>
                                        <p:anim calcmode="lin" valueType="num" p14:bounceEnd="48000">
                                          <p:cBhvr additive="base">
                                            <p:cTn id="8" dur="500" fill="hold"/>
                                            <p:tgtEl>
                                              <p:spTgt spid="12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14:presetBounceEnd="48000">
                                      <p:stCondLst>
                                        <p:cond delay="0"/>
                                      </p:stCondLst>
                                      <p:childTnLst>
                                        <p:set>
                                          <p:cBhvr>
                                            <p:cTn id="11" dur="1" fill="hold">
                                              <p:stCondLst>
                                                <p:cond delay="0"/>
                                              </p:stCondLst>
                                            </p:cTn>
                                            <p:tgtEl>
                                              <p:spTgt spid="126"/>
                                            </p:tgtEl>
                                            <p:attrNameLst>
                                              <p:attrName>style.visibility</p:attrName>
                                            </p:attrNameLst>
                                          </p:cBhvr>
                                          <p:to>
                                            <p:strVal val="visible"/>
                                          </p:to>
                                        </p:set>
                                        <p:anim calcmode="lin" valueType="num" p14:bounceEnd="48000">
                                          <p:cBhvr additive="base">
                                            <p:cTn id="12" dur="500" fill="hold"/>
                                            <p:tgtEl>
                                              <p:spTgt spid="126"/>
                                            </p:tgtEl>
                                            <p:attrNameLst>
                                              <p:attrName>ppt_x</p:attrName>
                                            </p:attrNameLst>
                                          </p:cBhvr>
                                          <p:tavLst>
                                            <p:tav tm="0">
                                              <p:val>
                                                <p:strVal val="#ppt_x"/>
                                              </p:val>
                                            </p:tav>
                                            <p:tav tm="100000">
                                              <p:val>
                                                <p:strVal val="#ppt_x"/>
                                              </p:val>
                                            </p:tav>
                                          </p:tavLst>
                                        </p:anim>
                                        <p:anim calcmode="lin" valueType="num" p14:bounceEnd="48000">
                                          <p:cBhvr additive="base">
                                            <p:cTn id="13" dur="500" fill="hold"/>
                                            <p:tgtEl>
                                              <p:spTgt spid="12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14:presetBounceEnd="48000">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14:bounceEnd="48000">
                                          <p:cBhvr additive="base">
                                            <p:cTn id="17" dur="500" fill="hold"/>
                                            <p:tgtEl>
                                              <p:spTgt spid="131"/>
                                            </p:tgtEl>
                                            <p:attrNameLst>
                                              <p:attrName>ppt_x</p:attrName>
                                            </p:attrNameLst>
                                          </p:cBhvr>
                                          <p:tavLst>
                                            <p:tav tm="0">
                                              <p:val>
                                                <p:strVal val="#ppt_x"/>
                                              </p:val>
                                            </p:tav>
                                            <p:tav tm="100000">
                                              <p:val>
                                                <p:strVal val="#ppt_x"/>
                                              </p:val>
                                            </p:tav>
                                          </p:tavLst>
                                        </p:anim>
                                        <p:anim calcmode="lin" valueType="num" p14:bounceEnd="48000">
                                          <p:cBhvr additive="base">
                                            <p:cTn id="18" dur="500" fill="hold"/>
                                            <p:tgtEl>
                                              <p:spTgt spid="1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14:presetBounceEnd="64000">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14:bounceEnd="64000">
                                          <p:cBhvr additive="base">
                                            <p:cTn id="22" dur="500" fill="hold"/>
                                            <p:tgtEl>
                                              <p:spTgt spid="3"/>
                                            </p:tgtEl>
                                            <p:attrNameLst>
                                              <p:attrName>ppt_x</p:attrName>
                                            </p:attrNameLst>
                                          </p:cBhvr>
                                          <p:tavLst>
                                            <p:tav tm="0">
                                              <p:val>
                                                <p:strVal val="#ppt_x"/>
                                              </p:val>
                                            </p:tav>
                                            <p:tav tm="100000">
                                              <p:val>
                                                <p:strVal val="#ppt_x"/>
                                              </p:val>
                                            </p:tav>
                                          </p:tavLst>
                                        </p:anim>
                                        <p:anim calcmode="lin" valueType="num" p14:bounceEnd="64000">
                                          <p:cBhvr additive="base">
                                            <p:cTn id="23" dur="50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8" fill="hold" nodeType="afterEffect" p14:presetBounceEnd="55000">
                                      <p:stCondLst>
                                        <p:cond delay="0"/>
                                      </p:stCondLst>
                                      <p:childTnLst>
                                        <p:set>
                                          <p:cBhvr>
                                            <p:cTn id="26" dur="1" fill="hold">
                                              <p:stCondLst>
                                                <p:cond delay="0"/>
                                              </p:stCondLst>
                                            </p:cTn>
                                            <p:tgtEl>
                                              <p:spTgt spid="175"/>
                                            </p:tgtEl>
                                            <p:attrNameLst>
                                              <p:attrName>style.visibility</p:attrName>
                                            </p:attrNameLst>
                                          </p:cBhvr>
                                          <p:to>
                                            <p:strVal val="visible"/>
                                          </p:to>
                                        </p:set>
                                        <p:anim calcmode="lin" valueType="num" p14:bounceEnd="55000">
                                          <p:cBhvr additive="base">
                                            <p:cTn id="27" dur="1000" fill="hold"/>
                                            <p:tgtEl>
                                              <p:spTgt spid="175"/>
                                            </p:tgtEl>
                                            <p:attrNameLst>
                                              <p:attrName>ppt_x</p:attrName>
                                            </p:attrNameLst>
                                          </p:cBhvr>
                                          <p:tavLst>
                                            <p:tav tm="0">
                                              <p:val>
                                                <p:strVal val="0-#ppt_w/2"/>
                                              </p:val>
                                            </p:tav>
                                            <p:tav tm="100000">
                                              <p:val>
                                                <p:strVal val="#ppt_x"/>
                                              </p:val>
                                            </p:tav>
                                          </p:tavLst>
                                        </p:anim>
                                        <p:anim calcmode="lin" valueType="num" p14:bounceEnd="55000">
                                          <p:cBhvr additive="base">
                                            <p:cTn id="28" dur="1000" fill="hold"/>
                                            <p:tgtEl>
                                              <p:spTgt spid="175"/>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 presetClass="entr" presetSubtype="8" fill="hold" grpId="0" nodeType="afterEffect">
                                      <p:stCondLst>
                                        <p:cond delay="0"/>
                                      </p:stCondLst>
                                      <p:childTnLst>
                                        <p:set>
                                          <p:cBhvr>
                                            <p:cTn id="31" dur="1" fill="hold">
                                              <p:stCondLst>
                                                <p:cond delay="0"/>
                                              </p:stCondLst>
                                            </p:cTn>
                                            <p:tgtEl>
                                              <p:spTgt spid="127"/>
                                            </p:tgtEl>
                                            <p:attrNameLst>
                                              <p:attrName>style.visibility</p:attrName>
                                            </p:attrNameLst>
                                          </p:cBhvr>
                                          <p:to>
                                            <p:strVal val="visible"/>
                                          </p:to>
                                        </p:set>
                                        <p:anim calcmode="lin" valueType="num">
                                          <p:cBhvr additive="base">
                                            <p:cTn id="32" dur="500" fill="hold"/>
                                            <p:tgtEl>
                                              <p:spTgt spid="127"/>
                                            </p:tgtEl>
                                            <p:attrNameLst>
                                              <p:attrName>ppt_x</p:attrName>
                                            </p:attrNameLst>
                                          </p:cBhvr>
                                          <p:tavLst>
                                            <p:tav tm="0">
                                              <p:val>
                                                <p:strVal val="0-#ppt_w/2"/>
                                              </p:val>
                                            </p:tav>
                                            <p:tav tm="100000">
                                              <p:val>
                                                <p:strVal val="#ppt_x"/>
                                              </p:val>
                                            </p:tav>
                                          </p:tavLst>
                                        </p:anim>
                                        <p:anim calcmode="lin" valueType="num">
                                          <p:cBhvr additive="base">
                                            <p:cTn id="33" dur="500" fill="hold"/>
                                            <p:tgtEl>
                                              <p:spTgt spid="1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25"/>
                                            </p:tgtEl>
                                            <p:attrNameLst>
                                              <p:attrName>style.visibility</p:attrName>
                                            </p:attrNameLst>
                                          </p:cBhvr>
                                          <p:to>
                                            <p:strVal val="visible"/>
                                          </p:to>
                                        </p:set>
                                        <p:anim calcmode="lin" valueType="num">
                                          <p:cBhvr additive="base">
                                            <p:cTn id="7" dur="500" fill="hold"/>
                                            <p:tgtEl>
                                              <p:spTgt spid="125"/>
                                            </p:tgtEl>
                                            <p:attrNameLst>
                                              <p:attrName>ppt_x</p:attrName>
                                            </p:attrNameLst>
                                          </p:cBhvr>
                                          <p:tavLst>
                                            <p:tav tm="0">
                                              <p:val>
                                                <p:strVal val="#ppt_x"/>
                                              </p:val>
                                            </p:tav>
                                            <p:tav tm="100000">
                                              <p:val>
                                                <p:strVal val="#ppt_x"/>
                                              </p:val>
                                            </p:tav>
                                          </p:tavLst>
                                        </p:anim>
                                        <p:anim calcmode="lin" valueType="num">
                                          <p:cBhvr additive="base">
                                            <p:cTn id="8" dur="500" fill="hold"/>
                                            <p:tgtEl>
                                              <p:spTgt spid="12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126"/>
                                            </p:tgtEl>
                                            <p:attrNameLst>
                                              <p:attrName>style.visibility</p:attrName>
                                            </p:attrNameLst>
                                          </p:cBhvr>
                                          <p:to>
                                            <p:strVal val="visible"/>
                                          </p:to>
                                        </p:set>
                                        <p:anim calcmode="lin" valueType="num">
                                          <p:cBhvr additive="base">
                                            <p:cTn id="12" dur="500" fill="hold"/>
                                            <p:tgtEl>
                                              <p:spTgt spid="126"/>
                                            </p:tgtEl>
                                            <p:attrNameLst>
                                              <p:attrName>ppt_x</p:attrName>
                                            </p:attrNameLst>
                                          </p:cBhvr>
                                          <p:tavLst>
                                            <p:tav tm="0">
                                              <p:val>
                                                <p:strVal val="#ppt_x"/>
                                              </p:val>
                                            </p:tav>
                                            <p:tav tm="100000">
                                              <p:val>
                                                <p:strVal val="#ppt_x"/>
                                              </p:val>
                                            </p:tav>
                                          </p:tavLst>
                                        </p:anim>
                                        <p:anim calcmode="lin" valueType="num">
                                          <p:cBhvr additive="base">
                                            <p:cTn id="13" dur="500" fill="hold"/>
                                            <p:tgtEl>
                                              <p:spTgt spid="12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cBhvr additive="base">
                                            <p:cTn id="17" dur="500" fill="hold"/>
                                            <p:tgtEl>
                                              <p:spTgt spid="131"/>
                                            </p:tgtEl>
                                            <p:attrNameLst>
                                              <p:attrName>ppt_x</p:attrName>
                                            </p:attrNameLst>
                                          </p:cBhvr>
                                          <p:tavLst>
                                            <p:tav tm="0">
                                              <p:val>
                                                <p:strVal val="#ppt_x"/>
                                              </p:val>
                                            </p:tav>
                                            <p:tav tm="100000">
                                              <p:val>
                                                <p:strVal val="#ppt_x"/>
                                              </p:val>
                                            </p:tav>
                                          </p:tavLst>
                                        </p:anim>
                                        <p:anim calcmode="lin" valueType="num">
                                          <p:cBhvr additive="base">
                                            <p:cTn id="18" dur="500" fill="hold"/>
                                            <p:tgtEl>
                                              <p:spTgt spid="1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3"/>
                                            </p:tgtEl>
                                            <p:attrNameLst>
                                              <p:attrName>style.visibility</p:attrName>
                                            </p:attrNameLst>
                                          </p:cBhvr>
                                          <p:to>
                                            <p:strVal val="visible"/>
                                          </p:to>
                                        </p:set>
                                        <p:anim calcmode="lin" valueType="num">
                                          <p:cBhvr additive="base">
                                            <p:cTn id="22" dur="500" fill="hold"/>
                                            <p:tgtEl>
                                              <p:spTgt spid="3"/>
                                            </p:tgtEl>
                                            <p:attrNameLst>
                                              <p:attrName>ppt_x</p:attrName>
                                            </p:attrNameLst>
                                          </p:cBhvr>
                                          <p:tavLst>
                                            <p:tav tm="0">
                                              <p:val>
                                                <p:strVal val="#ppt_x"/>
                                              </p:val>
                                            </p:tav>
                                            <p:tav tm="100000">
                                              <p:val>
                                                <p:strVal val="#ppt_x"/>
                                              </p:val>
                                            </p:tav>
                                          </p:tavLst>
                                        </p:anim>
                                        <p:anim calcmode="lin" valueType="num">
                                          <p:cBhvr additive="base">
                                            <p:cTn id="23" dur="500" fill="hold"/>
                                            <p:tgtEl>
                                              <p:spTgt spid="3"/>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8" fill="hold" nodeType="afterEffect">
                                      <p:stCondLst>
                                        <p:cond delay="0"/>
                                      </p:stCondLst>
                                      <p:childTnLst>
                                        <p:set>
                                          <p:cBhvr>
                                            <p:cTn id="26" dur="1" fill="hold">
                                              <p:stCondLst>
                                                <p:cond delay="0"/>
                                              </p:stCondLst>
                                            </p:cTn>
                                            <p:tgtEl>
                                              <p:spTgt spid="175"/>
                                            </p:tgtEl>
                                            <p:attrNameLst>
                                              <p:attrName>style.visibility</p:attrName>
                                            </p:attrNameLst>
                                          </p:cBhvr>
                                          <p:to>
                                            <p:strVal val="visible"/>
                                          </p:to>
                                        </p:set>
                                        <p:anim calcmode="lin" valueType="num">
                                          <p:cBhvr additive="base">
                                            <p:cTn id="27" dur="1000" fill="hold"/>
                                            <p:tgtEl>
                                              <p:spTgt spid="175"/>
                                            </p:tgtEl>
                                            <p:attrNameLst>
                                              <p:attrName>ppt_x</p:attrName>
                                            </p:attrNameLst>
                                          </p:cBhvr>
                                          <p:tavLst>
                                            <p:tav tm="0">
                                              <p:val>
                                                <p:strVal val="0-#ppt_w/2"/>
                                              </p:val>
                                            </p:tav>
                                            <p:tav tm="100000">
                                              <p:val>
                                                <p:strVal val="#ppt_x"/>
                                              </p:val>
                                            </p:tav>
                                          </p:tavLst>
                                        </p:anim>
                                        <p:anim calcmode="lin" valueType="num">
                                          <p:cBhvr additive="base">
                                            <p:cTn id="28" dur="1000" fill="hold"/>
                                            <p:tgtEl>
                                              <p:spTgt spid="175"/>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 presetClass="entr" presetSubtype="8" fill="hold" grpId="0" nodeType="afterEffect">
                                      <p:stCondLst>
                                        <p:cond delay="0"/>
                                      </p:stCondLst>
                                      <p:childTnLst>
                                        <p:set>
                                          <p:cBhvr>
                                            <p:cTn id="31" dur="1" fill="hold">
                                              <p:stCondLst>
                                                <p:cond delay="0"/>
                                              </p:stCondLst>
                                            </p:cTn>
                                            <p:tgtEl>
                                              <p:spTgt spid="127"/>
                                            </p:tgtEl>
                                            <p:attrNameLst>
                                              <p:attrName>style.visibility</p:attrName>
                                            </p:attrNameLst>
                                          </p:cBhvr>
                                          <p:to>
                                            <p:strVal val="visible"/>
                                          </p:to>
                                        </p:set>
                                        <p:anim calcmode="lin" valueType="num">
                                          <p:cBhvr additive="base">
                                            <p:cTn id="32" dur="500" fill="hold"/>
                                            <p:tgtEl>
                                              <p:spTgt spid="127"/>
                                            </p:tgtEl>
                                            <p:attrNameLst>
                                              <p:attrName>ppt_x</p:attrName>
                                            </p:attrNameLst>
                                          </p:cBhvr>
                                          <p:tavLst>
                                            <p:tav tm="0">
                                              <p:val>
                                                <p:strVal val="0-#ppt_w/2"/>
                                              </p:val>
                                            </p:tav>
                                            <p:tav tm="100000">
                                              <p:val>
                                                <p:strVal val="#ppt_x"/>
                                              </p:val>
                                            </p:tav>
                                          </p:tavLst>
                                        </p:anim>
                                        <p:anim calcmode="lin" valueType="num">
                                          <p:cBhvr additive="base">
                                            <p:cTn id="33" dur="500" fill="hold"/>
                                            <p:tgtEl>
                                              <p:spTgt spid="1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Lst>
      </p:timing>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640636" y="3879166"/>
            <a:ext cx="2975616" cy="738664"/>
          </a:xfrm>
          <a:prstGeom prst="rect">
            <a:avLst/>
          </a:prstGeom>
          <a:noFill/>
          <a:ln w="3175">
            <a:noFill/>
          </a:ln>
        </p:spPr>
        <p:txBody>
          <a:bodyPr wrap="square" rtlCol="0">
            <a:spAutoFit/>
          </a:bodyPr>
          <a:lstStyle/>
          <a:p>
            <a:pPr algn="ctr"/>
            <a:r>
              <a:rPr lang="en-US" sz="1400" dirty="0">
                <a:solidFill>
                  <a:srgbClr val="7030A0"/>
                </a:solidFill>
                <a:latin typeface="Century Gothic" panose="020B0502020202020204" pitchFamily="34" charset="0"/>
              </a:rPr>
              <a:t>French Adults 18+ </a:t>
            </a:r>
            <a:r>
              <a:rPr lang="en-US" sz="1400" b="1" u="sng" dirty="0">
                <a:solidFill>
                  <a:srgbClr val="7030A0"/>
                </a:solidFill>
                <a:latin typeface="Century Gothic" panose="020B0502020202020204" pitchFamily="34" charset="0"/>
              </a:rPr>
              <a:t>2016</a:t>
            </a:r>
            <a:r>
              <a:rPr lang="en-US" sz="1400" dirty="0">
                <a:solidFill>
                  <a:srgbClr val="7030A0"/>
                </a:solidFill>
                <a:latin typeface="Century Gothic" panose="020B0502020202020204" pitchFamily="34" charset="0"/>
              </a:rPr>
              <a:t> Weekly </a:t>
            </a:r>
          </a:p>
          <a:p>
            <a:pPr algn="ctr"/>
            <a:r>
              <a:rPr lang="en-US" sz="1400" dirty="0">
                <a:solidFill>
                  <a:srgbClr val="7030A0"/>
                </a:solidFill>
                <a:latin typeface="Century Gothic" panose="020B0502020202020204" pitchFamily="34" charset="0"/>
              </a:rPr>
              <a:t>Reach/Minutes</a:t>
            </a:r>
          </a:p>
          <a:p>
            <a:pPr algn="ctr"/>
            <a:r>
              <a:rPr lang="en-US" sz="1400" b="1" dirty="0">
                <a:solidFill>
                  <a:srgbClr val="7030A0"/>
                </a:solidFill>
                <a:latin typeface="Century Gothic" panose="020B0502020202020204" pitchFamily="34" charset="0"/>
              </a:rPr>
              <a:t>NEWSPAPER</a:t>
            </a:r>
          </a:p>
        </p:txBody>
      </p:sp>
      <p:sp>
        <p:nvSpPr>
          <p:cNvPr id="168" name="TextBox 167"/>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65%      80</a:t>
            </a: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57%      63</a:t>
              </a:r>
            </a:p>
            <a:p>
              <a:pPr algn="r">
                <a:lnSpc>
                  <a:spcPts val="1900"/>
                </a:lnSpc>
              </a:pPr>
              <a:r>
                <a:rPr lang="en-US" sz="1400" dirty="0">
                  <a:solidFill>
                    <a:srgbClr val="7030A0"/>
                  </a:solidFill>
                  <a:latin typeface="Century Gothic" panose="020B0502020202020204" pitchFamily="34" charset="0"/>
                </a:rPr>
                <a:t>61%      70</a:t>
              </a:r>
            </a:p>
            <a:p>
              <a:pPr algn="r">
                <a:lnSpc>
                  <a:spcPts val="1900"/>
                </a:lnSpc>
              </a:pPr>
              <a:r>
                <a:rPr lang="en-US" sz="1400" dirty="0">
                  <a:solidFill>
                    <a:srgbClr val="7030A0"/>
                  </a:solidFill>
                  <a:latin typeface="Century Gothic" panose="020B0502020202020204" pitchFamily="34" charset="0"/>
                </a:rPr>
                <a:t>56%      73</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W 18+</a:t>
              </a:r>
            </a:p>
            <a:p>
              <a:pPr algn="r">
                <a:lnSpc>
                  <a:spcPts val="1900"/>
                </a:lnSpc>
              </a:pPr>
              <a:r>
                <a:rPr lang="en-US" sz="1400" dirty="0">
                  <a:solidFill>
                    <a:srgbClr val="7030A0"/>
                  </a:solidFill>
                  <a:latin typeface="Century Gothic" panose="020B0502020202020204" pitchFamily="34" charset="0"/>
                </a:rPr>
                <a:t>$75m+HI</a:t>
              </a:r>
            </a:p>
            <a:p>
              <a:pPr algn="r">
                <a:lnSpc>
                  <a:spcPts val="1900"/>
                </a:lnSpc>
              </a:pPr>
              <a:r>
                <a:rPr lang="en-US" sz="1400" dirty="0">
                  <a:solidFill>
                    <a:srgbClr val="7030A0"/>
                  </a:solidFill>
                  <a:latin typeface="Century Gothic" panose="020B0502020202020204" pitchFamily="34" charset="0"/>
                </a:rPr>
                <a:t>TOTAL18+</a:t>
              </a:r>
            </a:p>
          </p:txBody>
        </p:sp>
      </p:grpSp>
      <p:pic>
        <p:nvPicPr>
          <p:cNvPr id="138" name="Picture 137"/>
          <p:cNvPicPr>
            <a:picLocks noChangeAspect="1"/>
          </p:cNvPicPr>
          <p:nvPr/>
        </p:nvPicPr>
        <p:blipFill>
          <a:blip r:embed="rId3"/>
          <a:stretch>
            <a:fillRect/>
          </a:stretch>
        </p:blipFill>
        <p:spPr>
          <a:xfrm>
            <a:off x="7977491" y="4561106"/>
            <a:ext cx="370170" cy="377880"/>
          </a:xfrm>
          <a:prstGeom prst="rect">
            <a:avLst/>
          </a:prstGeom>
        </p:spPr>
      </p:pic>
      <p:pic>
        <p:nvPicPr>
          <p:cNvPr id="144" name="Picture 143"/>
          <p:cNvPicPr>
            <a:picLocks noChangeAspect="1"/>
          </p:cNvPicPr>
          <p:nvPr/>
        </p:nvPicPr>
        <p:blipFill>
          <a:blip r:embed="rId4"/>
          <a:stretch>
            <a:fillRect/>
          </a:stretch>
        </p:blipFill>
        <p:spPr>
          <a:xfrm>
            <a:off x="7974405" y="4787245"/>
            <a:ext cx="376342" cy="377884"/>
          </a:xfrm>
          <a:prstGeom prst="rect">
            <a:avLst/>
          </a:prstGeom>
        </p:spPr>
      </p:pic>
      <p:pic>
        <p:nvPicPr>
          <p:cNvPr id="149" name="Picture 148"/>
          <p:cNvPicPr>
            <a:picLocks noChangeAspect="1"/>
          </p:cNvPicPr>
          <p:nvPr/>
        </p:nvPicPr>
        <p:blipFill>
          <a:blip r:embed="rId5"/>
          <a:stretch>
            <a:fillRect/>
          </a:stretch>
        </p:blipFill>
        <p:spPr>
          <a:xfrm>
            <a:off x="7987516" y="4995774"/>
            <a:ext cx="350120" cy="431866"/>
          </a:xfrm>
          <a:prstGeom prst="rect">
            <a:avLst/>
          </a:prstGeom>
        </p:spPr>
      </p:pic>
      <p:grpSp>
        <p:nvGrpSpPr>
          <p:cNvPr id="110" name="Group 109"/>
          <p:cNvGrpSpPr/>
          <p:nvPr/>
        </p:nvGrpSpPr>
        <p:grpSpPr>
          <a:xfrm>
            <a:off x="989250" y="3758094"/>
            <a:ext cx="3601042" cy="338554"/>
            <a:chOff x="5950098" y="-489160"/>
            <a:chExt cx="3601042" cy="338554"/>
          </a:xfrm>
        </p:grpSpPr>
        <p:sp>
          <p:nvSpPr>
            <p:cNvPr id="125" name="TextBox 124"/>
            <p:cNvSpPr txBox="1"/>
            <p:nvPr/>
          </p:nvSpPr>
          <p:spPr>
            <a:xfrm>
              <a:off x="6782390" y="-489160"/>
              <a:ext cx="2768750" cy="338554"/>
            </a:xfrm>
            <a:prstGeom prst="rect">
              <a:avLst/>
            </a:prstGeom>
            <a:solidFill>
              <a:schemeClr val="bg1"/>
            </a:solidFill>
          </p:spPr>
          <p:txBody>
            <a:bodyPr wrap="square" rtlCol="0">
              <a:spAutoFit/>
            </a:bodyPr>
            <a:lstStyle/>
            <a:p>
              <a:r>
                <a:rPr lang="en-US" sz="1600" dirty="0">
                  <a:solidFill>
                    <a:srgbClr val="7030A0"/>
                  </a:solidFill>
                  <a:latin typeface="Century Gothic" panose="020B0502020202020204" pitchFamily="34" charset="0"/>
                  <a:cs typeface="Courier New" pitchFamily="49" charset="0"/>
                </a:rPr>
                <a:t>Men heavier than Women</a:t>
              </a:r>
            </a:p>
          </p:txBody>
        </p:sp>
        <p:cxnSp>
          <p:nvCxnSpPr>
            <p:cNvPr id="126" name="Straight Connector 125"/>
            <p:cNvCxnSpPr>
              <a:stCxn id="125" idx="1"/>
            </p:cNvCxnSpPr>
            <p:nvPr/>
          </p:nvCxnSpPr>
          <p:spPr>
            <a:xfrm flipH="1" flipV="1">
              <a:off x="5950098" y="-330288"/>
              <a:ext cx="832292" cy="10405"/>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7979996" y="5188045"/>
            <a:ext cx="352425" cy="444500"/>
            <a:chOff x="9323388" y="5980113"/>
            <a:chExt cx="352425" cy="444500"/>
          </a:xfrm>
        </p:grpSpPr>
        <p:sp>
          <p:nvSpPr>
            <p:cNvPr id="116"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61" name="Picture 160"/>
          <p:cNvPicPr>
            <a:picLocks noChangeAspect="1"/>
          </p:cNvPicPr>
          <p:nvPr/>
        </p:nvPicPr>
        <p:blipFill>
          <a:blip r:embed="rId6"/>
          <a:stretch>
            <a:fillRect/>
          </a:stretch>
        </p:blipFill>
        <p:spPr>
          <a:xfrm>
            <a:off x="4353025" y="1091651"/>
            <a:ext cx="313852" cy="369686"/>
          </a:xfrm>
          <a:prstGeom prst="rect">
            <a:avLst/>
          </a:prstGeom>
        </p:spPr>
      </p:pic>
      <p:grpSp>
        <p:nvGrpSpPr>
          <p:cNvPr id="177" name="Group 176"/>
          <p:cNvGrpSpPr/>
          <p:nvPr/>
        </p:nvGrpSpPr>
        <p:grpSpPr>
          <a:xfrm>
            <a:off x="576229" y="3899528"/>
            <a:ext cx="463924" cy="1293262"/>
            <a:chOff x="576229" y="3899528"/>
            <a:chExt cx="463924" cy="1293262"/>
          </a:xfrm>
        </p:grpSpPr>
        <p:pic>
          <p:nvPicPr>
            <p:cNvPr id="178" name="Picture 177"/>
            <p:cNvPicPr>
              <a:picLocks noChangeAspect="1"/>
            </p:cNvPicPr>
            <p:nvPr/>
          </p:nvPicPr>
          <p:blipFill>
            <a:blip r:embed="rId7"/>
            <a:stretch>
              <a:fillRect/>
            </a:stretch>
          </p:blipFill>
          <p:spPr>
            <a:xfrm>
              <a:off x="628136" y="4963264"/>
              <a:ext cx="229526" cy="229526"/>
            </a:xfrm>
            <a:prstGeom prst="rect">
              <a:avLst/>
            </a:prstGeom>
          </p:spPr>
        </p:pic>
        <p:pic>
          <p:nvPicPr>
            <p:cNvPr id="179" name="Picture 178"/>
            <p:cNvPicPr>
              <a:picLocks noChangeAspect="1"/>
            </p:cNvPicPr>
            <p:nvPr/>
          </p:nvPicPr>
          <p:blipFill>
            <a:blip r:embed="rId8"/>
            <a:stretch>
              <a:fillRect/>
            </a:stretch>
          </p:blipFill>
          <p:spPr>
            <a:xfrm>
              <a:off x="801259" y="3899528"/>
              <a:ext cx="238894" cy="238894"/>
            </a:xfrm>
            <a:prstGeom prst="rect">
              <a:avLst/>
            </a:prstGeom>
          </p:spPr>
        </p:pic>
        <p:pic>
          <p:nvPicPr>
            <p:cNvPr id="180" name="Picture 179"/>
            <p:cNvPicPr>
              <a:picLocks noChangeAspect="1"/>
            </p:cNvPicPr>
            <p:nvPr/>
          </p:nvPicPr>
          <p:blipFill>
            <a:blip r:embed="rId9"/>
            <a:stretch>
              <a:fillRect/>
            </a:stretch>
          </p:blipFill>
          <p:spPr>
            <a:xfrm>
              <a:off x="622692" y="4658166"/>
              <a:ext cx="224578" cy="226116"/>
            </a:xfrm>
            <a:prstGeom prst="rect">
              <a:avLst/>
            </a:prstGeom>
          </p:spPr>
        </p:pic>
        <p:pic>
          <p:nvPicPr>
            <p:cNvPr id="181" name="Picture 180"/>
            <p:cNvPicPr>
              <a:picLocks noChangeAspect="1"/>
            </p:cNvPicPr>
            <p:nvPr/>
          </p:nvPicPr>
          <p:blipFill>
            <a:blip r:embed="rId10"/>
            <a:stretch>
              <a:fillRect/>
            </a:stretch>
          </p:blipFill>
          <p:spPr>
            <a:xfrm>
              <a:off x="576229" y="4333619"/>
              <a:ext cx="227964" cy="229526"/>
            </a:xfrm>
            <a:prstGeom prst="rect">
              <a:avLst/>
            </a:prstGeom>
          </p:spPr>
        </p:pic>
      </p:grpSp>
      <p:pic>
        <p:nvPicPr>
          <p:cNvPr id="182" name="Picture 181"/>
          <p:cNvPicPr>
            <a:picLocks noChangeAspect="1"/>
          </p:cNvPicPr>
          <p:nvPr/>
        </p:nvPicPr>
        <p:blipFill>
          <a:blip r:embed="rId11"/>
          <a:stretch>
            <a:fillRect/>
          </a:stretch>
        </p:blipFill>
        <p:spPr>
          <a:xfrm>
            <a:off x="702960" y="4289455"/>
            <a:ext cx="302918" cy="356804"/>
          </a:xfrm>
          <a:prstGeom prst="rect">
            <a:avLst/>
          </a:prstGeom>
        </p:spPr>
      </p:pic>
      <p:pic>
        <p:nvPicPr>
          <p:cNvPr id="165" name="Picture 164"/>
          <p:cNvPicPr>
            <a:picLocks noChangeAspect="1"/>
          </p:cNvPicPr>
          <p:nvPr/>
        </p:nvPicPr>
        <p:blipFill>
          <a:blip r:embed="rId5"/>
          <a:stretch>
            <a:fillRect/>
          </a:stretch>
        </p:blipFill>
        <p:spPr>
          <a:xfrm>
            <a:off x="610570" y="4180084"/>
            <a:ext cx="334732" cy="412886"/>
          </a:xfrm>
          <a:prstGeom prst="rect">
            <a:avLst/>
          </a:prstGeom>
        </p:spPr>
      </p:pic>
      <p:pic>
        <p:nvPicPr>
          <p:cNvPr id="163" name="Picture 162"/>
          <p:cNvPicPr>
            <a:picLocks noChangeAspect="1"/>
          </p:cNvPicPr>
          <p:nvPr/>
        </p:nvPicPr>
        <p:blipFill>
          <a:blip r:embed="rId3"/>
          <a:stretch>
            <a:fillRect/>
          </a:stretch>
        </p:blipFill>
        <p:spPr>
          <a:xfrm>
            <a:off x="619759" y="3764576"/>
            <a:ext cx="353902" cy="361274"/>
          </a:xfrm>
          <a:prstGeom prst="rect">
            <a:avLst/>
          </a:prstGeom>
        </p:spPr>
      </p:pic>
      <p:pic>
        <p:nvPicPr>
          <p:cNvPr id="164" name="Picture 163"/>
          <p:cNvPicPr>
            <a:picLocks noChangeAspect="1"/>
          </p:cNvPicPr>
          <p:nvPr/>
        </p:nvPicPr>
        <p:blipFill>
          <a:blip r:embed="rId4"/>
          <a:stretch>
            <a:fillRect/>
          </a:stretch>
        </p:blipFill>
        <p:spPr>
          <a:xfrm>
            <a:off x="570732" y="4606514"/>
            <a:ext cx="359800" cy="361272"/>
          </a:xfrm>
          <a:prstGeom prst="rect">
            <a:avLst/>
          </a:prstGeom>
        </p:spPr>
      </p:pic>
      <p:grpSp>
        <p:nvGrpSpPr>
          <p:cNvPr id="162" name="Group 161"/>
          <p:cNvGrpSpPr/>
          <p:nvPr/>
        </p:nvGrpSpPr>
        <p:grpSpPr>
          <a:xfrm>
            <a:off x="601114" y="4617830"/>
            <a:ext cx="352425" cy="444500"/>
            <a:chOff x="9323388" y="5980113"/>
            <a:chExt cx="352425" cy="444500"/>
          </a:xfrm>
        </p:grpSpPr>
        <p:sp>
          <p:nvSpPr>
            <p:cNvPr id="173"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6"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83" name="Picture 182"/>
          <p:cNvPicPr>
            <a:picLocks noChangeAspect="1"/>
          </p:cNvPicPr>
          <p:nvPr/>
        </p:nvPicPr>
        <p:blipFill>
          <a:blip r:embed="rId12"/>
          <a:stretch>
            <a:fillRect/>
          </a:stretch>
        </p:blipFill>
        <p:spPr>
          <a:xfrm>
            <a:off x="8159770" y="126868"/>
            <a:ext cx="316920" cy="373296"/>
          </a:xfrm>
          <a:prstGeom prst="rect">
            <a:avLst/>
          </a:prstGeom>
        </p:spPr>
      </p:pic>
      <p:grpSp>
        <p:nvGrpSpPr>
          <p:cNvPr id="189" name="Group 188"/>
          <p:cNvGrpSpPr/>
          <p:nvPr/>
        </p:nvGrpSpPr>
        <p:grpSpPr>
          <a:xfrm>
            <a:off x="4014335" y="1122140"/>
            <a:ext cx="352425" cy="444500"/>
            <a:chOff x="9323388" y="5980113"/>
            <a:chExt cx="352425" cy="444500"/>
          </a:xfrm>
        </p:grpSpPr>
        <p:sp>
          <p:nvSpPr>
            <p:cNvPr id="190"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27" name="Group 126"/>
          <p:cNvGrpSpPr/>
          <p:nvPr/>
        </p:nvGrpSpPr>
        <p:grpSpPr>
          <a:xfrm>
            <a:off x="6970325" y="158707"/>
            <a:ext cx="352425" cy="444500"/>
            <a:chOff x="9323388" y="5980113"/>
            <a:chExt cx="352425" cy="444500"/>
          </a:xfrm>
        </p:grpSpPr>
        <p:sp>
          <p:nvSpPr>
            <p:cNvPr id="128"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31"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20195240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4000">
                                      <p:stCondLst>
                                        <p:cond delay="500"/>
                                      </p:stCondLst>
                                      <p:childTnLst>
                                        <p:set>
                                          <p:cBhvr>
                                            <p:cTn id="6" dur="1" fill="hold">
                                              <p:stCondLst>
                                                <p:cond delay="0"/>
                                              </p:stCondLst>
                                            </p:cTn>
                                            <p:tgtEl>
                                              <p:spTgt spid="138"/>
                                            </p:tgtEl>
                                            <p:attrNameLst>
                                              <p:attrName>style.visibility</p:attrName>
                                            </p:attrNameLst>
                                          </p:cBhvr>
                                          <p:to>
                                            <p:strVal val="visible"/>
                                          </p:to>
                                        </p:set>
                                        <p:anim calcmode="lin" valueType="num" p14:bounceEnd="54000">
                                          <p:cBhvr additive="base">
                                            <p:cTn id="7" dur="1000" fill="hold"/>
                                            <p:tgtEl>
                                              <p:spTgt spid="138"/>
                                            </p:tgtEl>
                                            <p:attrNameLst>
                                              <p:attrName>ppt_x</p:attrName>
                                            </p:attrNameLst>
                                          </p:cBhvr>
                                          <p:tavLst>
                                            <p:tav tm="0">
                                              <p:val>
                                                <p:strVal val="#ppt_x"/>
                                              </p:val>
                                            </p:tav>
                                            <p:tav tm="100000">
                                              <p:val>
                                                <p:strVal val="#ppt_x"/>
                                              </p:val>
                                            </p:tav>
                                          </p:tavLst>
                                        </p:anim>
                                        <p:anim calcmode="lin" valueType="num" p14:bounceEnd="54000">
                                          <p:cBhvr additive="base">
                                            <p:cTn id="8" dur="10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1500"/>
                                </p:stCondLst>
                                <p:childTnLst>
                                  <p:par>
                                    <p:cTn id="10" presetID="2" presetClass="entr" presetSubtype="8" fill="hold" nodeType="afterEffect" p14:presetBounceEnd="54000">
                                      <p:stCondLst>
                                        <p:cond delay="0"/>
                                      </p:stCondLst>
                                      <p:childTnLst>
                                        <p:set>
                                          <p:cBhvr>
                                            <p:cTn id="11" dur="1" fill="hold">
                                              <p:stCondLst>
                                                <p:cond delay="0"/>
                                              </p:stCondLst>
                                            </p:cTn>
                                            <p:tgtEl>
                                              <p:spTgt spid="163"/>
                                            </p:tgtEl>
                                            <p:attrNameLst>
                                              <p:attrName>style.visibility</p:attrName>
                                            </p:attrNameLst>
                                          </p:cBhvr>
                                          <p:to>
                                            <p:strVal val="visible"/>
                                          </p:to>
                                        </p:set>
                                        <p:anim calcmode="lin" valueType="num" p14:bounceEnd="54000">
                                          <p:cBhvr additive="base">
                                            <p:cTn id="12" dur="500" fill="hold"/>
                                            <p:tgtEl>
                                              <p:spTgt spid="163"/>
                                            </p:tgtEl>
                                            <p:attrNameLst>
                                              <p:attrName>ppt_x</p:attrName>
                                            </p:attrNameLst>
                                          </p:cBhvr>
                                          <p:tavLst>
                                            <p:tav tm="0">
                                              <p:val>
                                                <p:strVal val="0-#ppt_w/2"/>
                                              </p:val>
                                            </p:tav>
                                            <p:tav tm="100000">
                                              <p:val>
                                                <p:strVal val="#ppt_x"/>
                                              </p:val>
                                            </p:tav>
                                          </p:tavLst>
                                        </p:anim>
                                        <p:anim calcmode="lin" valueType="num" p14:bounceEnd="54000">
                                          <p:cBhvr additive="base">
                                            <p:cTn id="13" dur="500" fill="hold"/>
                                            <p:tgtEl>
                                              <p:spTgt spid="163"/>
                                            </p:tgtEl>
                                            <p:attrNameLst>
                                              <p:attrName>ppt_y</p:attrName>
                                            </p:attrNameLst>
                                          </p:cBhvr>
                                          <p:tavLst>
                                            <p:tav tm="0">
                                              <p:val>
                                                <p:strVal val="#ppt_y"/>
                                              </p:val>
                                            </p:tav>
                                            <p:tav tm="100000">
                                              <p:val>
                                                <p:strVal val="#ppt_y"/>
                                              </p:val>
                                            </p:tav>
                                          </p:tavLst>
                                        </p:anim>
                                      </p:childTnLst>
                                    </p:cTn>
                                  </p:par>
                                </p:childTnLst>
                              </p:cTn>
                            </p:par>
                            <p:par>
                              <p:cTn id="14" fill="hold">
                                <p:stCondLst>
                                  <p:cond delay="2000"/>
                                </p:stCondLst>
                                <p:childTnLst>
                                  <p:par>
                                    <p:cTn id="15" presetID="2" presetClass="entr" presetSubtype="4" fill="hold" nodeType="afterEffect" p14:presetBounceEnd="54000">
                                      <p:stCondLst>
                                        <p:cond delay="0"/>
                                      </p:stCondLst>
                                      <p:childTnLst>
                                        <p:set>
                                          <p:cBhvr>
                                            <p:cTn id="16" dur="1" fill="hold">
                                              <p:stCondLst>
                                                <p:cond delay="0"/>
                                              </p:stCondLst>
                                            </p:cTn>
                                            <p:tgtEl>
                                              <p:spTgt spid="144"/>
                                            </p:tgtEl>
                                            <p:attrNameLst>
                                              <p:attrName>style.visibility</p:attrName>
                                            </p:attrNameLst>
                                          </p:cBhvr>
                                          <p:to>
                                            <p:strVal val="visible"/>
                                          </p:to>
                                        </p:set>
                                        <p:anim calcmode="lin" valueType="num" p14:bounceEnd="54000">
                                          <p:cBhvr additive="base">
                                            <p:cTn id="17" dur="500" fill="hold"/>
                                            <p:tgtEl>
                                              <p:spTgt spid="144"/>
                                            </p:tgtEl>
                                            <p:attrNameLst>
                                              <p:attrName>ppt_x</p:attrName>
                                            </p:attrNameLst>
                                          </p:cBhvr>
                                          <p:tavLst>
                                            <p:tav tm="0">
                                              <p:val>
                                                <p:strVal val="#ppt_x"/>
                                              </p:val>
                                            </p:tav>
                                            <p:tav tm="100000">
                                              <p:val>
                                                <p:strVal val="#ppt_x"/>
                                              </p:val>
                                            </p:tav>
                                          </p:tavLst>
                                        </p:anim>
                                        <p:anim calcmode="lin" valueType="num" p14:bounceEnd="54000">
                                          <p:cBhvr additive="base">
                                            <p:cTn id="18" dur="500" fill="hold"/>
                                            <p:tgtEl>
                                              <p:spTgt spid="144"/>
                                            </p:tgtEl>
                                            <p:attrNameLst>
                                              <p:attrName>ppt_y</p:attrName>
                                            </p:attrNameLst>
                                          </p:cBhvr>
                                          <p:tavLst>
                                            <p:tav tm="0">
                                              <p:val>
                                                <p:strVal val="1+#ppt_h/2"/>
                                              </p:val>
                                            </p:tav>
                                            <p:tav tm="100000">
                                              <p:val>
                                                <p:strVal val="#ppt_y"/>
                                              </p:val>
                                            </p:tav>
                                          </p:tavLst>
                                        </p:anim>
                                      </p:childTnLst>
                                    </p:cTn>
                                  </p:par>
                                </p:childTnLst>
                              </p:cTn>
                            </p:par>
                            <p:par>
                              <p:cTn id="19" fill="hold">
                                <p:stCondLst>
                                  <p:cond delay="2500"/>
                                </p:stCondLst>
                                <p:childTnLst>
                                  <p:par>
                                    <p:cTn id="20" presetID="2" presetClass="entr" presetSubtype="8" fill="hold" nodeType="afterEffect" p14:presetBounceEnd="54000">
                                      <p:stCondLst>
                                        <p:cond delay="0"/>
                                      </p:stCondLst>
                                      <p:childTnLst>
                                        <p:set>
                                          <p:cBhvr>
                                            <p:cTn id="21" dur="1" fill="hold">
                                              <p:stCondLst>
                                                <p:cond delay="0"/>
                                              </p:stCondLst>
                                            </p:cTn>
                                            <p:tgtEl>
                                              <p:spTgt spid="164"/>
                                            </p:tgtEl>
                                            <p:attrNameLst>
                                              <p:attrName>style.visibility</p:attrName>
                                            </p:attrNameLst>
                                          </p:cBhvr>
                                          <p:to>
                                            <p:strVal val="visible"/>
                                          </p:to>
                                        </p:set>
                                        <p:anim calcmode="lin" valueType="num" p14:bounceEnd="54000">
                                          <p:cBhvr additive="base">
                                            <p:cTn id="22" dur="500" fill="hold"/>
                                            <p:tgtEl>
                                              <p:spTgt spid="164"/>
                                            </p:tgtEl>
                                            <p:attrNameLst>
                                              <p:attrName>ppt_x</p:attrName>
                                            </p:attrNameLst>
                                          </p:cBhvr>
                                          <p:tavLst>
                                            <p:tav tm="0">
                                              <p:val>
                                                <p:strVal val="0-#ppt_w/2"/>
                                              </p:val>
                                            </p:tav>
                                            <p:tav tm="100000">
                                              <p:val>
                                                <p:strVal val="#ppt_x"/>
                                              </p:val>
                                            </p:tav>
                                          </p:tavLst>
                                        </p:anim>
                                        <p:anim calcmode="lin" valueType="num" p14:bounceEnd="54000">
                                          <p:cBhvr additive="base">
                                            <p:cTn id="23" dur="500" fill="hold"/>
                                            <p:tgtEl>
                                              <p:spTgt spid="164"/>
                                            </p:tgtEl>
                                            <p:attrNameLst>
                                              <p:attrName>ppt_y</p:attrName>
                                            </p:attrNameLst>
                                          </p:cBhvr>
                                          <p:tavLst>
                                            <p:tav tm="0">
                                              <p:val>
                                                <p:strVal val="#ppt_y"/>
                                              </p:val>
                                            </p:tav>
                                            <p:tav tm="100000">
                                              <p:val>
                                                <p:strVal val="#ppt_y"/>
                                              </p:val>
                                            </p:tav>
                                          </p:tavLst>
                                        </p:anim>
                                      </p:childTnLst>
                                    </p:cTn>
                                  </p:par>
                                </p:childTnLst>
                              </p:cTn>
                            </p:par>
                            <p:par>
                              <p:cTn id="24" fill="hold">
                                <p:stCondLst>
                                  <p:cond delay="3000"/>
                                </p:stCondLst>
                                <p:childTnLst>
                                  <p:par>
                                    <p:cTn id="25" presetID="2" presetClass="entr" presetSubtype="4" fill="hold" nodeType="afterEffect" p14:presetBounceEnd="54000">
                                      <p:stCondLst>
                                        <p:cond delay="0"/>
                                      </p:stCondLst>
                                      <p:childTnLst>
                                        <p:set>
                                          <p:cBhvr>
                                            <p:cTn id="26" dur="1" fill="hold">
                                              <p:stCondLst>
                                                <p:cond delay="0"/>
                                              </p:stCondLst>
                                            </p:cTn>
                                            <p:tgtEl>
                                              <p:spTgt spid="149"/>
                                            </p:tgtEl>
                                            <p:attrNameLst>
                                              <p:attrName>style.visibility</p:attrName>
                                            </p:attrNameLst>
                                          </p:cBhvr>
                                          <p:to>
                                            <p:strVal val="visible"/>
                                          </p:to>
                                        </p:set>
                                        <p:anim calcmode="lin" valueType="num" p14:bounceEnd="54000">
                                          <p:cBhvr additive="base">
                                            <p:cTn id="27" dur="500" fill="hold"/>
                                            <p:tgtEl>
                                              <p:spTgt spid="149"/>
                                            </p:tgtEl>
                                            <p:attrNameLst>
                                              <p:attrName>ppt_x</p:attrName>
                                            </p:attrNameLst>
                                          </p:cBhvr>
                                          <p:tavLst>
                                            <p:tav tm="0">
                                              <p:val>
                                                <p:strVal val="#ppt_x"/>
                                              </p:val>
                                            </p:tav>
                                            <p:tav tm="100000">
                                              <p:val>
                                                <p:strVal val="#ppt_x"/>
                                              </p:val>
                                            </p:tav>
                                          </p:tavLst>
                                        </p:anim>
                                        <p:anim calcmode="lin" valueType="num" p14:bounceEnd="54000">
                                          <p:cBhvr additive="base">
                                            <p:cTn id="28" dur="500" fill="hold"/>
                                            <p:tgtEl>
                                              <p:spTgt spid="149"/>
                                            </p:tgtEl>
                                            <p:attrNameLst>
                                              <p:attrName>ppt_y</p:attrName>
                                            </p:attrNameLst>
                                          </p:cBhvr>
                                          <p:tavLst>
                                            <p:tav tm="0">
                                              <p:val>
                                                <p:strVal val="1+#ppt_h/2"/>
                                              </p:val>
                                            </p:tav>
                                            <p:tav tm="100000">
                                              <p:val>
                                                <p:strVal val="#ppt_y"/>
                                              </p:val>
                                            </p:tav>
                                          </p:tavLst>
                                        </p:anim>
                                      </p:childTnLst>
                                    </p:cTn>
                                  </p:par>
                                </p:childTnLst>
                              </p:cTn>
                            </p:par>
                            <p:par>
                              <p:cTn id="29" fill="hold">
                                <p:stCondLst>
                                  <p:cond delay="3500"/>
                                </p:stCondLst>
                                <p:childTnLst>
                                  <p:par>
                                    <p:cTn id="30" presetID="2" presetClass="entr" presetSubtype="8" fill="hold" nodeType="afterEffect" p14:presetBounceEnd="54000">
                                      <p:stCondLst>
                                        <p:cond delay="0"/>
                                      </p:stCondLst>
                                      <p:childTnLst>
                                        <p:set>
                                          <p:cBhvr>
                                            <p:cTn id="31" dur="1" fill="hold">
                                              <p:stCondLst>
                                                <p:cond delay="0"/>
                                              </p:stCondLst>
                                            </p:cTn>
                                            <p:tgtEl>
                                              <p:spTgt spid="165"/>
                                            </p:tgtEl>
                                            <p:attrNameLst>
                                              <p:attrName>style.visibility</p:attrName>
                                            </p:attrNameLst>
                                          </p:cBhvr>
                                          <p:to>
                                            <p:strVal val="visible"/>
                                          </p:to>
                                        </p:set>
                                        <p:anim calcmode="lin" valueType="num" p14:bounceEnd="54000">
                                          <p:cBhvr additive="base">
                                            <p:cTn id="32" dur="500" fill="hold"/>
                                            <p:tgtEl>
                                              <p:spTgt spid="165"/>
                                            </p:tgtEl>
                                            <p:attrNameLst>
                                              <p:attrName>ppt_x</p:attrName>
                                            </p:attrNameLst>
                                          </p:cBhvr>
                                          <p:tavLst>
                                            <p:tav tm="0">
                                              <p:val>
                                                <p:strVal val="0-#ppt_w/2"/>
                                              </p:val>
                                            </p:tav>
                                            <p:tav tm="100000">
                                              <p:val>
                                                <p:strVal val="#ppt_x"/>
                                              </p:val>
                                            </p:tav>
                                          </p:tavLst>
                                        </p:anim>
                                        <p:anim calcmode="lin" valueType="num" p14:bounceEnd="54000">
                                          <p:cBhvr additive="base">
                                            <p:cTn id="33" dur="500" fill="hold"/>
                                            <p:tgtEl>
                                              <p:spTgt spid="165"/>
                                            </p:tgtEl>
                                            <p:attrNameLst>
                                              <p:attrName>ppt_y</p:attrName>
                                            </p:attrNameLst>
                                          </p:cBhvr>
                                          <p:tavLst>
                                            <p:tav tm="0">
                                              <p:val>
                                                <p:strVal val="#ppt_y"/>
                                              </p:val>
                                            </p:tav>
                                            <p:tav tm="100000">
                                              <p:val>
                                                <p:strVal val="#ppt_y"/>
                                              </p:val>
                                            </p:tav>
                                          </p:tavLst>
                                        </p:anim>
                                      </p:childTnLst>
                                    </p:cTn>
                                  </p:par>
                                </p:childTnLst>
                              </p:cTn>
                            </p:par>
                            <p:par>
                              <p:cTn id="34" fill="hold">
                                <p:stCondLst>
                                  <p:cond delay="4000"/>
                                </p:stCondLst>
                                <p:childTnLst>
                                  <p:par>
                                    <p:cTn id="35" presetID="2" presetClass="entr" presetSubtype="4" fill="hold" nodeType="afterEffect" p14:presetBounceEnd="56000">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14:bounceEnd="56000">
                                          <p:cBhvr additive="base">
                                            <p:cTn id="37" dur="1000" fill="hold"/>
                                            <p:tgtEl>
                                              <p:spTgt spid="3"/>
                                            </p:tgtEl>
                                            <p:attrNameLst>
                                              <p:attrName>ppt_x</p:attrName>
                                            </p:attrNameLst>
                                          </p:cBhvr>
                                          <p:tavLst>
                                            <p:tav tm="0">
                                              <p:val>
                                                <p:strVal val="#ppt_x"/>
                                              </p:val>
                                            </p:tav>
                                            <p:tav tm="100000">
                                              <p:val>
                                                <p:strVal val="#ppt_x"/>
                                              </p:val>
                                            </p:tav>
                                          </p:tavLst>
                                        </p:anim>
                                        <p:anim calcmode="lin" valueType="num" p14:bounceEnd="56000">
                                          <p:cBhvr additive="base">
                                            <p:cTn id="38" dur="100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5000"/>
                                </p:stCondLst>
                                <p:childTnLst>
                                  <p:par>
                                    <p:cTn id="40" presetID="2" presetClass="entr" presetSubtype="8" fill="hold" nodeType="afterEffect" p14:presetBounceEnd="58000">
                                      <p:stCondLst>
                                        <p:cond delay="0"/>
                                      </p:stCondLst>
                                      <p:childTnLst>
                                        <p:set>
                                          <p:cBhvr>
                                            <p:cTn id="41" dur="1" fill="hold">
                                              <p:stCondLst>
                                                <p:cond delay="0"/>
                                              </p:stCondLst>
                                            </p:cTn>
                                            <p:tgtEl>
                                              <p:spTgt spid="162"/>
                                            </p:tgtEl>
                                            <p:attrNameLst>
                                              <p:attrName>style.visibility</p:attrName>
                                            </p:attrNameLst>
                                          </p:cBhvr>
                                          <p:to>
                                            <p:strVal val="visible"/>
                                          </p:to>
                                        </p:set>
                                        <p:anim calcmode="lin" valueType="num" p14:bounceEnd="58000">
                                          <p:cBhvr additive="base">
                                            <p:cTn id="42" dur="1000" fill="hold"/>
                                            <p:tgtEl>
                                              <p:spTgt spid="162"/>
                                            </p:tgtEl>
                                            <p:attrNameLst>
                                              <p:attrName>ppt_x</p:attrName>
                                            </p:attrNameLst>
                                          </p:cBhvr>
                                          <p:tavLst>
                                            <p:tav tm="0">
                                              <p:val>
                                                <p:strVal val="0-#ppt_w/2"/>
                                              </p:val>
                                            </p:tav>
                                            <p:tav tm="100000">
                                              <p:val>
                                                <p:strVal val="#ppt_x"/>
                                              </p:val>
                                            </p:tav>
                                          </p:tavLst>
                                        </p:anim>
                                        <p:anim calcmode="lin" valueType="num" p14:bounceEnd="58000">
                                          <p:cBhvr additive="base">
                                            <p:cTn id="43" dur="1000" fill="hold"/>
                                            <p:tgtEl>
                                              <p:spTgt spid="162"/>
                                            </p:tgtEl>
                                            <p:attrNameLst>
                                              <p:attrName>ppt_y</p:attrName>
                                            </p:attrNameLst>
                                          </p:cBhvr>
                                          <p:tavLst>
                                            <p:tav tm="0">
                                              <p:val>
                                                <p:strVal val="#ppt_y"/>
                                              </p:val>
                                            </p:tav>
                                            <p:tav tm="100000">
                                              <p:val>
                                                <p:strVal val="#ppt_y"/>
                                              </p:val>
                                            </p:tav>
                                          </p:tavLst>
                                        </p:anim>
                                      </p:childTnLst>
                                    </p:cTn>
                                  </p:par>
                                </p:childTnLst>
                              </p:cTn>
                            </p:par>
                            <p:par>
                              <p:cTn id="44" fill="hold">
                                <p:stCondLst>
                                  <p:cond delay="6000"/>
                                </p:stCondLst>
                                <p:childTnLst>
                                  <p:par>
                                    <p:cTn id="45" presetID="22" presetClass="entr" presetSubtype="8" fill="hold" nodeType="after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wipe(left)">
                                          <p:cBhvr>
                                            <p:cTn id="47"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50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ppt_x"/>
                                              </p:val>
                                            </p:tav>
                                            <p:tav tm="100000">
                                              <p:val>
                                                <p:strVal val="#ppt_x"/>
                                              </p:val>
                                            </p:tav>
                                          </p:tavLst>
                                        </p:anim>
                                        <p:anim calcmode="lin" valueType="num">
                                          <p:cBhvr additive="base">
                                            <p:cTn id="8" dur="10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1500"/>
                                </p:stCondLst>
                                <p:childTnLst>
                                  <p:par>
                                    <p:cTn id="10" presetID="2" presetClass="entr" presetSubtype="8" fill="hold" nodeType="afterEffect">
                                      <p:stCondLst>
                                        <p:cond delay="0"/>
                                      </p:stCondLst>
                                      <p:childTnLst>
                                        <p:set>
                                          <p:cBhvr>
                                            <p:cTn id="11" dur="1" fill="hold">
                                              <p:stCondLst>
                                                <p:cond delay="0"/>
                                              </p:stCondLst>
                                            </p:cTn>
                                            <p:tgtEl>
                                              <p:spTgt spid="163"/>
                                            </p:tgtEl>
                                            <p:attrNameLst>
                                              <p:attrName>style.visibility</p:attrName>
                                            </p:attrNameLst>
                                          </p:cBhvr>
                                          <p:to>
                                            <p:strVal val="visible"/>
                                          </p:to>
                                        </p:set>
                                        <p:anim calcmode="lin" valueType="num">
                                          <p:cBhvr additive="base">
                                            <p:cTn id="12" dur="500" fill="hold"/>
                                            <p:tgtEl>
                                              <p:spTgt spid="163"/>
                                            </p:tgtEl>
                                            <p:attrNameLst>
                                              <p:attrName>ppt_x</p:attrName>
                                            </p:attrNameLst>
                                          </p:cBhvr>
                                          <p:tavLst>
                                            <p:tav tm="0">
                                              <p:val>
                                                <p:strVal val="0-#ppt_w/2"/>
                                              </p:val>
                                            </p:tav>
                                            <p:tav tm="100000">
                                              <p:val>
                                                <p:strVal val="#ppt_x"/>
                                              </p:val>
                                            </p:tav>
                                          </p:tavLst>
                                        </p:anim>
                                        <p:anim calcmode="lin" valueType="num">
                                          <p:cBhvr additive="base">
                                            <p:cTn id="13" dur="500" fill="hold"/>
                                            <p:tgtEl>
                                              <p:spTgt spid="163"/>
                                            </p:tgtEl>
                                            <p:attrNameLst>
                                              <p:attrName>ppt_y</p:attrName>
                                            </p:attrNameLst>
                                          </p:cBhvr>
                                          <p:tavLst>
                                            <p:tav tm="0">
                                              <p:val>
                                                <p:strVal val="#ppt_y"/>
                                              </p:val>
                                            </p:tav>
                                            <p:tav tm="100000">
                                              <p:val>
                                                <p:strVal val="#ppt_y"/>
                                              </p:val>
                                            </p:tav>
                                          </p:tavLst>
                                        </p:anim>
                                      </p:childTnLst>
                                    </p:cTn>
                                  </p:par>
                                </p:childTnLst>
                              </p:cTn>
                            </p:par>
                            <p:par>
                              <p:cTn id="14" fill="hold">
                                <p:stCondLst>
                                  <p:cond delay="2000"/>
                                </p:stCondLst>
                                <p:childTnLst>
                                  <p:par>
                                    <p:cTn id="15" presetID="2" presetClass="entr" presetSubtype="4" fill="hold" nodeType="afterEffect">
                                      <p:stCondLst>
                                        <p:cond delay="0"/>
                                      </p:stCondLst>
                                      <p:childTnLst>
                                        <p:set>
                                          <p:cBhvr>
                                            <p:cTn id="16" dur="1" fill="hold">
                                              <p:stCondLst>
                                                <p:cond delay="0"/>
                                              </p:stCondLst>
                                            </p:cTn>
                                            <p:tgtEl>
                                              <p:spTgt spid="144"/>
                                            </p:tgtEl>
                                            <p:attrNameLst>
                                              <p:attrName>style.visibility</p:attrName>
                                            </p:attrNameLst>
                                          </p:cBhvr>
                                          <p:to>
                                            <p:strVal val="visible"/>
                                          </p:to>
                                        </p:set>
                                        <p:anim calcmode="lin" valueType="num">
                                          <p:cBhvr additive="base">
                                            <p:cTn id="17" dur="500" fill="hold"/>
                                            <p:tgtEl>
                                              <p:spTgt spid="144"/>
                                            </p:tgtEl>
                                            <p:attrNameLst>
                                              <p:attrName>ppt_x</p:attrName>
                                            </p:attrNameLst>
                                          </p:cBhvr>
                                          <p:tavLst>
                                            <p:tav tm="0">
                                              <p:val>
                                                <p:strVal val="#ppt_x"/>
                                              </p:val>
                                            </p:tav>
                                            <p:tav tm="100000">
                                              <p:val>
                                                <p:strVal val="#ppt_x"/>
                                              </p:val>
                                            </p:tav>
                                          </p:tavLst>
                                        </p:anim>
                                        <p:anim calcmode="lin" valueType="num">
                                          <p:cBhvr additive="base">
                                            <p:cTn id="18" dur="500" fill="hold"/>
                                            <p:tgtEl>
                                              <p:spTgt spid="144"/>
                                            </p:tgtEl>
                                            <p:attrNameLst>
                                              <p:attrName>ppt_y</p:attrName>
                                            </p:attrNameLst>
                                          </p:cBhvr>
                                          <p:tavLst>
                                            <p:tav tm="0">
                                              <p:val>
                                                <p:strVal val="1+#ppt_h/2"/>
                                              </p:val>
                                            </p:tav>
                                            <p:tav tm="100000">
                                              <p:val>
                                                <p:strVal val="#ppt_y"/>
                                              </p:val>
                                            </p:tav>
                                          </p:tavLst>
                                        </p:anim>
                                      </p:childTnLst>
                                    </p:cTn>
                                  </p:par>
                                </p:childTnLst>
                              </p:cTn>
                            </p:par>
                            <p:par>
                              <p:cTn id="19" fill="hold">
                                <p:stCondLst>
                                  <p:cond delay="2500"/>
                                </p:stCondLst>
                                <p:childTnLst>
                                  <p:par>
                                    <p:cTn id="20" presetID="2" presetClass="entr" presetSubtype="8" fill="hold" nodeType="afterEffect">
                                      <p:stCondLst>
                                        <p:cond delay="0"/>
                                      </p:stCondLst>
                                      <p:childTnLst>
                                        <p:set>
                                          <p:cBhvr>
                                            <p:cTn id="21" dur="1" fill="hold">
                                              <p:stCondLst>
                                                <p:cond delay="0"/>
                                              </p:stCondLst>
                                            </p:cTn>
                                            <p:tgtEl>
                                              <p:spTgt spid="164"/>
                                            </p:tgtEl>
                                            <p:attrNameLst>
                                              <p:attrName>style.visibility</p:attrName>
                                            </p:attrNameLst>
                                          </p:cBhvr>
                                          <p:to>
                                            <p:strVal val="visible"/>
                                          </p:to>
                                        </p:set>
                                        <p:anim calcmode="lin" valueType="num">
                                          <p:cBhvr additive="base">
                                            <p:cTn id="22" dur="500" fill="hold"/>
                                            <p:tgtEl>
                                              <p:spTgt spid="164"/>
                                            </p:tgtEl>
                                            <p:attrNameLst>
                                              <p:attrName>ppt_x</p:attrName>
                                            </p:attrNameLst>
                                          </p:cBhvr>
                                          <p:tavLst>
                                            <p:tav tm="0">
                                              <p:val>
                                                <p:strVal val="0-#ppt_w/2"/>
                                              </p:val>
                                            </p:tav>
                                            <p:tav tm="100000">
                                              <p:val>
                                                <p:strVal val="#ppt_x"/>
                                              </p:val>
                                            </p:tav>
                                          </p:tavLst>
                                        </p:anim>
                                        <p:anim calcmode="lin" valueType="num">
                                          <p:cBhvr additive="base">
                                            <p:cTn id="23" dur="500" fill="hold"/>
                                            <p:tgtEl>
                                              <p:spTgt spid="164"/>
                                            </p:tgtEl>
                                            <p:attrNameLst>
                                              <p:attrName>ppt_y</p:attrName>
                                            </p:attrNameLst>
                                          </p:cBhvr>
                                          <p:tavLst>
                                            <p:tav tm="0">
                                              <p:val>
                                                <p:strVal val="#ppt_y"/>
                                              </p:val>
                                            </p:tav>
                                            <p:tav tm="100000">
                                              <p:val>
                                                <p:strVal val="#ppt_y"/>
                                              </p:val>
                                            </p:tav>
                                          </p:tavLst>
                                        </p:anim>
                                      </p:childTnLst>
                                    </p:cTn>
                                  </p:par>
                                </p:childTnLst>
                              </p:cTn>
                            </p:par>
                            <p:par>
                              <p:cTn id="24" fill="hold">
                                <p:stCondLst>
                                  <p:cond delay="3000"/>
                                </p:stCondLst>
                                <p:childTnLst>
                                  <p:par>
                                    <p:cTn id="25" presetID="2" presetClass="entr" presetSubtype="4" fill="hold" nodeType="afterEffect">
                                      <p:stCondLst>
                                        <p:cond delay="0"/>
                                      </p:stCondLst>
                                      <p:childTnLst>
                                        <p:set>
                                          <p:cBhvr>
                                            <p:cTn id="26" dur="1" fill="hold">
                                              <p:stCondLst>
                                                <p:cond delay="0"/>
                                              </p:stCondLst>
                                            </p:cTn>
                                            <p:tgtEl>
                                              <p:spTgt spid="149"/>
                                            </p:tgtEl>
                                            <p:attrNameLst>
                                              <p:attrName>style.visibility</p:attrName>
                                            </p:attrNameLst>
                                          </p:cBhvr>
                                          <p:to>
                                            <p:strVal val="visible"/>
                                          </p:to>
                                        </p:set>
                                        <p:anim calcmode="lin" valueType="num">
                                          <p:cBhvr additive="base">
                                            <p:cTn id="27" dur="500" fill="hold"/>
                                            <p:tgtEl>
                                              <p:spTgt spid="149"/>
                                            </p:tgtEl>
                                            <p:attrNameLst>
                                              <p:attrName>ppt_x</p:attrName>
                                            </p:attrNameLst>
                                          </p:cBhvr>
                                          <p:tavLst>
                                            <p:tav tm="0">
                                              <p:val>
                                                <p:strVal val="#ppt_x"/>
                                              </p:val>
                                            </p:tav>
                                            <p:tav tm="100000">
                                              <p:val>
                                                <p:strVal val="#ppt_x"/>
                                              </p:val>
                                            </p:tav>
                                          </p:tavLst>
                                        </p:anim>
                                        <p:anim calcmode="lin" valueType="num">
                                          <p:cBhvr additive="base">
                                            <p:cTn id="28" dur="500" fill="hold"/>
                                            <p:tgtEl>
                                              <p:spTgt spid="149"/>
                                            </p:tgtEl>
                                            <p:attrNameLst>
                                              <p:attrName>ppt_y</p:attrName>
                                            </p:attrNameLst>
                                          </p:cBhvr>
                                          <p:tavLst>
                                            <p:tav tm="0">
                                              <p:val>
                                                <p:strVal val="1+#ppt_h/2"/>
                                              </p:val>
                                            </p:tav>
                                            <p:tav tm="100000">
                                              <p:val>
                                                <p:strVal val="#ppt_y"/>
                                              </p:val>
                                            </p:tav>
                                          </p:tavLst>
                                        </p:anim>
                                      </p:childTnLst>
                                    </p:cTn>
                                  </p:par>
                                </p:childTnLst>
                              </p:cTn>
                            </p:par>
                            <p:par>
                              <p:cTn id="29" fill="hold">
                                <p:stCondLst>
                                  <p:cond delay="3500"/>
                                </p:stCondLst>
                                <p:childTnLst>
                                  <p:par>
                                    <p:cTn id="30" presetID="2" presetClass="entr" presetSubtype="8" fill="hold" nodeType="afterEffect">
                                      <p:stCondLst>
                                        <p:cond delay="0"/>
                                      </p:stCondLst>
                                      <p:childTnLst>
                                        <p:set>
                                          <p:cBhvr>
                                            <p:cTn id="31" dur="1" fill="hold">
                                              <p:stCondLst>
                                                <p:cond delay="0"/>
                                              </p:stCondLst>
                                            </p:cTn>
                                            <p:tgtEl>
                                              <p:spTgt spid="165"/>
                                            </p:tgtEl>
                                            <p:attrNameLst>
                                              <p:attrName>style.visibility</p:attrName>
                                            </p:attrNameLst>
                                          </p:cBhvr>
                                          <p:to>
                                            <p:strVal val="visible"/>
                                          </p:to>
                                        </p:set>
                                        <p:anim calcmode="lin" valueType="num">
                                          <p:cBhvr additive="base">
                                            <p:cTn id="32" dur="500" fill="hold"/>
                                            <p:tgtEl>
                                              <p:spTgt spid="165"/>
                                            </p:tgtEl>
                                            <p:attrNameLst>
                                              <p:attrName>ppt_x</p:attrName>
                                            </p:attrNameLst>
                                          </p:cBhvr>
                                          <p:tavLst>
                                            <p:tav tm="0">
                                              <p:val>
                                                <p:strVal val="0-#ppt_w/2"/>
                                              </p:val>
                                            </p:tav>
                                            <p:tav tm="100000">
                                              <p:val>
                                                <p:strVal val="#ppt_x"/>
                                              </p:val>
                                            </p:tav>
                                          </p:tavLst>
                                        </p:anim>
                                        <p:anim calcmode="lin" valueType="num">
                                          <p:cBhvr additive="base">
                                            <p:cTn id="33" dur="500" fill="hold"/>
                                            <p:tgtEl>
                                              <p:spTgt spid="165"/>
                                            </p:tgtEl>
                                            <p:attrNameLst>
                                              <p:attrName>ppt_y</p:attrName>
                                            </p:attrNameLst>
                                          </p:cBhvr>
                                          <p:tavLst>
                                            <p:tav tm="0">
                                              <p:val>
                                                <p:strVal val="#ppt_y"/>
                                              </p:val>
                                            </p:tav>
                                            <p:tav tm="100000">
                                              <p:val>
                                                <p:strVal val="#ppt_y"/>
                                              </p:val>
                                            </p:tav>
                                          </p:tavLst>
                                        </p:anim>
                                      </p:childTnLst>
                                    </p:cTn>
                                  </p:par>
                                </p:childTnLst>
                              </p:cTn>
                            </p:par>
                            <p:par>
                              <p:cTn id="34" fill="hold">
                                <p:stCondLst>
                                  <p:cond delay="4000"/>
                                </p:stCondLst>
                                <p:childTnLst>
                                  <p:par>
                                    <p:cTn id="35" presetID="2" presetClass="entr" presetSubtype="4"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1000" fill="hold"/>
                                            <p:tgtEl>
                                              <p:spTgt spid="3"/>
                                            </p:tgtEl>
                                            <p:attrNameLst>
                                              <p:attrName>ppt_x</p:attrName>
                                            </p:attrNameLst>
                                          </p:cBhvr>
                                          <p:tavLst>
                                            <p:tav tm="0">
                                              <p:val>
                                                <p:strVal val="#ppt_x"/>
                                              </p:val>
                                            </p:tav>
                                            <p:tav tm="100000">
                                              <p:val>
                                                <p:strVal val="#ppt_x"/>
                                              </p:val>
                                            </p:tav>
                                          </p:tavLst>
                                        </p:anim>
                                        <p:anim calcmode="lin" valueType="num">
                                          <p:cBhvr additive="base">
                                            <p:cTn id="38" dur="100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5000"/>
                                </p:stCondLst>
                                <p:childTnLst>
                                  <p:par>
                                    <p:cTn id="40" presetID="2" presetClass="entr" presetSubtype="8" fill="hold" nodeType="afterEffect">
                                      <p:stCondLst>
                                        <p:cond delay="0"/>
                                      </p:stCondLst>
                                      <p:childTnLst>
                                        <p:set>
                                          <p:cBhvr>
                                            <p:cTn id="41" dur="1" fill="hold">
                                              <p:stCondLst>
                                                <p:cond delay="0"/>
                                              </p:stCondLst>
                                            </p:cTn>
                                            <p:tgtEl>
                                              <p:spTgt spid="162"/>
                                            </p:tgtEl>
                                            <p:attrNameLst>
                                              <p:attrName>style.visibility</p:attrName>
                                            </p:attrNameLst>
                                          </p:cBhvr>
                                          <p:to>
                                            <p:strVal val="visible"/>
                                          </p:to>
                                        </p:set>
                                        <p:anim calcmode="lin" valueType="num">
                                          <p:cBhvr additive="base">
                                            <p:cTn id="42" dur="1000" fill="hold"/>
                                            <p:tgtEl>
                                              <p:spTgt spid="162"/>
                                            </p:tgtEl>
                                            <p:attrNameLst>
                                              <p:attrName>ppt_x</p:attrName>
                                            </p:attrNameLst>
                                          </p:cBhvr>
                                          <p:tavLst>
                                            <p:tav tm="0">
                                              <p:val>
                                                <p:strVal val="0-#ppt_w/2"/>
                                              </p:val>
                                            </p:tav>
                                            <p:tav tm="100000">
                                              <p:val>
                                                <p:strVal val="#ppt_x"/>
                                              </p:val>
                                            </p:tav>
                                          </p:tavLst>
                                        </p:anim>
                                        <p:anim calcmode="lin" valueType="num">
                                          <p:cBhvr additive="base">
                                            <p:cTn id="43" dur="1000" fill="hold"/>
                                            <p:tgtEl>
                                              <p:spTgt spid="162"/>
                                            </p:tgtEl>
                                            <p:attrNameLst>
                                              <p:attrName>ppt_y</p:attrName>
                                            </p:attrNameLst>
                                          </p:cBhvr>
                                          <p:tavLst>
                                            <p:tav tm="0">
                                              <p:val>
                                                <p:strVal val="#ppt_y"/>
                                              </p:val>
                                            </p:tav>
                                            <p:tav tm="100000">
                                              <p:val>
                                                <p:strVal val="#ppt_y"/>
                                              </p:val>
                                            </p:tav>
                                          </p:tavLst>
                                        </p:anim>
                                      </p:childTnLst>
                                    </p:cTn>
                                  </p:par>
                                </p:childTnLst>
                              </p:cTn>
                            </p:par>
                            <p:par>
                              <p:cTn id="44" fill="hold">
                                <p:stCondLst>
                                  <p:cond delay="6000"/>
                                </p:stCondLst>
                                <p:childTnLst>
                                  <p:par>
                                    <p:cTn id="45" presetID="22" presetClass="entr" presetSubtype="8" fill="hold" nodeType="after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wipe(left)">
                                          <p:cBhvr>
                                            <p:cTn id="47"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640636" y="3879166"/>
            <a:ext cx="2975616" cy="738664"/>
          </a:xfrm>
          <a:prstGeom prst="rect">
            <a:avLst/>
          </a:prstGeom>
          <a:noFill/>
          <a:ln w="3175">
            <a:noFill/>
          </a:ln>
        </p:spPr>
        <p:txBody>
          <a:bodyPr wrap="square" rtlCol="0">
            <a:spAutoFit/>
          </a:bodyPr>
          <a:lstStyle/>
          <a:p>
            <a:pPr algn="ctr"/>
            <a:r>
              <a:rPr lang="en-US" sz="1400" dirty="0">
                <a:solidFill>
                  <a:srgbClr val="7F6000"/>
                </a:solidFill>
                <a:latin typeface="Century Gothic" panose="020B0502020202020204" pitchFamily="34" charset="0"/>
              </a:rPr>
              <a:t>French Adults 18+ </a:t>
            </a:r>
            <a:r>
              <a:rPr lang="en-US" sz="1400" b="1" u="sng" dirty="0">
                <a:solidFill>
                  <a:srgbClr val="7F6000"/>
                </a:solidFill>
                <a:latin typeface="Century Gothic" panose="020B0502020202020204" pitchFamily="34" charset="0"/>
              </a:rPr>
              <a:t>2016</a:t>
            </a:r>
            <a:r>
              <a:rPr lang="en-US" sz="1400" dirty="0">
                <a:solidFill>
                  <a:srgbClr val="7F6000"/>
                </a:solidFill>
                <a:latin typeface="Century Gothic" panose="020B0502020202020204" pitchFamily="34" charset="0"/>
              </a:rPr>
              <a:t> Weekly </a:t>
            </a:r>
          </a:p>
          <a:p>
            <a:pPr algn="ctr"/>
            <a:r>
              <a:rPr lang="en-US" sz="1400" dirty="0">
                <a:solidFill>
                  <a:srgbClr val="7F6000"/>
                </a:solidFill>
                <a:latin typeface="Century Gothic" panose="020B0502020202020204" pitchFamily="34" charset="0"/>
              </a:rPr>
              <a:t>Reach/Minutes</a:t>
            </a:r>
          </a:p>
          <a:p>
            <a:pPr algn="ctr"/>
            <a:r>
              <a:rPr lang="en-US" sz="1400" b="1" dirty="0">
                <a:solidFill>
                  <a:srgbClr val="7F6000"/>
                </a:solidFill>
                <a:latin typeface="Century Gothic" panose="020B0502020202020204" pitchFamily="34" charset="0"/>
              </a:rPr>
              <a:t>MAGAZINE</a:t>
            </a:r>
          </a:p>
        </p:txBody>
      </p:sp>
      <p:sp>
        <p:nvSpPr>
          <p:cNvPr id="168" name="TextBox 167"/>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44%      16</a:t>
            </a: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51%      29</a:t>
              </a:r>
            </a:p>
            <a:p>
              <a:pPr algn="r">
                <a:lnSpc>
                  <a:spcPts val="1900"/>
                </a:lnSpc>
              </a:pPr>
              <a:r>
                <a:rPr lang="en-US" sz="1400" dirty="0">
                  <a:solidFill>
                    <a:srgbClr val="7F6000"/>
                  </a:solidFill>
                  <a:latin typeface="Century Gothic" panose="020B0502020202020204" pitchFamily="34" charset="0"/>
                </a:rPr>
                <a:t>51%      21</a:t>
              </a:r>
            </a:p>
            <a:p>
              <a:pPr algn="r">
                <a:lnSpc>
                  <a:spcPts val="1900"/>
                </a:lnSpc>
              </a:pPr>
              <a:r>
                <a:rPr lang="en-US" sz="1400" dirty="0">
                  <a:solidFill>
                    <a:srgbClr val="7F6000"/>
                  </a:solidFill>
                  <a:latin typeface="Century Gothic" panose="020B0502020202020204" pitchFamily="34" charset="0"/>
                </a:rPr>
                <a:t>53%      20</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W 18+</a:t>
              </a:r>
            </a:p>
            <a:p>
              <a:pPr algn="r">
                <a:lnSpc>
                  <a:spcPts val="1900"/>
                </a:lnSpc>
              </a:pPr>
              <a:r>
                <a:rPr lang="en-US" sz="1400" dirty="0">
                  <a:solidFill>
                    <a:srgbClr val="7F6000"/>
                  </a:solidFill>
                  <a:latin typeface="Century Gothic" panose="020B0502020202020204" pitchFamily="34" charset="0"/>
                </a:rPr>
                <a:t>$75m+HI</a:t>
              </a:r>
            </a:p>
            <a:p>
              <a:pPr algn="r">
                <a:lnSpc>
                  <a:spcPts val="1900"/>
                </a:lnSpc>
              </a:pPr>
              <a:r>
                <a:rPr lang="en-US" sz="1400" dirty="0">
                  <a:solidFill>
                    <a:srgbClr val="7F6000"/>
                  </a:solidFill>
                  <a:latin typeface="Century Gothic" panose="020B0502020202020204" pitchFamily="34" charset="0"/>
                </a:rPr>
                <a:t>TOTAL18+</a:t>
              </a:r>
            </a:p>
          </p:txBody>
        </p:sp>
      </p:grpSp>
      <p:pic>
        <p:nvPicPr>
          <p:cNvPr id="126" name="Picture 125"/>
          <p:cNvPicPr>
            <a:picLocks noChangeAspect="1"/>
          </p:cNvPicPr>
          <p:nvPr/>
        </p:nvPicPr>
        <p:blipFill>
          <a:blip r:embed="rId3"/>
          <a:stretch>
            <a:fillRect/>
          </a:stretch>
        </p:blipFill>
        <p:spPr>
          <a:xfrm>
            <a:off x="8085822" y="4498254"/>
            <a:ext cx="381464" cy="389412"/>
          </a:xfrm>
          <a:prstGeom prst="rect">
            <a:avLst/>
          </a:prstGeom>
        </p:spPr>
      </p:pic>
      <p:pic>
        <p:nvPicPr>
          <p:cNvPr id="131" name="Picture 130"/>
          <p:cNvPicPr>
            <a:picLocks noChangeAspect="1"/>
          </p:cNvPicPr>
          <p:nvPr/>
        </p:nvPicPr>
        <p:blipFill>
          <a:blip r:embed="rId4"/>
          <a:stretch>
            <a:fillRect/>
          </a:stretch>
        </p:blipFill>
        <p:spPr>
          <a:xfrm>
            <a:off x="8082643" y="4744976"/>
            <a:ext cx="387822" cy="389410"/>
          </a:xfrm>
          <a:prstGeom prst="rect">
            <a:avLst/>
          </a:prstGeom>
        </p:spPr>
      </p:pic>
      <p:pic>
        <p:nvPicPr>
          <p:cNvPr id="132" name="Picture 131"/>
          <p:cNvPicPr>
            <a:picLocks noChangeAspect="1"/>
          </p:cNvPicPr>
          <p:nvPr/>
        </p:nvPicPr>
        <p:blipFill>
          <a:blip r:embed="rId5"/>
          <a:stretch>
            <a:fillRect/>
          </a:stretch>
        </p:blipFill>
        <p:spPr>
          <a:xfrm>
            <a:off x="8096153" y="4964946"/>
            <a:ext cx="360802" cy="445044"/>
          </a:xfrm>
          <a:prstGeom prst="rect">
            <a:avLst/>
          </a:prstGeom>
        </p:spPr>
      </p:pic>
      <p:grpSp>
        <p:nvGrpSpPr>
          <p:cNvPr id="122" name="Group 121"/>
          <p:cNvGrpSpPr/>
          <p:nvPr/>
        </p:nvGrpSpPr>
        <p:grpSpPr>
          <a:xfrm>
            <a:off x="788146" y="5247417"/>
            <a:ext cx="3979842" cy="338554"/>
            <a:chOff x="6484103" y="-830536"/>
            <a:chExt cx="3979842" cy="338554"/>
          </a:xfrm>
        </p:grpSpPr>
        <p:sp>
          <p:nvSpPr>
            <p:cNvPr id="123" name="TextBox 122"/>
            <p:cNvSpPr txBox="1"/>
            <p:nvPr/>
          </p:nvSpPr>
          <p:spPr>
            <a:xfrm>
              <a:off x="6782389" y="-830536"/>
              <a:ext cx="3681556" cy="338554"/>
            </a:xfrm>
            <a:prstGeom prst="rect">
              <a:avLst/>
            </a:prstGeom>
            <a:solidFill>
              <a:schemeClr val="bg1"/>
            </a:solidFill>
          </p:spPr>
          <p:txBody>
            <a:bodyPr wrap="square" rtlCol="0">
              <a:spAutoFit/>
            </a:bodyPr>
            <a:lstStyle/>
            <a:p>
              <a:r>
                <a:rPr lang="en-US" sz="1600" dirty="0">
                  <a:solidFill>
                    <a:srgbClr val="7F6000"/>
                  </a:solidFill>
                  <a:latin typeface="Century Gothic" panose="020B0502020202020204" pitchFamily="34" charset="0"/>
                  <a:cs typeface="Courier New" pitchFamily="49" charset="0"/>
                </a:rPr>
                <a:t>Women heavier readers than Men.</a:t>
              </a:r>
            </a:p>
          </p:txBody>
        </p:sp>
        <p:cxnSp>
          <p:nvCxnSpPr>
            <p:cNvPr id="124" name="Straight Connector 123"/>
            <p:cNvCxnSpPr>
              <a:stCxn id="123" idx="1"/>
            </p:cNvCxnSpPr>
            <p:nvPr/>
          </p:nvCxnSpPr>
          <p:spPr>
            <a:xfrm flipH="1" flipV="1">
              <a:off x="6484103" y="-661799"/>
              <a:ext cx="298286" cy="540"/>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8103665" y="5179434"/>
            <a:ext cx="352425" cy="444500"/>
            <a:chOff x="9323388" y="5980113"/>
            <a:chExt cx="352425" cy="444500"/>
          </a:xfrm>
        </p:grpSpPr>
        <p:sp>
          <p:nvSpPr>
            <p:cNvPr id="116"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F6000"/>
            </a:solidFill>
            <a:ln w="12700">
              <a:solidFill>
                <a:srgbClr val="7F6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8"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29" name="Picture 128"/>
          <p:cNvPicPr>
            <a:picLocks noChangeAspect="1"/>
          </p:cNvPicPr>
          <p:nvPr/>
        </p:nvPicPr>
        <p:blipFill>
          <a:blip r:embed="rId6"/>
          <a:stretch>
            <a:fillRect/>
          </a:stretch>
        </p:blipFill>
        <p:spPr>
          <a:xfrm>
            <a:off x="4353025" y="1091651"/>
            <a:ext cx="313852" cy="369686"/>
          </a:xfrm>
          <a:prstGeom prst="rect">
            <a:avLst/>
          </a:prstGeom>
        </p:spPr>
      </p:pic>
      <p:pic>
        <p:nvPicPr>
          <p:cNvPr id="138" name="Picture 137"/>
          <p:cNvPicPr>
            <a:picLocks noChangeAspect="1"/>
          </p:cNvPicPr>
          <p:nvPr/>
        </p:nvPicPr>
        <p:blipFill>
          <a:blip r:embed="rId7"/>
          <a:stretch>
            <a:fillRect/>
          </a:stretch>
        </p:blipFill>
        <p:spPr>
          <a:xfrm>
            <a:off x="8159770" y="126868"/>
            <a:ext cx="316920" cy="373296"/>
          </a:xfrm>
          <a:prstGeom prst="rect">
            <a:avLst/>
          </a:prstGeom>
        </p:spPr>
      </p:pic>
      <p:grpSp>
        <p:nvGrpSpPr>
          <p:cNvPr id="145" name="Group 144"/>
          <p:cNvGrpSpPr/>
          <p:nvPr/>
        </p:nvGrpSpPr>
        <p:grpSpPr>
          <a:xfrm>
            <a:off x="511389" y="4973592"/>
            <a:ext cx="286707" cy="1933668"/>
            <a:chOff x="511389" y="4973592"/>
            <a:chExt cx="286707" cy="1933668"/>
          </a:xfrm>
        </p:grpSpPr>
        <p:pic>
          <p:nvPicPr>
            <p:cNvPr id="146" name="Picture 145"/>
            <p:cNvPicPr>
              <a:picLocks noChangeAspect="1"/>
            </p:cNvPicPr>
            <p:nvPr/>
          </p:nvPicPr>
          <p:blipFill>
            <a:blip r:embed="rId8"/>
            <a:stretch>
              <a:fillRect/>
            </a:stretch>
          </p:blipFill>
          <p:spPr>
            <a:xfrm>
              <a:off x="511389" y="6675818"/>
              <a:ext cx="231442" cy="231442"/>
            </a:xfrm>
            <a:prstGeom prst="rect">
              <a:avLst/>
            </a:prstGeom>
          </p:spPr>
        </p:pic>
        <p:pic>
          <p:nvPicPr>
            <p:cNvPr id="147" name="Picture 146"/>
            <p:cNvPicPr>
              <a:picLocks noChangeAspect="1"/>
            </p:cNvPicPr>
            <p:nvPr/>
          </p:nvPicPr>
          <p:blipFill>
            <a:blip r:embed="rId9"/>
            <a:stretch>
              <a:fillRect/>
            </a:stretch>
          </p:blipFill>
          <p:spPr>
            <a:xfrm>
              <a:off x="521568" y="6359977"/>
              <a:ext cx="231442" cy="231442"/>
            </a:xfrm>
            <a:prstGeom prst="rect">
              <a:avLst/>
            </a:prstGeom>
          </p:spPr>
        </p:pic>
        <p:pic>
          <p:nvPicPr>
            <p:cNvPr id="154" name="Picture 153"/>
            <p:cNvPicPr>
              <a:picLocks noChangeAspect="1"/>
            </p:cNvPicPr>
            <p:nvPr/>
          </p:nvPicPr>
          <p:blipFill>
            <a:blip r:embed="rId10"/>
            <a:stretch>
              <a:fillRect/>
            </a:stretch>
          </p:blipFill>
          <p:spPr>
            <a:xfrm>
              <a:off x="545134" y="5392899"/>
              <a:ext cx="233026" cy="231442"/>
            </a:xfrm>
            <a:prstGeom prst="rect">
              <a:avLst/>
            </a:prstGeom>
          </p:spPr>
        </p:pic>
        <p:pic>
          <p:nvPicPr>
            <p:cNvPr id="155" name="Picture 154"/>
            <p:cNvPicPr>
              <a:picLocks noChangeAspect="1"/>
            </p:cNvPicPr>
            <p:nvPr/>
          </p:nvPicPr>
          <p:blipFill>
            <a:blip r:embed="rId11"/>
            <a:stretch>
              <a:fillRect/>
            </a:stretch>
          </p:blipFill>
          <p:spPr>
            <a:xfrm>
              <a:off x="557144" y="4973592"/>
              <a:ext cx="240952" cy="240952"/>
            </a:xfrm>
            <a:prstGeom prst="rect">
              <a:avLst/>
            </a:prstGeom>
          </p:spPr>
        </p:pic>
      </p:grpSp>
      <p:pic>
        <p:nvPicPr>
          <p:cNvPr id="174" name="Picture 173"/>
          <p:cNvPicPr>
            <a:picLocks noChangeAspect="1"/>
          </p:cNvPicPr>
          <p:nvPr/>
        </p:nvPicPr>
        <p:blipFill>
          <a:blip r:embed="rId3"/>
          <a:stretch>
            <a:fillRect/>
          </a:stretch>
        </p:blipFill>
        <p:spPr>
          <a:xfrm>
            <a:off x="395068" y="5996446"/>
            <a:ext cx="383786" cy="391782"/>
          </a:xfrm>
          <a:prstGeom prst="rect">
            <a:avLst/>
          </a:prstGeom>
        </p:spPr>
      </p:pic>
      <p:pic>
        <p:nvPicPr>
          <p:cNvPr id="144" name="Picture 143"/>
          <p:cNvPicPr>
            <a:picLocks noChangeAspect="1"/>
          </p:cNvPicPr>
          <p:nvPr/>
        </p:nvPicPr>
        <p:blipFill>
          <a:blip r:embed="rId12"/>
          <a:stretch>
            <a:fillRect/>
          </a:stretch>
        </p:blipFill>
        <p:spPr>
          <a:xfrm>
            <a:off x="527179" y="5664146"/>
            <a:ext cx="329724" cy="388374"/>
          </a:xfrm>
          <a:prstGeom prst="rect">
            <a:avLst/>
          </a:prstGeom>
        </p:spPr>
      </p:pic>
      <p:grpSp>
        <p:nvGrpSpPr>
          <p:cNvPr id="139" name="Group 138"/>
          <p:cNvGrpSpPr/>
          <p:nvPr/>
        </p:nvGrpSpPr>
        <p:grpSpPr>
          <a:xfrm>
            <a:off x="417147" y="4952500"/>
            <a:ext cx="352425" cy="444500"/>
            <a:chOff x="9323388" y="5980113"/>
            <a:chExt cx="352425" cy="444500"/>
          </a:xfrm>
        </p:grpSpPr>
        <p:sp>
          <p:nvSpPr>
            <p:cNvPr id="140"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F6000"/>
            </a:solidFill>
            <a:ln w="12700">
              <a:solidFill>
                <a:srgbClr val="7F6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3"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75" name="Picture 174"/>
          <p:cNvPicPr>
            <a:picLocks noChangeAspect="1"/>
          </p:cNvPicPr>
          <p:nvPr/>
        </p:nvPicPr>
        <p:blipFill>
          <a:blip r:embed="rId4"/>
          <a:stretch>
            <a:fillRect/>
          </a:stretch>
        </p:blipFill>
        <p:spPr>
          <a:xfrm>
            <a:off x="418884" y="5241494"/>
            <a:ext cx="390182" cy="391782"/>
          </a:xfrm>
          <a:prstGeom prst="rect">
            <a:avLst/>
          </a:prstGeom>
        </p:spPr>
      </p:pic>
      <p:pic>
        <p:nvPicPr>
          <p:cNvPr id="176" name="Picture 175"/>
          <p:cNvPicPr>
            <a:picLocks noChangeAspect="1"/>
          </p:cNvPicPr>
          <p:nvPr/>
        </p:nvPicPr>
        <p:blipFill>
          <a:blip r:embed="rId5"/>
          <a:stretch>
            <a:fillRect/>
          </a:stretch>
        </p:blipFill>
        <p:spPr>
          <a:xfrm>
            <a:off x="328416" y="5168672"/>
            <a:ext cx="362998" cy="447752"/>
          </a:xfrm>
          <a:prstGeom prst="rect">
            <a:avLst/>
          </a:prstGeom>
        </p:spPr>
      </p:pic>
      <p:pic>
        <p:nvPicPr>
          <p:cNvPr id="156" name="Picture 155"/>
          <p:cNvPicPr>
            <a:picLocks noChangeAspect="1"/>
          </p:cNvPicPr>
          <p:nvPr/>
        </p:nvPicPr>
        <p:blipFill>
          <a:blip r:embed="rId13"/>
          <a:stretch>
            <a:fillRect/>
          </a:stretch>
        </p:blipFill>
        <p:spPr>
          <a:xfrm>
            <a:off x="702960" y="4289455"/>
            <a:ext cx="302918" cy="356804"/>
          </a:xfrm>
          <a:prstGeom prst="rect">
            <a:avLst/>
          </a:prstGeom>
        </p:spPr>
      </p:pic>
      <p:grpSp>
        <p:nvGrpSpPr>
          <p:cNvPr id="114" name="Group 113"/>
          <p:cNvGrpSpPr/>
          <p:nvPr/>
        </p:nvGrpSpPr>
        <p:grpSpPr>
          <a:xfrm>
            <a:off x="4014335" y="1122140"/>
            <a:ext cx="352425" cy="444500"/>
            <a:chOff x="9323388" y="5980113"/>
            <a:chExt cx="352425" cy="444500"/>
          </a:xfrm>
        </p:grpSpPr>
        <p:sp>
          <p:nvSpPr>
            <p:cNvPr id="115"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9"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50" name="Group 149"/>
          <p:cNvGrpSpPr/>
          <p:nvPr/>
        </p:nvGrpSpPr>
        <p:grpSpPr>
          <a:xfrm>
            <a:off x="6970325" y="158707"/>
            <a:ext cx="352425" cy="444500"/>
            <a:chOff x="9323388" y="5980113"/>
            <a:chExt cx="352425" cy="444500"/>
          </a:xfrm>
        </p:grpSpPr>
        <p:sp>
          <p:nvSpPr>
            <p:cNvPr id="151"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7"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59" name="Group 158"/>
          <p:cNvGrpSpPr/>
          <p:nvPr/>
        </p:nvGrpSpPr>
        <p:grpSpPr>
          <a:xfrm>
            <a:off x="601114" y="4617830"/>
            <a:ext cx="352425" cy="444500"/>
            <a:chOff x="9323388" y="5980113"/>
            <a:chExt cx="352425" cy="444500"/>
          </a:xfrm>
        </p:grpSpPr>
        <p:sp>
          <p:nvSpPr>
            <p:cNvPr id="160"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3"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3415158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2000">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14:bounceEnd="52000">
                                          <p:cBhvr additive="base">
                                            <p:cTn id="7" dur="500" fill="hold"/>
                                            <p:tgtEl>
                                              <p:spTgt spid="126"/>
                                            </p:tgtEl>
                                            <p:attrNameLst>
                                              <p:attrName>ppt_x</p:attrName>
                                            </p:attrNameLst>
                                          </p:cBhvr>
                                          <p:tavLst>
                                            <p:tav tm="0">
                                              <p:val>
                                                <p:strVal val="#ppt_x"/>
                                              </p:val>
                                            </p:tav>
                                            <p:tav tm="100000">
                                              <p:val>
                                                <p:strVal val="#ppt_x"/>
                                              </p:val>
                                            </p:tav>
                                          </p:tavLst>
                                        </p:anim>
                                        <p:anim calcmode="lin" valueType="num" p14:bounceEnd="52000">
                                          <p:cBhvr additive="base">
                                            <p:cTn id="8" dur="500" fill="hold"/>
                                            <p:tgtEl>
                                              <p:spTgt spid="12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50000">
                                      <p:stCondLst>
                                        <p:cond delay="0"/>
                                      </p:stCondLst>
                                      <p:childTnLst>
                                        <p:set>
                                          <p:cBhvr>
                                            <p:cTn id="11" dur="1" fill="hold">
                                              <p:stCondLst>
                                                <p:cond delay="0"/>
                                              </p:stCondLst>
                                            </p:cTn>
                                            <p:tgtEl>
                                              <p:spTgt spid="174"/>
                                            </p:tgtEl>
                                            <p:attrNameLst>
                                              <p:attrName>style.visibility</p:attrName>
                                            </p:attrNameLst>
                                          </p:cBhvr>
                                          <p:to>
                                            <p:strVal val="visible"/>
                                          </p:to>
                                        </p:set>
                                        <p:anim calcmode="lin" valueType="num" p14:bounceEnd="50000">
                                          <p:cBhvr additive="base">
                                            <p:cTn id="12" dur="500" fill="hold"/>
                                            <p:tgtEl>
                                              <p:spTgt spid="174"/>
                                            </p:tgtEl>
                                            <p:attrNameLst>
                                              <p:attrName>ppt_x</p:attrName>
                                            </p:attrNameLst>
                                          </p:cBhvr>
                                          <p:tavLst>
                                            <p:tav tm="0">
                                              <p:val>
                                                <p:strVal val="0-#ppt_w/2"/>
                                              </p:val>
                                            </p:tav>
                                            <p:tav tm="100000">
                                              <p:val>
                                                <p:strVal val="#ppt_x"/>
                                              </p:val>
                                            </p:tav>
                                          </p:tavLst>
                                        </p:anim>
                                        <p:anim calcmode="lin" valueType="num" p14:bounceEnd="50000">
                                          <p:cBhvr additive="base">
                                            <p:cTn id="13" dur="500" fill="hold"/>
                                            <p:tgtEl>
                                              <p:spTgt spid="17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4" fill="hold" nodeType="afterEffect" p14:presetBounceEnd="52000">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14:bounceEnd="52000">
                                          <p:cBhvr additive="base">
                                            <p:cTn id="17" dur="500" fill="hold"/>
                                            <p:tgtEl>
                                              <p:spTgt spid="131"/>
                                            </p:tgtEl>
                                            <p:attrNameLst>
                                              <p:attrName>ppt_x</p:attrName>
                                            </p:attrNameLst>
                                          </p:cBhvr>
                                          <p:tavLst>
                                            <p:tav tm="0">
                                              <p:val>
                                                <p:strVal val="#ppt_x"/>
                                              </p:val>
                                            </p:tav>
                                            <p:tav tm="100000">
                                              <p:val>
                                                <p:strVal val="#ppt_x"/>
                                              </p:val>
                                            </p:tav>
                                          </p:tavLst>
                                        </p:anim>
                                        <p:anim calcmode="lin" valueType="num" p14:bounceEnd="52000">
                                          <p:cBhvr additive="base">
                                            <p:cTn id="18" dur="500" fill="hold"/>
                                            <p:tgtEl>
                                              <p:spTgt spid="1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8" fill="hold" nodeType="afterEffect" p14:presetBounceEnd="50000">
                                      <p:stCondLst>
                                        <p:cond delay="0"/>
                                      </p:stCondLst>
                                      <p:childTnLst>
                                        <p:set>
                                          <p:cBhvr>
                                            <p:cTn id="21" dur="1" fill="hold">
                                              <p:stCondLst>
                                                <p:cond delay="0"/>
                                              </p:stCondLst>
                                            </p:cTn>
                                            <p:tgtEl>
                                              <p:spTgt spid="175"/>
                                            </p:tgtEl>
                                            <p:attrNameLst>
                                              <p:attrName>style.visibility</p:attrName>
                                            </p:attrNameLst>
                                          </p:cBhvr>
                                          <p:to>
                                            <p:strVal val="visible"/>
                                          </p:to>
                                        </p:set>
                                        <p:anim calcmode="lin" valueType="num" p14:bounceEnd="50000">
                                          <p:cBhvr additive="base">
                                            <p:cTn id="22" dur="500" fill="hold"/>
                                            <p:tgtEl>
                                              <p:spTgt spid="175"/>
                                            </p:tgtEl>
                                            <p:attrNameLst>
                                              <p:attrName>ppt_x</p:attrName>
                                            </p:attrNameLst>
                                          </p:cBhvr>
                                          <p:tavLst>
                                            <p:tav tm="0">
                                              <p:val>
                                                <p:strVal val="0-#ppt_w/2"/>
                                              </p:val>
                                            </p:tav>
                                            <p:tav tm="100000">
                                              <p:val>
                                                <p:strVal val="#ppt_x"/>
                                              </p:val>
                                            </p:tav>
                                          </p:tavLst>
                                        </p:anim>
                                        <p:anim calcmode="lin" valueType="num" p14:bounceEnd="50000">
                                          <p:cBhvr additive="base">
                                            <p:cTn id="23" dur="500" fill="hold"/>
                                            <p:tgtEl>
                                              <p:spTgt spid="175"/>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4" fill="hold" nodeType="afterEffect" p14:presetBounceEnd="52000">
                                      <p:stCondLst>
                                        <p:cond delay="0"/>
                                      </p:stCondLst>
                                      <p:childTnLst>
                                        <p:set>
                                          <p:cBhvr>
                                            <p:cTn id="26" dur="1" fill="hold">
                                              <p:stCondLst>
                                                <p:cond delay="0"/>
                                              </p:stCondLst>
                                            </p:cTn>
                                            <p:tgtEl>
                                              <p:spTgt spid="132"/>
                                            </p:tgtEl>
                                            <p:attrNameLst>
                                              <p:attrName>style.visibility</p:attrName>
                                            </p:attrNameLst>
                                          </p:cBhvr>
                                          <p:to>
                                            <p:strVal val="visible"/>
                                          </p:to>
                                        </p:set>
                                        <p:anim calcmode="lin" valueType="num" p14:bounceEnd="52000">
                                          <p:cBhvr additive="base">
                                            <p:cTn id="27" dur="500" fill="hold"/>
                                            <p:tgtEl>
                                              <p:spTgt spid="132"/>
                                            </p:tgtEl>
                                            <p:attrNameLst>
                                              <p:attrName>ppt_x</p:attrName>
                                            </p:attrNameLst>
                                          </p:cBhvr>
                                          <p:tavLst>
                                            <p:tav tm="0">
                                              <p:val>
                                                <p:strVal val="#ppt_x"/>
                                              </p:val>
                                            </p:tav>
                                            <p:tav tm="100000">
                                              <p:val>
                                                <p:strVal val="#ppt_x"/>
                                              </p:val>
                                            </p:tav>
                                          </p:tavLst>
                                        </p:anim>
                                        <p:anim calcmode="lin" valueType="num" p14:bounceEnd="52000">
                                          <p:cBhvr additive="base">
                                            <p:cTn id="28" dur="500" fill="hold"/>
                                            <p:tgtEl>
                                              <p:spTgt spid="132"/>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8" fill="hold" nodeType="afterEffect" p14:presetBounceEnd="50000">
                                      <p:stCondLst>
                                        <p:cond delay="0"/>
                                      </p:stCondLst>
                                      <p:childTnLst>
                                        <p:set>
                                          <p:cBhvr>
                                            <p:cTn id="31" dur="1" fill="hold">
                                              <p:stCondLst>
                                                <p:cond delay="0"/>
                                              </p:stCondLst>
                                            </p:cTn>
                                            <p:tgtEl>
                                              <p:spTgt spid="176"/>
                                            </p:tgtEl>
                                            <p:attrNameLst>
                                              <p:attrName>style.visibility</p:attrName>
                                            </p:attrNameLst>
                                          </p:cBhvr>
                                          <p:to>
                                            <p:strVal val="visible"/>
                                          </p:to>
                                        </p:set>
                                        <p:anim calcmode="lin" valueType="num" p14:bounceEnd="50000">
                                          <p:cBhvr additive="base">
                                            <p:cTn id="32" dur="500" fill="hold"/>
                                            <p:tgtEl>
                                              <p:spTgt spid="176"/>
                                            </p:tgtEl>
                                            <p:attrNameLst>
                                              <p:attrName>ppt_x</p:attrName>
                                            </p:attrNameLst>
                                          </p:cBhvr>
                                          <p:tavLst>
                                            <p:tav tm="0">
                                              <p:val>
                                                <p:strVal val="0-#ppt_w/2"/>
                                              </p:val>
                                            </p:tav>
                                            <p:tav tm="100000">
                                              <p:val>
                                                <p:strVal val="#ppt_x"/>
                                              </p:val>
                                            </p:tav>
                                          </p:tavLst>
                                        </p:anim>
                                        <p:anim calcmode="lin" valueType="num" p14:bounceEnd="50000">
                                          <p:cBhvr additive="base">
                                            <p:cTn id="33" dur="500" fill="hold"/>
                                            <p:tgtEl>
                                              <p:spTgt spid="176"/>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4" fill="hold" nodeType="afterEffect" p14:presetBounceEnd="60000">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14:bounceEnd="60000">
                                          <p:cBhvr additive="base">
                                            <p:cTn id="37" dur="1000" fill="hold"/>
                                            <p:tgtEl>
                                              <p:spTgt spid="3"/>
                                            </p:tgtEl>
                                            <p:attrNameLst>
                                              <p:attrName>ppt_x</p:attrName>
                                            </p:attrNameLst>
                                          </p:cBhvr>
                                          <p:tavLst>
                                            <p:tav tm="0">
                                              <p:val>
                                                <p:strVal val="#ppt_x"/>
                                              </p:val>
                                            </p:tav>
                                            <p:tav tm="100000">
                                              <p:val>
                                                <p:strVal val="#ppt_x"/>
                                              </p:val>
                                            </p:tav>
                                          </p:tavLst>
                                        </p:anim>
                                        <p:anim calcmode="lin" valueType="num" p14:bounceEnd="60000">
                                          <p:cBhvr additive="base">
                                            <p:cTn id="38" dur="100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4000"/>
                                </p:stCondLst>
                                <p:childTnLst>
                                  <p:par>
                                    <p:cTn id="40" presetID="2" presetClass="entr" presetSubtype="8" fill="hold" nodeType="afterEffect" p14:presetBounceEnd="56000">
                                      <p:stCondLst>
                                        <p:cond delay="0"/>
                                      </p:stCondLst>
                                      <p:childTnLst>
                                        <p:set>
                                          <p:cBhvr>
                                            <p:cTn id="41" dur="1" fill="hold">
                                              <p:stCondLst>
                                                <p:cond delay="0"/>
                                              </p:stCondLst>
                                            </p:cTn>
                                            <p:tgtEl>
                                              <p:spTgt spid="139"/>
                                            </p:tgtEl>
                                            <p:attrNameLst>
                                              <p:attrName>style.visibility</p:attrName>
                                            </p:attrNameLst>
                                          </p:cBhvr>
                                          <p:to>
                                            <p:strVal val="visible"/>
                                          </p:to>
                                        </p:set>
                                        <p:anim calcmode="lin" valueType="num" p14:bounceEnd="56000">
                                          <p:cBhvr additive="base">
                                            <p:cTn id="42" dur="1000" fill="hold"/>
                                            <p:tgtEl>
                                              <p:spTgt spid="139"/>
                                            </p:tgtEl>
                                            <p:attrNameLst>
                                              <p:attrName>ppt_x</p:attrName>
                                            </p:attrNameLst>
                                          </p:cBhvr>
                                          <p:tavLst>
                                            <p:tav tm="0">
                                              <p:val>
                                                <p:strVal val="0-#ppt_w/2"/>
                                              </p:val>
                                            </p:tav>
                                            <p:tav tm="100000">
                                              <p:val>
                                                <p:strVal val="#ppt_x"/>
                                              </p:val>
                                            </p:tav>
                                          </p:tavLst>
                                        </p:anim>
                                        <p:anim calcmode="lin" valueType="num" p14:bounceEnd="56000">
                                          <p:cBhvr additive="base">
                                            <p:cTn id="43" dur="1000" fill="hold"/>
                                            <p:tgtEl>
                                              <p:spTgt spid="139"/>
                                            </p:tgtEl>
                                            <p:attrNameLst>
                                              <p:attrName>ppt_y</p:attrName>
                                            </p:attrNameLst>
                                          </p:cBhvr>
                                          <p:tavLst>
                                            <p:tav tm="0">
                                              <p:val>
                                                <p:strVal val="#ppt_y"/>
                                              </p:val>
                                            </p:tav>
                                            <p:tav tm="100000">
                                              <p:val>
                                                <p:strVal val="#ppt_y"/>
                                              </p:val>
                                            </p:tav>
                                          </p:tavLst>
                                        </p:anim>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122"/>
                                            </p:tgtEl>
                                            <p:attrNameLst>
                                              <p:attrName>style.visibility</p:attrName>
                                            </p:attrNameLst>
                                          </p:cBhvr>
                                          <p:to>
                                            <p:strVal val="visible"/>
                                          </p:to>
                                        </p:set>
                                        <p:animEffect transition="in" filter="wipe(left)">
                                          <p:cBhvr>
                                            <p:cTn id="47" dur="10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26"/>
                                            </p:tgtEl>
                                            <p:attrNameLst>
                                              <p:attrName>style.visibility</p:attrName>
                                            </p:attrNameLst>
                                          </p:cBhvr>
                                          <p:to>
                                            <p:strVal val="visible"/>
                                          </p:to>
                                        </p:set>
                                        <p:anim calcmode="lin" valueType="num">
                                          <p:cBhvr additive="base">
                                            <p:cTn id="7" dur="500" fill="hold"/>
                                            <p:tgtEl>
                                              <p:spTgt spid="126"/>
                                            </p:tgtEl>
                                            <p:attrNameLst>
                                              <p:attrName>ppt_x</p:attrName>
                                            </p:attrNameLst>
                                          </p:cBhvr>
                                          <p:tavLst>
                                            <p:tav tm="0">
                                              <p:val>
                                                <p:strVal val="#ppt_x"/>
                                              </p:val>
                                            </p:tav>
                                            <p:tav tm="100000">
                                              <p:val>
                                                <p:strVal val="#ppt_x"/>
                                              </p:val>
                                            </p:tav>
                                          </p:tavLst>
                                        </p:anim>
                                        <p:anim calcmode="lin" valueType="num">
                                          <p:cBhvr additive="base">
                                            <p:cTn id="8" dur="500" fill="hold"/>
                                            <p:tgtEl>
                                              <p:spTgt spid="126"/>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74"/>
                                            </p:tgtEl>
                                            <p:attrNameLst>
                                              <p:attrName>style.visibility</p:attrName>
                                            </p:attrNameLst>
                                          </p:cBhvr>
                                          <p:to>
                                            <p:strVal val="visible"/>
                                          </p:to>
                                        </p:set>
                                        <p:anim calcmode="lin" valueType="num">
                                          <p:cBhvr additive="base">
                                            <p:cTn id="12" dur="500" fill="hold"/>
                                            <p:tgtEl>
                                              <p:spTgt spid="174"/>
                                            </p:tgtEl>
                                            <p:attrNameLst>
                                              <p:attrName>ppt_x</p:attrName>
                                            </p:attrNameLst>
                                          </p:cBhvr>
                                          <p:tavLst>
                                            <p:tav tm="0">
                                              <p:val>
                                                <p:strVal val="0-#ppt_w/2"/>
                                              </p:val>
                                            </p:tav>
                                            <p:tav tm="100000">
                                              <p:val>
                                                <p:strVal val="#ppt_x"/>
                                              </p:val>
                                            </p:tav>
                                          </p:tavLst>
                                        </p:anim>
                                        <p:anim calcmode="lin" valueType="num">
                                          <p:cBhvr additive="base">
                                            <p:cTn id="13" dur="500" fill="hold"/>
                                            <p:tgtEl>
                                              <p:spTgt spid="17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cBhvr additive="base">
                                            <p:cTn id="17" dur="500" fill="hold"/>
                                            <p:tgtEl>
                                              <p:spTgt spid="131"/>
                                            </p:tgtEl>
                                            <p:attrNameLst>
                                              <p:attrName>ppt_x</p:attrName>
                                            </p:attrNameLst>
                                          </p:cBhvr>
                                          <p:tavLst>
                                            <p:tav tm="0">
                                              <p:val>
                                                <p:strVal val="#ppt_x"/>
                                              </p:val>
                                            </p:tav>
                                            <p:tav tm="100000">
                                              <p:val>
                                                <p:strVal val="#ppt_x"/>
                                              </p:val>
                                            </p:tav>
                                          </p:tavLst>
                                        </p:anim>
                                        <p:anim calcmode="lin" valueType="num">
                                          <p:cBhvr additive="base">
                                            <p:cTn id="18" dur="500" fill="hold"/>
                                            <p:tgtEl>
                                              <p:spTgt spid="1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8" fill="hold" nodeType="afterEffect">
                                      <p:stCondLst>
                                        <p:cond delay="0"/>
                                      </p:stCondLst>
                                      <p:childTnLst>
                                        <p:set>
                                          <p:cBhvr>
                                            <p:cTn id="21" dur="1" fill="hold">
                                              <p:stCondLst>
                                                <p:cond delay="0"/>
                                              </p:stCondLst>
                                            </p:cTn>
                                            <p:tgtEl>
                                              <p:spTgt spid="175"/>
                                            </p:tgtEl>
                                            <p:attrNameLst>
                                              <p:attrName>style.visibility</p:attrName>
                                            </p:attrNameLst>
                                          </p:cBhvr>
                                          <p:to>
                                            <p:strVal val="visible"/>
                                          </p:to>
                                        </p:set>
                                        <p:anim calcmode="lin" valueType="num">
                                          <p:cBhvr additive="base">
                                            <p:cTn id="22" dur="500" fill="hold"/>
                                            <p:tgtEl>
                                              <p:spTgt spid="175"/>
                                            </p:tgtEl>
                                            <p:attrNameLst>
                                              <p:attrName>ppt_x</p:attrName>
                                            </p:attrNameLst>
                                          </p:cBhvr>
                                          <p:tavLst>
                                            <p:tav tm="0">
                                              <p:val>
                                                <p:strVal val="0-#ppt_w/2"/>
                                              </p:val>
                                            </p:tav>
                                            <p:tav tm="100000">
                                              <p:val>
                                                <p:strVal val="#ppt_x"/>
                                              </p:val>
                                            </p:tav>
                                          </p:tavLst>
                                        </p:anim>
                                        <p:anim calcmode="lin" valueType="num">
                                          <p:cBhvr additive="base">
                                            <p:cTn id="23" dur="500" fill="hold"/>
                                            <p:tgtEl>
                                              <p:spTgt spid="175"/>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4" fill="hold" nodeType="afterEffect">
                                      <p:stCondLst>
                                        <p:cond delay="0"/>
                                      </p:stCondLst>
                                      <p:childTnLst>
                                        <p:set>
                                          <p:cBhvr>
                                            <p:cTn id="26" dur="1" fill="hold">
                                              <p:stCondLst>
                                                <p:cond delay="0"/>
                                              </p:stCondLst>
                                            </p:cTn>
                                            <p:tgtEl>
                                              <p:spTgt spid="132"/>
                                            </p:tgtEl>
                                            <p:attrNameLst>
                                              <p:attrName>style.visibility</p:attrName>
                                            </p:attrNameLst>
                                          </p:cBhvr>
                                          <p:to>
                                            <p:strVal val="visible"/>
                                          </p:to>
                                        </p:set>
                                        <p:anim calcmode="lin" valueType="num">
                                          <p:cBhvr additive="base">
                                            <p:cTn id="27" dur="500" fill="hold"/>
                                            <p:tgtEl>
                                              <p:spTgt spid="132"/>
                                            </p:tgtEl>
                                            <p:attrNameLst>
                                              <p:attrName>ppt_x</p:attrName>
                                            </p:attrNameLst>
                                          </p:cBhvr>
                                          <p:tavLst>
                                            <p:tav tm="0">
                                              <p:val>
                                                <p:strVal val="#ppt_x"/>
                                              </p:val>
                                            </p:tav>
                                            <p:tav tm="100000">
                                              <p:val>
                                                <p:strVal val="#ppt_x"/>
                                              </p:val>
                                            </p:tav>
                                          </p:tavLst>
                                        </p:anim>
                                        <p:anim calcmode="lin" valueType="num">
                                          <p:cBhvr additive="base">
                                            <p:cTn id="28" dur="500" fill="hold"/>
                                            <p:tgtEl>
                                              <p:spTgt spid="132"/>
                                            </p:tgtEl>
                                            <p:attrNameLst>
                                              <p:attrName>ppt_y</p:attrName>
                                            </p:attrNameLst>
                                          </p:cBhvr>
                                          <p:tavLst>
                                            <p:tav tm="0">
                                              <p:val>
                                                <p:strVal val="1+#ppt_h/2"/>
                                              </p:val>
                                            </p:tav>
                                            <p:tav tm="100000">
                                              <p:val>
                                                <p:strVal val="#ppt_y"/>
                                              </p:val>
                                            </p:tav>
                                          </p:tavLst>
                                        </p:anim>
                                      </p:childTnLst>
                                    </p:cTn>
                                  </p:par>
                                </p:childTnLst>
                              </p:cTn>
                            </p:par>
                            <p:par>
                              <p:cTn id="29" fill="hold">
                                <p:stCondLst>
                                  <p:cond delay="2500"/>
                                </p:stCondLst>
                                <p:childTnLst>
                                  <p:par>
                                    <p:cTn id="30" presetID="2" presetClass="entr" presetSubtype="8" fill="hold" nodeType="afterEffect">
                                      <p:stCondLst>
                                        <p:cond delay="0"/>
                                      </p:stCondLst>
                                      <p:childTnLst>
                                        <p:set>
                                          <p:cBhvr>
                                            <p:cTn id="31" dur="1" fill="hold">
                                              <p:stCondLst>
                                                <p:cond delay="0"/>
                                              </p:stCondLst>
                                            </p:cTn>
                                            <p:tgtEl>
                                              <p:spTgt spid="176"/>
                                            </p:tgtEl>
                                            <p:attrNameLst>
                                              <p:attrName>style.visibility</p:attrName>
                                            </p:attrNameLst>
                                          </p:cBhvr>
                                          <p:to>
                                            <p:strVal val="visible"/>
                                          </p:to>
                                        </p:set>
                                        <p:anim calcmode="lin" valueType="num">
                                          <p:cBhvr additive="base">
                                            <p:cTn id="32" dur="500" fill="hold"/>
                                            <p:tgtEl>
                                              <p:spTgt spid="176"/>
                                            </p:tgtEl>
                                            <p:attrNameLst>
                                              <p:attrName>ppt_x</p:attrName>
                                            </p:attrNameLst>
                                          </p:cBhvr>
                                          <p:tavLst>
                                            <p:tav tm="0">
                                              <p:val>
                                                <p:strVal val="0-#ppt_w/2"/>
                                              </p:val>
                                            </p:tav>
                                            <p:tav tm="100000">
                                              <p:val>
                                                <p:strVal val="#ppt_x"/>
                                              </p:val>
                                            </p:tav>
                                          </p:tavLst>
                                        </p:anim>
                                        <p:anim calcmode="lin" valueType="num">
                                          <p:cBhvr additive="base">
                                            <p:cTn id="33" dur="500" fill="hold"/>
                                            <p:tgtEl>
                                              <p:spTgt spid="176"/>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4" fill="hold" nodeType="after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1000" fill="hold"/>
                                            <p:tgtEl>
                                              <p:spTgt spid="3"/>
                                            </p:tgtEl>
                                            <p:attrNameLst>
                                              <p:attrName>ppt_x</p:attrName>
                                            </p:attrNameLst>
                                          </p:cBhvr>
                                          <p:tavLst>
                                            <p:tav tm="0">
                                              <p:val>
                                                <p:strVal val="#ppt_x"/>
                                              </p:val>
                                            </p:tav>
                                            <p:tav tm="100000">
                                              <p:val>
                                                <p:strVal val="#ppt_x"/>
                                              </p:val>
                                            </p:tav>
                                          </p:tavLst>
                                        </p:anim>
                                        <p:anim calcmode="lin" valueType="num">
                                          <p:cBhvr additive="base">
                                            <p:cTn id="38" dur="1000" fill="hold"/>
                                            <p:tgtEl>
                                              <p:spTgt spid="3"/>
                                            </p:tgtEl>
                                            <p:attrNameLst>
                                              <p:attrName>ppt_y</p:attrName>
                                            </p:attrNameLst>
                                          </p:cBhvr>
                                          <p:tavLst>
                                            <p:tav tm="0">
                                              <p:val>
                                                <p:strVal val="1+#ppt_h/2"/>
                                              </p:val>
                                            </p:tav>
                                            <p:tav tm="100000">
                                              <p:val>
                                                <p:strVal val="#ppt_y"/>
                                              </p:val>
                                            </p:tav>
                                          </p:tavLst>
                                        </p:anim>
                                      </p:childTnLst>
                                    </p:cTn>
                                  </p:par>
                                </p:childTnLst>
                              </p:cTn>
                            </p:par>
                            <p:par>
                              <p:cTn id="39" fill="hold">
                                <p:stCondLst>
                                  <p:cond delay="4000"/>
                                </p:stCondLst>
                                <p:childTnLst>
                                  <p:par>
                                    <p:cTn id="40" presetID="2" presetClass="entr" presetSubtype="8" fill="hold" nodeType="afterEffect">
                                      <p:stCondLst>
                                        <p:cond delay="0"/>
                                      </p:stCondLst>
                                      <p:childTnLst>
                                        <p:set>
                                          <p:cBhvr>
                                            <p:cTn id="41" dur="1" fill="hold">
                                              <p:stCondLst>
                                                <p:cond delay="0"/>
                                              </p:stCondLst>
                                            </p:cTn>
                                            <p:tgtEl>
                                              <p:spTgt spid="139"/>
                                            </p:tgtEl>
                                            <p:attrNameLst>
                                              <p:attrName>style.visibility</p:attrName>
                                            </p:attrNameLst>
                                          </p:cBhvr>
                                          <p:to>
                                            <p:strVal val="visible"/>
                                          </p:to>
                                        </p:set>
                                        <p:anim calcmode="lin" valueType="num">
                                          <p:cBhvr additive="base">
                                            <p:cTn id="42" dur="1000" fill="hold"/>
                                            <p:tgtEl>
                                              <p:spTgt spid="139"/>
                                            </p:tgtEl>
                                            <p:attrNameLst>
                                              <p:attrName>ppt_x</p:attrName>
                                            </p:attrNameLst>
                                          </p:cBhvr>
                                          <p:tavLst>
                                            <p:tav tm="0">
                                              <p:val>
                                                <p:strVal val="0-#ppt_w/2"/>
                                              </p:val>
                                            </p:tav>
                                            <p:tav tm="100000">
                                              <p:val>
                                                <p:strVal val="#ppt_x"/>
                                              </p:val>
                                            </p:tav>
                                          </p:tavLst>
                                        </p:anim>
                                        <p:anim calcmode="lin" valueType="num">
                                          <p:cBhvr additive="base">
                                            <p:cTn id="43" dur="1000" fill="hold"/>
                                            <p:tgtEl>
                                              <p:spTgt spid="139"/>
                                            </p:tgtEl>
                                            <p:attrNameLst>
                                              <p:attrName>ppt_y</p:attrName>
                                            </p:attrNameLst>
                                          </p:cBhvr>
                                          <p:tavLst>
                                            <p:tav tm="0">
                                              <p:val>
                                                <p:strVal val="#ppt_y"/>
                                              </p:val>
                                            </p:tav>
                                            <p:tav tm="100000">
                                              <p:val>
                                                <p:strVal val="#ppt_y"/>
                                              </p:val>
                                            </p:tav>
                                          </p:tavLst>
                                        </p:anim>
                                      </p:childTnLst>
                                    </p:cTn>
                                  </p:par>
                                </p:childTnLst>
                              </p:cTn>
                            </p:par>
                            <p:par>
                              <p:cTn id="44" fill="hold">
                                <p:stCondLst>
                                  <p:cond delay="5000"/>
                                </p:stCondLst>
                                <p:childTnLst>
                                  <p:par>
                                    <p:cTn id="45" presetID="22" presetClass="entr" presetSubtype="8" fill="hold" nodeType="afterEffect">
                                      <p:stCondLst>
                                        <p:cond delay="0"/>
                                      </p:stCondLst>
                                      <p:childTnLst>
                                        <p:set>
                                          <p:cBhvr>
                                            <p:cTn id="46" dur="1" fill="hold">
                                              <p:stCondLst>
                                                <p:cond delay="0"/>
                                              </p:stCondLst>
                                            </p:cTn>
                                            <p:tgtEl>
                                              <p:spTgt spid="122"/>
                                            </p:tgtEl>
                                            <p:attrNameLst>
                                              <p:attrName>style.visibility</p:attrName>
                                            </p:attrNameLst>
                                          </p:cBhvr>
                                          <p:to>
                                            <p:strVal val="visible"/>
                                          </p:to>
                                        </p:set>
                                        <p:animEffect transition="in" filter="wipe(left)">
                                          <p:cBhvr>
                                            <p:cTn id="47" dur="10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716648" y="3879166"/>
            <a:ext cx="2823592" cy="738664"/>
          </a:xfrm>
          <a:prstGeom prst="rect">
            <a:avLst/>
          </a:prstGeom>
          <a:noFill/>
          <a:ln w="3175">
            <a:noFill/>
          </a:ln>
        </p:spPr>
        <p:txBody>
          <a:bodyPr wrap="square" rtlCol="0">
            <a:spAutoFit/>
          </a:bodyPr>
          <a:lstStyle/>
          <a:p>
            <a:pPr algn="ctr"/>
            <a:r>
              <a:rPr lang="en-US" sz="1400" dirty="0">
                <a:solidFill>
                  <a:srgbClr val="548235"/>
                </a:solidFill>
                <a:latin typeface="Century Gothic" panose="020B0502020202020204" pitchFamily="34" charset="0"/>
              </a:rPr>
              <a:t>French Adults 18+ </a:t>
            </a:r>
            <a:r>
              <a:rPr lang="en-US" sz="1400" b="1" u="sng" dirty="0">
                <a:solidFill>
                  <a:srgbClr val="548235"/>
                </a:solidFill>
                <a:latin typeface="Century Gothic" panose="020B0502020202020204" pitchFamily="34" charset="0"/>
              </a:rPr>
              <a:t>2016</a:t>
            </a:r>
            <a:r>
              <a:rPr lang="en-US" sz="1400" dirty="0">
                <a:solidFill>
                  <a:srgbClr val="548235"/>
                </a:solidFill>
                <a:latin typeface="Century Gothic" panose="020B0502020202020204" pitchFamily="34" charset="0"/>
              </a:rPr>
              <a:t> Weekly </a:t>
            </a:r>
          </a:p>
          <a:p>
            <a:pPr algn="ctr"/>
            <a:r>
              <a:rPr lang="en-US" sz="1400" dirty="0">
                <a:solidFill>
                  <a:srgbClr val="548235"/>
                </a:solidFill>
                <a:latin typeface="Century Gothic" panose="020B0502020202020204" pitchFamily="34" charset="0"/>
              </a:rPr>
              <a:t>Reach/Minutes</a:t>
            </a:r>
          </a:p>
          <a:p>
            <a:pPr algn="ctr"/>
            <a:r>
              <a:rPr lang="en-US" sz="1400" b="1" dirty="0">
                <a:solidFill>
                  <a:srgbClr val="548235"/>
                </a:solidFill>
                <a:latin typeface="Century Gothic" panose="020B0502020202020204" pitchFamily="34" charset="0"/>
              </a:rPr>
              <a:t>INTERNET</a:t>
            </a:r>
          </a:p>
        </p:txBody>
      </p:sp>
      <p:sp>
        <p:nvSpPr>
          <p:cNvPr id="168" name="TextBox 167"/>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98%  1,288</a:t>
            </a: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82%     947</a:t>
              </a:r>
            </a:p>
            <a:p>
              <a:pPr algn="r">
                <a:lnSpc>
                  <a:spcPts val="1900"/>
                </a:lnSpc>
              </a:pPr>
              <a:endParaRPr lang="en-US" sz="1400" dirty="0">
                <a:solidFill>
                  <a:srgbClr val="548235"/>
                </a:solidFill>
                <a:latin typeface="Century Gothic" panose="020B0502020202020204" pitchFamily="34" charset="0"/>
              </a:endParaRPr>
            </a:p>
            <a:p>
              <a:pPr algn="r">
                <a:lnSpc>
                  <a:spcPts val="1900"/>
                </a:lnSpc>
              </a:pPr>
              <a:r>
                <a:rPr lang="en-US" sz="1400" dirty="0">
                  <a:solidFill>
                    <a:srgbClr val="548235"/>
                  </a:solidFill>
                  <a:latin typeface="Century Gothic" panose="020B0502020202020204" pitchFamily="34" charset="0"/>
                </a:rPr>
                <a:t>84%  1,153</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W 18+</a:t>
              </a:r>
            </a:p>
            <a:p>
              <a:pPr algn="r">
                <a:lnSpc>
                  <a:spcPts val="1900"/>
                </a:lnSpc>
              </a:pPr>
              <a:r>
                <a:rPr lang="en-US" sz="1400" dirty="0">
                  <a:solidFill>
                    <a:srgbClr val="548235"/>
                  </a:solidFill>
                  <a:latin typeface="Century Gothic" panose="020B0502020202020204" pitchFamily="34" charset="0"/>
                </a:rPr>
                <a:t>$75m+HI</a:t>
              </a:r>
            </a:p>
            <a:p>
              <a:pPr algn="r">
                <a:lnSpc>
                  <a:spcPts val="1900"/>
                </a:lnSpc>
              </a:pPr>
              <a:r>
                <a:rPr lang="en-US" sz="1400" dirty="0">
                  <a:solidFill>
                    <a:srgbClr val="548235"/>
                  </a:solidFill>
                  <a:latin typeface="Century Gothic" panose="020B0502020202020204" pitchFamily="34" charset="0"/>
                </a:rPr>
                <a:t>TOTAL18+</a:t>
              </a:r>
            </a:p>
          </p:txBody>
        </p:sp>
      </p:grpSp>
      <p:pic>
        <p:nvPicPr>
          <p:cNvPr id="138" name="Picture 137"/>
          <p:cNvPicPr>
            <a:picLocks noChangeAspect="1"/>
          </p:cNvPicPr>
          <p:nvPr/>
        </p:nvPicPr>
        <p:blipFill>
          <a:blip r:embed="rId3"/>
          <a:stretch>
            <a:fillRect/>
          </a:stretch>
        </p:blipFill>
        <p:spPr>
          <a:xfrm>
            <a:off x="8010393" y="4505704"/>
            <a:ext cx="380258" cy="388184"/>
          </a:xfrm>
          <a:prstGeom prst="rect">
            <a:avLst/>
          </a:prstGeom>
        </p:spPr>
      </p:pic>
      <p:pic>
        <p:nvPicPr>
          <p:cNvPr id="144" name="Picture 143"/>
          <p:cNvPicPr>
            <a:picLocks noChangeAspect="1"/>
          </p:cNvPicPr>
          <p:nvPr/>
        </p:nvPicPr>
        <p:blipFill>
          <a:blip r:embed="rId4"/>
          <a:stretch>
            <a:fillRect/>
          </a:stretch>
        </p:blipFill>
        <p:spPr>
          <a:xfrm>
            <a:off x="8007223" y="4746472"/>
            <a:ext cx="386598" cy="388184"/>
          </a:xfrm>
          <a:prstGeom prst="rect">
            <a:avLst/>
          </a:prstGeom>
        </p:spPr>
      </p:pic>
      <p:pic>
        <p:nvPicPr>
          <p:cNvPr id="178" name="Picture 177"/>
          <p:cNvPicPr>
            <a:picLocks noChangeAspect="1"/>
          </p:cNvPicPr>
          <p:nvPr/>
        </p:nvPicPr>
        <p:blipFill>
          <a:blip r:embed="rId3"/>
          <a:stretch>
            <a:fillRect/>
          </a:stretch>
        </p:blipFill>
        <p:spPr>
          <a:xfrm>
            <a:off x="5225242" y="213559"/>
            <a:ext cx="372238" cy="379994"/>
          </a:xfrm>
          <a:prstGeom prst="rect">
            <a:avLst/>
          </a:prstGeom>
        </p:spPr>
      </p:pic>
      <p:pic>
        <p:nvPicPr>
          <p:cNvPr id="179" name="Picture 178"/>
          <p:cNvPicPr>
            <a:picLocks noChangeAspect="1"/>
          </p:cNvPicPr>
          <p:nvPr/>
        </p:nvPicPr>
        <p:blipFill>
          <a:blip r:embed="rId4"/>
          <a:stretch>
            <a:fillRect/>
          </a:stretch>
        </p:blipFill>
        <p:spPr>
          <a:xfrm>
            <a:off x="3990100" y="1920524"/>
            <a:ext cx="378444" cy="379996"/>
          </a:xfrm>
          <a:prstGeom prst="rect">
            <a:avLst/>
          </a:prstGeom>
        </p:spPr>
      </p:pic>
      <p:grpSp>
        <p:nvGrpSpPr>
          <p:cNvPr id="110" name="Group 109"/>
          <p:cNvGrpSpPr/>
          <p:nvPr/>
        </p:nvGrpSpPr>
        <p:grpSpPr>
          <a:xfrm>
            <a:off x="4996065" y="1177504"/>
            <a:ext cx="4427707" cy="1204144"/>
            <a:chOff x="6166168" y="709941"/>
            <a:chExt cx="4427707" cy="1204144"/>
          </a:xfrm>
        </p:grpSpPr>
        <p:sp>
          <p:nvSpPr>
            <p:cNvPr id="127" name="TextBox 126"/>
            <p:cNvSpPr txBox="1"/>
            <p:nvPr/>
          </p:nvSpPr>
          <p:spPr>
            <a:xfrm>
              <a:off x="7015642" y="1329310"/>
              <a:ext cx="3578233" cy="584775"/>
            </a:xfrm>
            <a:prstGeom prst="rect">
              <a:avLst/>
            </a:prstGeom>
            <a:solidFill>
              <a:schemeClr val="bg1"/>
            </a:solidFill>
          </p:spPr>
          <p:txBody>
            <a:bodyPr wrap="square" rtlCol="0">
              <a:spAutoFit/>
            </a:bodyPr>
            <a:lstStyle/>
            <a:p>
              <a:r>
                <a:rPr lang="en-US" sz="1600" dirty="0">
                  <a:solidFill>
                    <a:srgbClr val="548235"/>
                  </a:solidFill>
                  <a:latin typeface="Century Gothic" panose="020B0502020202020204" pitchFamily="34" charset="0"/>
                  <a:cs typeface="Courier New" pitchFamily="49" charset="0"/>
                </a:rPr>
                <a:t>French adults deeper reach than all adults in Canada.</a:t>
              </a:r>
            </a:p>
          </p:txBody>
        </p:sp>
        <p:cxnSp>
          <p:nvCxnSpPr>
            <p:cNvPr id="128" name="Straight Connector 127"/>
            <p:cNvCxnSpPr>
              <a:stCxn id="127" idx="1"/>
            </p:cNvCxnSpPr>
            <p:nvPr/>
          </p:nvCxnSpPr>
          <p:spPr>
            <a:xfrm flipH="1" flipV="1">
              <a:off x="6166168" y="709941"/>
              <a:ext cx="849474" cy="911757"/>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stCxn id="127" idx="1"/>
            </p:cNvCxnSpPr>
            <p:nvPr/>
          </p:nvCxnSpPr>
          <p:spPr>
            <a:xfrm flipH="1" flipV="1">
              <a:off x="6287472" y="1406116"/>
              <a:ext cx="728170" cy="215582"/>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8027928" y="5172587"/>
            <a:ext cx="352425" cy="444500"/>
            <a:chOff x="9323388" y="5980113"/>
            <a:chExt cx="352425" cy="444500"/>
          </a:xfrm>
        </p:grpSpPr>
        <p:sp>
          <p:nvSpPr>
            <p:cNvPr id="145"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548235"/>
            </a:solidFill>
            <a:ln w="12700">
              <a:solidFill>
                <a:srgbClr val="54823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8"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51" name="Picture 150"/>
          <p:cNvPicPr>
            <a:picLocks noChangeAspect="1"/>
          </p:cNvPicPr>
          <p:nvPr/>
        </p:nvPicPr>
        <p:blipFill>
          <a:blip r:embed="rId5"/>
          <a:stretch>
            <a:fillRect/>
          </a:stretch>
        </p:blipFill>
        <p:spPr>
          <a:xfrm>
            <a:off x="4353025" y="1091651"/>
            <a:ext cx="313852" cy="369686"/>
          </a:xfrm>
          <a:prstGeom prst="rect">
            <a:avLst/>
          </a:prstGeom>
        </p:spPr>
      </p:pic>
      <p:pic>
        <p:nvPicPr>
          <p:cNvPr id="152" name="Picture 151"/>
          <p:cNvPicPr>
            <a:picLocks noChangeAspect="1"/>
          </p:cNvPicPr>
          <p:nvPr/>
        </p:nvPicPr>
        <p:blipFill>
          <a:blip r:embed="rId6"/>
          <a:stretch>
            <a:fillRect/>
          </a:stretch>
        </p:blipFill>
        <p:spPr>
          <a:xfrm>
            <a:off x="8159770" y="126868"/>
            <a:ext cx="316920" cy="373296"/>
          </a:xfrm>
          <a:prstGeom prst="rect">
            <a:avLst/>
          </a:prstGeom>
        </p:spPr>
      </p:pic>
      <p:pic>
        <p:nvPicPr>
          <p:cNvPr id="153" name="Picture 152"/>
          <p:cNvPicPr>
            <a:picLocks noChangeAspect="1"/>
          </p:cNvPicPr>
          <p:nvPr/>
        </p:nvPicPr>
        <p:blipFill>
          <a:blip r:embed="rId7"/>
          <a:stretch>
            <a:fillRect/>
          </a:stretch>
        </p:blipFill>
        <p:spPr>
          <a:xfrm>
            <a:off x="702960" y="4289455"/>
            <a:ext cx="302918" cy="356804"/>
          </a:xfrm>
          <a:prstGeom prst="rect">
            <a:avLst/>
          </a:prstGeom>
        </p:spPr>
      </p:pic>
      <p:pic>
        <p:nvPicPr>
          <p:cNvPr id="160" name="Picture 159"/>
          <p:cNvPicPr>
            <a:picLocks noChangeAspect="1"/>
          </p:cNvPicPr>
          <p:nvPr/>
        </p:nvPicPr>
        <p:blipFill>
          <a:blip r:embed="rId8"/>
          <a:stretch>
            <a:fillRect/>
          </a:stretch>
        </p:blipFill>
        <p:spPr>
          <a:xfrm>
            <a:off x="527179" y="5664146"/>
            <a:ext cx="329724" cy="388374"/>
          </a:xfrm>
          <a:prstGeom prst="rect">
            <a:avLst/>
          </a:prstGeom>
        </p:spPr>
      </p:pic>
      <p:grpSp>
        <p:nvGrpSpPr>
          <p:cNvPr id="4" name="Group 3"/>
          <p:cNvGrpSpPr/>
          <p:nvPr/>
        </p:nvGrpSpPr>
        <p:grpSpPr>
          <a:xfrm>
            <a:off x="328416" y="4952500"/>
            <a:ext cx="480650" cy="1954760"/>
            <a:chOff x="328416" y="4952500"/>
            <a:chExt cx="480650" cy="1954760"/>
          </a:xfrm>
        </p:grpSpPr>
        <p:grpSp>
          <p:nvGrpSpPr>
            <p:cNvPr id="154" name="Group 153"/>
            <p:cNvGrpSpPr/>
            <p:nvPr/>
          </p:nvGrpSpPr>
          <p:grpSpPr>
            <a:xfrm>
              <a:off x="511389" y="4973592"/>
              <a:ext cx="286707" cy="1933668"/>
              <a:chOff x="511389" y="4973592"/>
              <a:chExt cx="286707" cy="1933668"/>
            </a:xfrm>
          </p:grpSpPr>
          <p:pic>
            <p:nvPicPr>
              <p:cNvPr id="155" name="Picture 154"/>
              <p:cNvPicPr>
                <a:picLocks noChangeAspect="1"/>
              </p:cNvPicPr>
              <p:nvPr/>
            </p:nvPicPr>
            <p:blipFill>
              <a:blip r:embed="rId9"/>
              <a:stretch>
                <a:fillRect/>
              </a:stretch>
            </p:blipFill>
            <p:spPr>
              <a:xfrm>
                <a:off x="511389" y="6675818"/>
                <a:ext cx="231442" cy="231442"/>
              </a:xfrm>
              <a:prstGeom prst="rect">
                <a:avLst/>
              </a:prstGeom>
            </p:spPr>
          </p:pic>
          <p:pic>
            <p:nvPicPr>
              <p:cNvPr id="156" name="Picture 155"/>
              <p:cNvPicPr>
                <a:picLocks noChangeAspect="1"/>
              </p:cNvPicPr>
              <p:nvPr/>
            </p:nvPicPr>
            <p:blipFill>
              <a:blip r:embed="rId10"/>
              <a:stretch>
                <a:fillRect/>
              </a:stretch>
            </p:blipFill>
            <p:spPr>
              <a:xfrm>
                <a:off x="521568" y="6359977"/>
                <a:ext cx="231442" cy="231442"/>
              </a:xfrm>
              <a:prstGeom prst="rect">
                <a:avLst/>
              </a:prstGeom>
            </p:spPr>
          </p:pic>
          <p:pic>
            <p:nvPicPr>
              <p:cNvPr id="157" name="Picture 156"/>
              <p:cNvPicPr>
                <a:picLocks noChangeAspect="1"/>
              </p:cNvPicPr>
              <p:nvPr/>
            </p:nvPicPr>
            <p:blipFill>
              <a:blip r:embed="rId11"/>
              <a:stretch>
                <a:fillRect/>
              </a:stretch>
            </p:blipFill>
            <p:spPr>
              <a:xfrm>
                <a:off x="545134" y="5392899"/>
                <a:ext cx="233026" cy="231442"/>
              </a:xfrm>
              <a:prstGeom prst="rect">
                <a:avLst/>
              </a:prstGeom>
            </p:spPr>
          </p:pic>
          <p:pic>
            <p:nvPicPr>
              <p:cNvPr id="158" name="Picture 157"/>
              <p:cNvPicPr>
                <a:picLocks noChangeAspect="1"/>
              </p:cNvPicPr>
              <p:nvPr/>
            </p:nvPicPr>
            <p:blipFill>
              <a:blip r:embed="rId12"/>
              <a:stretch>
                <a:fillRect/>
              </a:stretch>
            </p:blipFill>
            <p:spPr>
              <a:xfrm>
                <a:off x="557144" y="4973592"/>
                <a:ext cx="240952" cy="240952"/>
              </a:xfrm>
              <a:prstGeom prst="rect">
                <a:avLst/>
              </a:prstGeom>
            </p:spPr>
          </p:pic>
        </p:grpSp>
        <p:pic>
          <p:nvPicPr>
            <p:cNvPr id="159" name="Picture 158"/>
            <p:cNvPicPr>
              <a:picLocks noChangeAspect="1"/>
            </p:cNvPicPr>
            <p:nvPr/>
          </p:nvPicPr>
          <p:blipFill>
            <a:blip r:embed="rId13"/>
            <a:stretch>
              <a:fillRect/>
            </a:stretch>
          </p:blipFill>
          <p:spPr>
            <a:xfrm>
              <a:off x="395068" y="5996446"/>
              <a:ext cx="383786" cy="391782"/>
            </a:xfrm>
            <a:prstGeom prst="rect">
              <a:avLst/>
            </a:prstGeom>
          </p:spPr>
        </p:pic>
        <p:grpSp>
          <p:nvGrpSpPr>
            <p:cNvPr id="161" name="Group 160"/>
            <p:cNvGrpSpPr/>
            <p:nvPr/>
          </p:nvGrpSpPr>
          <p:grpSpPr>
            <a:xfrm>
              <a:off x="417147" y="4952500"/>
              <a:ext cx="352425" cy="444500"/>
              <a:chOff x="9323388" y="5980113"/>
              <a:chExt cx="352425" cy="444500"/>
            </a:xfrm>
          </p:grpSpPr>
          <p:sp>
            <p:nvSpPr>
              <p:cNvPr id="16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F6000"/>
              </a:solidFill>
              <a:ln w="12700">
                <a:solidFill>
                  <a:srgbClr val="7F6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66" name="Picture 165"/>
            <p:cNvPicPr>
              <a:picLocks noChangeAspect="1"/>
            </p:cNvPicPr>
            <p:nvPr/>
          </p:nvPicPr>
          <p:blipFill>
            <a:blip r:embed="rId14"/>
            <a:stretch>
              <a:fillRect/>
            </a:stretch>
          </p:blipFill>
          <p:spPr>
            <a:xfrm>
              <a:off x="418884" y="5241494"/>
              <a:ext cx="390182" cy="391782"/>
            </a:xfrm>
            <a:prstGeom prst="rect">
              <a:avLst/>
            </a:prstGeom>
          </p:spPr>
        </p:pic>
        <p:pic>
          <p:nvPicPr>
            <p:cNvPr id="173" name="Picture 172"/>
            <p:cNvPicPr>
              <a:picLocks noChangeAspect="1"/>
            </p:cNvPicPr>
            <p:nvPr/>
          </p:nvPicPr>
          <p:blipFill>
            <a:blip r:embed="rId15"/>
            <a:stretch>
              <a:fillRect/>
            </a:stretch>
          </p:blipFill>
          <p:spPr>
            <a:xfrm>
              <a:off x="328416" y="5168672"/>
              <a:ext cx="362998" cy="447752"/>
            </a:xfrm>
            <a:prstGeom prst="rect">
              <a:avLst/>
            </a:prstGeom>
          </p:spPr>
        </p:pic>
      </p:grpSp>
      <p:grpSp>
        <p:nvGrpSpPr>
          <p:cNvPr id="5" name="Group 4"/>
          <p:cNvGrpSpPr/>
          <p:nvPr/>
        </p:nvGrpSpPr>
        <p:grpSpPr>
          <a:xfrm>
            <a:off x="2700222" y="55201"/>
            <a:ext cx="3785147" cy="3653687"/>
            <a:chOff x="2700222" y="55201"/>
            <a:chExt cx="3785147" cy="3653687"/>
          </a:xfrm>
        </p:grpSpPr>
        <p:pic>
          <p:nvPicPr>
            <p:cNvPr id="174" name="Picture 173"/>
            <p:cNvPicPr>
              <a:picLocks noChangeAspect="1"/>
            </p:cNvPicPr>
            <p:nvPr/>
          </p:nvPicPr>
          <p:blipFill>
            <a:blip r:embed="rId16"/>
            <a:stretch>
              <a:fillRect/>
            </a:stretch>
          </p:blipFill>
          <p:spPr>
            <a:xfrm>
              <a:off x="2700222" y="3448368"/>
              <a:ext cx="258816" cy="260520"/>
            </a:xfrm>
            <a:prstGeom prst="rect">
              <a:avLst/>
            </a:prstGeom>
          </p:spPr>
        </p:pic>
        <p:pic>
          <p:nvPicPr>
            <p:cNvPr id="176" name="Picture 175"/>
            <p:cNvPicPr>
              <a:picLocks noChangeAspect="1"/>
            </p:cNvPicPr>
            <p:nvPr/>
          </p:nvPicPr>
          <p:blipFill>
            <a:blip r:embed="rId17"/>
            <a:stretch>
              <a:fillRect/>
            </a:stretch>
          </p:blipFill>
          <p:spPr>
            <a:xfrm>
              <a:off x="5965644" y="56931"/>
              <a:ext cx="248602" cy="248602"/>
            </a:xfrm>
            <a:prstGeom prst="rect">
              <a:avLst/>
            </a:prstGeom>
          </p:spPr>
        </p:pic>
        <p:pic>
          <p:nvPicPr>
            <p:cNvPr id="177" name="Picture 176"/>
            <p:cNvPicPr>
              <a:picLocks noChangeAspect="1"/>
            </p:cNvPicPr>
            <p:nvPr/>
          </p:nvPicPr>
          <p:blipFill>
            <a:blip r:embed="rId18"/>
            <a:stretch>
              <a:fillRect/>
            </a:stretch>
          </p:blipFill>
          <p:spPr>
            <a:xfrm>
              <a:off x="5659230" y="467590"/>
              <a:ext cx="250306" cy="248602"/>
            </a:xfrm>
            <a:prstGeom prst="rect">
              <a:avLst/>
            </a:prstGeom>
          </p:spPr>
        </p:pic>
        <p:pic>
          <p:nvPicPr>
            <p:cNvPr id="182" name="Picture 181"/>
            <p:cNvPicPr>
              <a:picLocks noChangeAspect="1"/>
            </p:cNvPicPr>
            <p:nvPr/>
          </p:nvPicPr>
          <p:blipFill>
            <a:blip r:embed="rId19"/>
            <a:stretch>
              <a:fillRect/>
            </a:stretch>
          </p:blipFill>
          <p:spPr>
            <a:xfrm>
              <a:off x="6228347" y="55201"/>
              <a:ext cx="257022" cy="255276"/>
            </a:xfrm>
            <a:prstGeom prst="rect">
              <a:avLst/>
            </a:prstGeom>
          </p:spPr>
        </p:pic>
      </p:grpSp>
      <p:grpSp>
        <p:nvGrpSpPr>
          <p:cNvPr id="183" name="Group 182"/>
          <p:cNvGrpSpPr/>
          <p:nvPr/>
        </p:nvGrpSpPr>
        <p:grpSpPr>
          <a:xfrm>
            <a:off x="4789261" y="1636150"/>
            <a:ext cx="352425" cy="444500"/>
            <a:chOff x="9323388" y="5980113"/>
            <a:chExt cx="352425" cy="444500"/>
          </a:xfrm>
        </p:grpSpPr>
        <p:sp>
          <p:nvSpPr>
            <p:cNvPr id="184"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548235"/>
            </a:solidFill>
            <a:ln w="12700">
              <a:solidFill>
                <a:srgbClr val="54823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88" name="Picture 187"/>
          <p:cNvPicPr>
            <a:picLocks noChangeAspect="1"/>
          </p:cNvPicPr>
          <p:nvPr/>
        </p:nvPicPr>
        <p:blipFill>
          <a:blip r:embed="rId20"/>
          <a:stretch>
            <a:fillRect/>
          </a:stretch>
        </p:blipFill>
        <p:spPr>
          <a:xfrm>
            <a:off x="4688087" y="854500"/>
            <a:ext cx="354170" cy="417172"/>
          </a:xfrm>
          <a:prstGeom prst="rect">
            <a:avLst/>
          </a:prstGeom>
        </p:spPr>
      </p:pic>
      <p:grpSp>
        <p:nvGrpSpPr>
          <p:cNvPr id="130" name="Group 129"/>
          <p:cNvGrpSpPr/>
          <p:nvPr/>
        </p:nvGrpSpPr>
        <p:grpSpPr>
          <a:xfrm>
            <a:off x="4014335" y="1122140"/>
            <a:ext cx="352425" cy="444500"/>
            <a:chOff x="9323388" y="5980113"/>
            <a:chExt cx="352425" cy="444500"/>
          </a:xfrm>
        </p:grpSpPr>
        <p:sp>
          <p:nvSpPr>
            <p:cNvPr id="131"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0"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41" name="Group 140"/>
          <p:cNvGrpSpPr/>
          <p:nvPr/>
        </p:nvGrpSpPr>
        <p:grpSpPr>
          <a:xfrm>
            <a:off x="6970325" y="158707"/>
            <a:ext cx="352425" cy="444500"/>
            <a:chOff x="9323388" y="5980113"/>
            <a:chExt cx="352425" cy="444500"/>
          </a:xfrm>
        </p:grpSpPr>
        <p:sp>
          <p:nvSpPr>
            <p:cNvPr id="14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0"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grpSp>
        <p:nvGrpSpPr>
          <p:cNvPr id="175" name="Group 174"/>
          <p:cNvGrpSpPr/>
          <p:nvPr/>
        </p:nvGrpSpPr>
        <p:grpSpPr>
          <a:xfrm>
            <a:off x="601114" y="4617830"/>
            <a:ext cx="352425" cy="444500"/>
            <a:chOff x="9323388" y="5980113"/>
            <a:chExt cx="352425" cy="444500"/>
          </a:xfrm>
        </p:grpSpPr>
        <p:sp>
          <p:nvSpPr>
            <p:cNvPr id="180"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spTree>
    <p:extLst>
      <p:ext uri="{BB962C8B-B14F-4D97-AF65-F5344CB8AC3E}">
        <p14:creationId xmlns:p14="http://schemas.microsoft.com/office/powerpoint/2010/main" val="1898250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14:presetBounceEnd="54000">
                                      <p:stCondLst>
                                        <p:cond delay="0"/>
                                      </p:stCondLst>
                                      <p:childTnLst>
                                        <p:set>
                                          <p:cBhvr>
                                            <p:cTn id="10" dur="1" fill="hold">
                                              <p:stCondLst>
                                                <p:cond delay="0"/>
                                              </p:stCondLst>
                                            </p:cTn>
                                            <p:tgtEl>
                                              <p:spTgt spid="138"/>
                                            </p:tgtEl>
                                            <p:attrNameLst>
                                              <p:attrName>style.visibility</p:attrName>
                                            </p:attrNameLst>
                                          </p:cBhvr>
                                          <p:to>
                                            <p:strVal val="visible"/>
                                          </p:to>
                                        </p:set>
                                        <p:anim calcmode="lin" valueType="num" p14:bounceEnd="54000">
                                          <p:cBhvr additive="base">
                                            <p:cTn id="11" dur="500" fill="hold"/>
                                            <p:tgtEl>
                                              <p:spTgt spid="138"/>
                                            </p:tgtEl>
                                            <p:attrNameLst>
                                              <p:attrName>ppt_x</p:attrName>
                                            </p:attrNameLst>
                                          </p:cBhvr>
                                          <p:tavLst>
                                            <p:tav tm="0">
                                              <p:val>
                                                <p:strVal val="#ppt_x"/>
                                              </p:val>
                                            </p:tav>
                                            <p:tav tm="100000">
                                              <p:val>
                                                <p:strVal val="#ppt_x"/>
                                              </p:val>
                                            </p:tav>
                                          </p:tavLst>
                                        </p:anim>
                                        <p:anim calcmode="lin" valueType="num" p14:bounceEnd="54000">
                                          <p:cBhvr additive="base">
                                            <p:cTn id="12" dur="500" fill="hold"/>
                                            <p:tgtEl>
                                              <p:spTgt spid="138"/>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14:presetBounceEnd="54000">
                                      <p:stCondLst>
                                        <p:cond delay="0"/>
                                      </p:stCondLst>
                                      <p:childTnLst>
                                        <p:set>
                                          <p:cBhvr>
                                            <p:cTn id="15" dur="1" fill="hold">
                                              <p:stCondLst>
                                                <p:cond delay="0"/>
                                              </p:stCondLst>
                                            </p:cTn>
                                            <p:tgtEl>
                                              <p:spTgt spid="178"/>
                                            </p:tgtEl>
                                            <p:attrNameLst>
                                              <p:attrName>style.visibility</p:attrName>
                                            </p:attrNameLst>
                                          </p:cBhvr>
                                          <p:to>
                                            <p:strVal val="visible"/>
                                          </p:to>
                                        </p:set>
                                        <p:anim calcmode="lin" valueType="num" p14:bounceEnd="54000">
                                          <p:cBhvr additive="base">
                                            <p:cTn id="16" dur="500" fill="hold"/>
                                            <p:tgtEl>
                                              <p:spTgt spid="178"/>
                                            </p:tgtEl>
                                            <p:attrNameLst>
                                              <p:attrName>ppt_x</p:attrName>
                                            </p:attrNameLst>
                                          </p:cBhvr>
                                          <p:tavLst>
                                            <p:tav tm="0">
                                              <p:val>
                                                <p:strVal val="0-#ppt_w/2"/>
                                              </p:val>
                                            </p:tav>
                                            <p:tav tm="100000">
                                              <p:val>
                                                <p:strVal val="#ppt_x"/>
                                              </p:val>
                                            </p:tav>
                                          </p:tavLst>
                                        </p:anim>
                                        <p:anim calcmode="lin" valueType="num" p14:bounceEnd="54000">
                                          <p:cBhvr additive="base">
                                            <p:cTn id="17" dur="500" fill="hold"/>
                                            <p:tgtEl>
                                              <p:spTgt spid="178"/>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 presetClass="entr" presetSubtype="4" fill="hold" nodeType="afterEffect" p14:presetBounceEnd="54000">
                                      <p:stCondLst>
                                        <p:cond delay="0"/>
                                      </p:stCondLst>
                                      <p:childTnLst>
                                        <p:set>
                                          <p:cBhvr>
                                            <p:cTn id="20" dur="1" fill="hold">
                                              <p:stCondLst>
                                                <p:cond delay="0"/>
                                              </p:stCondLst>
                                            </p:cTn>
                                            <p:tgtEl>
                                              <p:spTgt spid="144"/>
                                            </p:tgtEl>
                                            <p:attrNameLst>
                                              <p:attrName>style.visibility</p:attrName>
                                            </p:attrNameLst>
                                          </p:cBhvr>
                                          <p:to>
                                            <p:strVal val="visible"/>
                                          </p:to>
                                        </p:set>
                                        <p:anim calcmode="lin" valueType="num" p14:bounceEnd="54000">
                                          <p:cBhvr additive="base">
                                            <p:cTn id="21" dur="500" fill="hold"/>
                                            <p:tgtEl>
                                              <p:spTgt spid="144"/>
                                            </p:tgtEl>
                                            <p:attrNameLst>
                                              <p:attrName>ppt_x</p:attrName>
                                            </p:attrNameLst>
                                          </p:cBhvr>
                                          <p:tavLst>
                                            <p:tav tm="0">
                                              <p:val>
                                                <p:strVal val="#ppt_x"/>
                                              </p:val>
                                            </p:tav>
                                            <p:tav tm="100000">
                                              <p:val>
                                                <p:strVal val="#ppt_x"/>
                                              </p:val>
                                            </p:tav>
                                          </p:tavLst>
                                        </p:anim>
                                        <p:anim calcmode="lin" valueType="num" p14:bounceEnd="54000">
                                          <p:cBhvr additive="base">
                                            <p:cTn id="22" dur="500" fill="hold"/>
                                            <p:tgtEl>
                                              <p:spTgt spid="144"/>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2" presetClass="entr" presetSubtype="8" fill="hold" nodeType="afterEffect" p14:presetBounceEnd="54000">
                                      <p:stCondLst>
                                        <p:cond delay="0"/>
                                      </p:stCondLst>
                                      <p:childTnLst>
                                        <p:set>
                                          <p:cBhvr>
                                            <p:cTn id="25" dur="1" fill="hold">
                                              <p:stCondLst>
                                                <p:cond delay="0"/>
                                              </p:stCondLst>
                                            </p:cTn>
                                            <p:tgtEl>
                                              <p:spTgt spid="179"/>
                                            </p:tgtEl>
                                            <p:attrNameLst>
                                              <p:attrName>style.visibility</p:attrName>
                                            </p:attrNameLst>
                                          </p:cBhvr>
                                          <p:to>
                                            <p:strVal val="visible"/>
                                          </p:to>
                                        </p:set>
                                        <p:anim calcmode="lin" valueType="num" p14:bounceEnd="54000">
                                          <p:cBhvr additive="base">
                                            <p:cTn id="26" dur="500" fill="hold"/>
                                            <p:tgtEl>
                                              <p:spTgt spid="179"/>
                                            </p:tgtEl>
                                            <p:attrNameLst>
                                              <p:attrName>ppt_x</p:attrName>
                                            </p:attrNameLst>
                                          </p:cBhvr>
                                          <p:tavLst>
                                            <p:tav tm="0">
                                              <p:val>
                                                <p:strVal val="0-#ppt_w/2"/>
                                              </p:val>
                                            </p:tav>
                                            <p:tav tm="100000">
                                              <p:val>
                                                <p:strVal val="#ppt_x"/>
                                              </p:val>
                                            </p:tav>
                                          </p:tavLst>
                                        </p:anim>
                                        <p:anim calcmode="lin" valueType="num" p14:bounceEnd="54000">
                                          <p:cBhvr additive="base">
                                            <p:cTn id="27" dur="500" fill="hold"/>
                                            <p:tgtEl>
                                              <p:spTgt spid="179"/>
                                            </p:tgtEl>
                                            <p:attrNameLst>
                                              <p:attrName>ppt_y</p:attrName>
                                            </p:attrNameLst>
                                          </p:cBhvr>
                                          <p:tavLst>
                                            <p:tav tm="0">
                                              <p:val>
                                                <p:strVal val="#ppt_y"/>
                                              </p:val>
                                            </p:tav>
                                            <p:tav tm="100000">
                                              <p:val>
                                                <p:strVal val="#ppt_y"/>
                                              </p:val>
                                            </p:tav>
                                          </p:tavLst>
                                        </p:anim>
                                      </p:childTnLst>
                                    </p:cTn>
                                  </p:par>
                                </p:childTnLst>
                              </p:cTn>
                            </p:par>
                            <p:par>
                              <p:cTn id="28" fill="hold">
                                <p:stCondLst>
                                  <p:cond delay="3000"/>
                                </p:stCondLst>
                                <p:childTnLst>
                                  <p:par>
                                    <p:cTn id="29" presetID="2" presetClass="entr" presetSubtype="4" fill="hold" nodeType="afterEffect" p14:presetBounceEnd="56000">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14:bounceEnd="56000">
                                          <p:cBhvr additive="base">
                                            <p:cTn id="31" dur="1000" fill="hold"/>
                                            <p:tgtEl>
                                              <p:spTgt spid="2"/>
                                            </p:tgtEl>
                                            <p:attrNameLst>
                                              <p:attrName>ppt_x</p:attrName>
                                            </p:attrNameLst>
                                          </p:cBhvr>
                                          <p:tavLst>
                                            <p:tav tm="0">
                                              <p:val>
                                                <p:strVal val="#ppt_x"/>
                                              </p:val>
                                            </p:tav>
                                            <p:tav tm="100000">
                                              <p:val>
                                                <p:strVal val="#ppt_x"/>
                                              </p:val>
                                            </p:tav>
                                          </p:tavLst>
                                        </p:anim>
                                        <p:anim calcmode="lin" valueType="num" p14:bounceEnd="56000">
                                          <p:cBhvr additive="base">
                                            <p:cTn id="32" dur="1000" fill="hold"/>
                                            <p:tgtEl>
                                              <p:spTgt spid="2"/>
                                            </p:tgtEl>
                                            <p:attrNameLst>
                                              <p:attrName>ppt_y</p:attrName>
                                            </p:attrNameLst>
                                          </p:cBhvr>
                                          <p:tavLst>
                                            <p:tav tm="0">
                                              <p:val>
                                                <p:strVal val="1+#ppt_h/2"/>
                                              </p:val>
                                            </p:tav>
                                            <p:tav tm="100000">
                                              <p:val>
                                                <p:strVal val="#ppt_y"/>
                                              </p:val>
                                            </p:tav>
                                          </p:tavLst>
                                        </p:anim>
                                      </p:childTnLst>
                                    </p:cTn>
                                  </p:par>
                                </p:childTnLst>
                              </p:cTn>
                            </p:par>
                            <p:par>
                              <p:cTn id="33" fill="hold">
                                <p:stCondLst>
                                  <p:cond delay="4000"/>
                                </p:stCondLst>
                                <p:childTnLst>
                                  <p:par>
                                    <p:cTn id="34" presetID="2" presetClass="entr" presetSubtype="8" fill="hold" nodeType="afterEffect" p14:presetBounceEnd="54000">
                                      <p:stCondLst>
                                        <p:cond delay="0"/>
                                      </p:stCondLst>
                                      <p:childTnLst>
                                        <p:set>
                                          <p:cBhvr>
                                            <p:cTn id="35" dur="1" fill="hold">
                                              <p:stCondLst>
                                                <p:cond delay="0"/>
                                              </p:stCondLst>
                                            </p:cTn>
                                            <p:tgtEl>
                                              <p:spTgt spid="183"/>
                                            </p:tgtEl>
                                            <p:attrNameLst>
                                              <p:attrName>style.visibility</p:attrName>
                                            </p:attrNameLst>
                                          </p:cBhvr>
                                          <p:to>
                                            <p:strVal val="visible"/>
                                          </p:to>
                                        </p:set>
                                        <p:anim calcmode="lin" valueType="num" p14:bounceEnd="54000">
                                          <p:cBhvr additive="base">
                                            <p:cTn id="36" dur="1000" fill="hold"/>
                                            <p:tgtEl>
                                              <p:spTgt spid="183"/>
                                            </p:tgtEl>
                                            <p:attrNameLst>
                                              <p:attrName>ppt_x</p:attrName>
                                            </p:attrNameLst>
                                          </p:cBhvr>
                                          <p:tavLst>
                                            <p:tav tm="0">
                                              <p:val>
                                                <p:strVal val="0-#ppt_w/2"/>
                                              </p:val>
                                            </p:tav>
                                            <p:tav tm="100000">
                                              <p:val>
                                                <p:strVal val="#ppt_x"/>
                                              </p:val>
                                            </p:tav>
                                          </p:tavLst>
                                        </p:anim>
                                        <p:anim calcmode="lin" valueType="num" p14:bounceEnd="54000">
                                          <p:cBhvr additive="base">
                                            <p:cTn id="37" dur="1000" fill="hold"/>
                                            <p:tgtEl>
                                              <p:spTgt spid="183"/>
                                            </p:tgtEl>
                                            <p:attrNameLst>
                                              <p:attrName>ppt_y</p:attrName>
                                            </p:attrNameLst>
                                          </p:cBhvr>
                                          <p:tavLst>
                                            <p:tav tm="0">
                                              <p:val>
                                                <p:strVal val="#ppt_y"/>
                                              </p:val>
                                            </p:tav>
                                            <p:tav tm="100000">
                                              <p:val>
                                                <p:strVal val="#ppt_y"/>
                                              </p:val>
                                            </p:tav>
                                          </p:tavLst>
                                        </p:anim>
                                      </p:childTnLst>
                                    </p:cTn>
                                  </p:par>
                                </p:childTnLst>
                              </p:cTn>
                            </p:par>
                            <p:par>
                              <p:cTn id="38" fill="hold">
                                <p:stCondLst>
                                  <p:cond delay="5000"/>
                                </p:stCondLst>
                                <p:childTnLst>
                                  <p:par>
                                    <p:cTn id="39" presetID="22" presetClass="entr" presetSubtype="8" fill="hold" nodeType="afterEffect">
                                      <p:stCondLst>
                                        <p:cond delay="0"/>
                                      </p:stCondLst>
                                      <p:childTnLst>
                                        <p:set>
                                          <p:cBhvr>
                                            <p:cTn id="40" dur="1" fill="hold">
                                              <p:stCondLst>
                                                <p:cond delay="0"/>
                                              </p:stCondLst>
                                            </p:cTn>
                                            <p:tgtEl>
                                              <p:spTgt spid="110"/>
                                            </p:tgtEl>
                                            <p:attrNameLst>
                                              <p:attrName>style.visibility</p:attrName>
                                            </p:attrNameLst>
                                          </p:cBhvr>
                                          <p:to>
                                            <p:strVal val="visible"/>
                                          </p:to>
                                        </p:set>
                                        <p:animEffect transition="in" filter="wipe(left)">
                                          <p:cBhvr>
                                            <p:cTn id="41"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 calcmode="lin" valueType="num">
                                          <p:cBhvr additive="base">
                                            <p:cTn id="11" dur="500" fill="hold"/>
                                            <p:tgtEl>
                                              <p:spTgt spid="138"/>
                                            </p:tgtEl>
                                            <p:attrNameLst>
                                              <p:attrName>ppt_x</p:attrName>
                                            </p:attrNameLst>
                                          </p:cBhvr>
                                          <p:tavLst>
                                            <p:tav tm="0">
                                              <p:val>
                                                <p:strVal val="#ppt_x"/>
                                              </p:val>
                                            </p:tav>
                                            <p:tav tm="100000">
                                              <p:val>
                                                <p:strVal val="#ppt_x"/>
                                              </p:val>
                                            </p:tav>
                                          </p:tavLst>
                                        </p:anim>
                                        <p:anim calcmode="lin" valueType="num">
                                          <p:cBhvr additive="base">
                                            <p:cTn id="12" dur="500" fill="hold"/>
                                            <p:tgtEl>
                                              <p:spTgt spid="138"/>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stCondLst>
                                        <p:cond delay="0"/>
                                      </p:stCondLst>
                                      <p:childTnLst>
                                        <p:set>
                                          <p:cBhvr>
                                            <p:cTn id="15" dur="1" fill="hold">
                                              <p:stCondLst>
                                                <p:cond delay="0"/>
                                              </p:stCondLst>
                                            </p:cTn>
                                            <p:tgtEl>
                                              <p:spTgt spid="178"/>
                                            </p:tgtEl>
                                            <p:attrNameLst>
                                              <p:attrName>style.visibility</p:attrName>
                                            </p:attrNameLst>
                                          </p:cBhvr>
                                          <p:to>
                                            <p:strVal val="visible"/>
                                          </p:to>
                                        </p:set>
                                        <p:anim calcmode="lin" valueType="num">
                                          <p:cBhvr additive="base">
                                            <p:cTn id="16" dur="500" fill="hold"/>
                                            <p:tgtEl>
                                              <p:spTgt spid="178"/>
                                            </p:tgtEl>
                                            <p:attrNameLst>
                                              <p:attrName>ppt_x</p:attrName>
                                            </p:attrNameLst>
                                          </p:cBhvr>
                                          <p:tavLst>
                                            <p:tav tm="0">
                                              <p:val>
                                                <p:strVal val="0-#ppt_w/2"/>
                                              </p:val>
                                            </p:tav>
                                            <p:tav tm="100000">
                                              <p:val>
                                                <p:strVal val="#ppt_x"/>
                                              </p:val>
                                            </p:tav>
                                          </p:tavLst>
                                        </p:anim>
                                        <p:anim calcmode="lin" valueType="num">
                                          <p:cBhvr additive="base">
                                            <p:cTn id="17" dur="500" fill="hold"/>
                                            <p:tgtEl>
                                              <p:spTgt spid="178"/>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 presetClass="entr" presetSubtype="4" fill="hold" nodeType="afterEffect">
                                      <p:stCondLst>
                                        <p:cond delay="0"/>
                                      </p:stCondLst>
                                      <p:childTnLst>
                                        <p:set>
                                          <p:cBhvr>
                                            <p:cTn id="20" dur="1" fill="hold">
                                              <p:stCondLst>
                                                <p:cond delay="0"/>
                                              </p:stCondLst>
                                            </p:cTn>
                                            <p:tgtEl>
                                              <p:spTgt spid="144"/>
                                            </p:tgtEl>
                                            <p:attrNameLst>
                                              <p:attrName>style.visibility</p:attrName>
                                            </p:attrNameLst>
                                          </p:cBhvr>
                                          <p:to>
                                            <p:strVal val="visible"/>
                                          </p:to>
                                        </p:set>
                                        <p:anim calcmode="lin" valueType="num">
                                          <p:cBhvr additive="base">
                                            <p:cTn id="21" dur="500" fill="hold"/>
                                            <p:tgtEl>
                                              <p:spTgt spid="144"/>
                                            </p:tgtEl>
                                            <p:attrNameLst>
                                              <p:attrName>ppt_x</p:attrName>
                                            </p:attrNameLst>
                                          </p:cBhvr>
                                          <p:tavLst>
                                            <p:tav tm="0">
                                              <p:val>
                                                <p:strVal val="#ppt_x"/>
                                              </p:val>
                                            </p:tav>
                                            <p:tav tm="100000">
                                              <p:val>
                                                <p:strVal val="#ppt_x"/>
                                              </p:val>
                                            </p:tav>
                                          </p:tavLst>
                                        </p:anim>
                                        <p:anim calcmode="lin" valueType="num">
                                          <p:cBhvr additive="base">
                                            <p:cTn id="22" dur="500" fill="hold"/>
                                            <p:tgtEl>
                                              <p:spTgt spid="144"/>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2" presetClass="entr" presetSubtype="8" fill="hold" nodeType="afterEffect">
                                      <p:stCondLst>
                                        <p:cond delay="0"/>
                                      </p:stCondLst>
                                      <p:childTnLst>
                                        <p:set>
                                          <p:cBhvr>
                                            <p:cTn id="25" dur="1" fill="hold">
                                              <p:stCondLst>
                                                <p:cond delay="0"/>
                                              </p:stCondLst>
                                            </p:cTn>
                                            <p:tgtEl>
                                              <p:spTgt spid="179"/>
                                            </p:tgtEl>
                                            <p:attrNameLst>
                                              <p:attrName>style.visibility</p:attrName>
                                            </p:attrNameLst>
                                          </p:cBhvr>
                                          <p:to>
                                            <p:strVal val="visible"/>
                                          </p:to>
                                        </p:set>
                                        <p:anim calcmode="lin" valueType="num">
                                          <p:cBhvr additive="base">
                                            <p:cTn id="26" dur="500" fill="hold"/>
                                            <p:tgtEl>
                                              <p:spTgt spid="179"/>
                                            </p:tgtEl>
                                            <p:attrNameLst>
                                              <p:attrName>ppt_x</p:attrName>
                                            </p:attrNameLst>
                                          </p:cBhvr>
                                          <p:tavLst>
                                            <p:tav tm="0">
                                              <p:val>
                                                <p:strVal val="0-#ppt_w/2"/>
                                              </p:val>
                                            </p:tav>
                                            <p:tav tm="100000">
                                              <p:val>
                                                <p:strVal val="#ppt_x"/>
                                              </p:val>
                                            </p:tav>
                                          </p:tavLst>
                                        </p:anim>
                                        <p:anim calcmode="lin" valueType="num">
                                          <p:cBhvr additive="base">
                                            <p:cTn id="27" dur="500" fill="hold"/>
                                            <p:tgtEl>
                                              <p:spTgt spid="179"/>
                                            </p:tgtEl>
                                            <p:attrNameLst>
                                              <p:attrName>ppt_y</p:attrName>
                                            </p:attrNameLst>
                                          </p:cBhvr>
                                          <p:tavLst>
                                            <p:tav tm="0">
                                              <p:val>
                                                <p:strVal val="#ppt_y"/>
                                              </p:val>
                                            </p:tav>
                                            <p:tav tm="100000">
                                              <p:val>
                                                <p:strVal val="#ppt_y"/>
                                              </p:val>
                                            </p:tav>
                                          </p:tavLst>
                                        </p:anim>
                                      </p:childTnLst>
                                    </p:cTn>
                                  </p:par>
                                </p:childTnLst>
                              </p:cTn>
                            </p:par>
                            <p:par>
                              <p:cTn id="28" fill="hold">
                                <p:stCondLst>
                                  <p:cond delay="3000"/>
                                </p:stCondLst>
                                <p:childTnLst>
                                  <p:par>
                                    <p:cTn id="29" presetID="2" presetClass="entr" presetSubtype="4" fill="hold" nodeType="afterEffect">
                                      <p:stCondLst>
                                        <p:cond delay="0"/>
                                      </p:stCondLst>
                                      <p:childTnLst>
                                        <p:set>
                                          <p:cBhvr>
                                            <p:cTn id="30" dur="1" fill="hold">
                                              <p:stCondLst>
                                                <p:cond delay="0"/>
                                              </p:stCondLst>
                                            </p:cTn>
                                            <p:tgtEl>
                                              <p:spTgt spid="2"/>
                                            </p:tgtEl>
                                            <p:attrNameLst>
                                              <p:attrName>style.visibility</p:attrName>
                                            </p:attrNameLst>
                                          </p:cBhvr>
                                          <p:to>
                                            <p:strVal val="visible"/>
                                          </p:to>
                                        </p:set>
                                        <p:anim calcmode="lin" valueType="num">
                                          <p:cBhvr additive="base">
                                            <p:cTn id="31" dur="1000" fill="hold"/>
                                            <p:tgtEl>
                                              <p:spTgt spid="2"/>
                                            </p:tgtEl>
                                            <p:attrNameLst>
                                              <p:attrName>ppt_x</p:attrName>
                                            </p:attrNameLst>
                                          </p:cBhvr>
                                          <p:tavLst>
                                            <p:tav tm="0">
                                              <p:val>
                                                <p:strVal val="#ppt_x"/>
                                              </p:val>
                                            </p:tav>
                                            <p:tav tm="100000">
                                              <p:val>
                                                <p:strVal val="#ppt_x"/>
                                              </p:val>
                                            </p:tav>
                                          </p:tavLst>
                                        </p:anim>
                                        <p:anim calcmode="lin" valueType="num">
                                          <p:cBhvr additive="base">
                                            <p:cTn id="32" dur="1000" fill="hold"/>
                                            <p:tgtEl>
                                              <p:spTgt spid="2"/>
                                            </p:tgtEl>
                                            <p:attrNameLst>
                                              <p:attrName>ppt_y</p:attrName>
                                            </p:attrNameLst>
                                          </p:cBhvr>
                                          <p:tavLst>
                                            <p:tav tm="0">
                                              <p:val>
                                                <p:strVal val="1+#ppt_h/2"/>
                                              </p:val>
                                            </p:tav>
                                            <p:tav tm="100000">
                                              <p:val>
                                                <p:strVal val="#ppt_y"/>
                                              </p:val>
                                            </p:tav>
                                          </p:tavLst>
                                        </p:anim>
                                      </p:childTnLst>
                                    </p:cTn>
                                  </p:par>
                                </p:childTnLst>
                              </p:cTn>
                            </p:par>
                            <p:par>
                              <p:cTn id="33" fill="hold">
                                <p:stCondLst>
                                  <p:cond delay="4000"/>
                                </p:stCondLst>
                                <p:childTnLst>
                                  <p:par>
                                    <p:cTn id="34" presetID="2" presetClass="entr" presetSubtype="8" fill="hold" nodeType="afterEffect">
                                      <p:stCondLst>
                                        <p:cond delay="0"/>
                                      </p:stCondLst>
                                      <p:childTnLst>
                                        <p:set>
                                          <p:cBhvr>
                                            <p:cTn id="35" dur="1" fill="hold">
                                              <p:stCondLst>
                                                <p:cond delay="0"/>
                                              </p:stCondLst>
                                            </p:cTn>
                                            <p:tgtEl>
                                              <p:spTgt spid="183"/>
                                            </p:tgtEl>
                                            <p:attrNameLst>
                                              <p:attrName>style.visibility</p:attrName>
                                            </p:attrNameLst>
                                          </p:cBhvr>
                                          <p:to>
                                            <p:strVal val="visible"/>
                                          </p:to>
                                        </p:set>
                                        <p:anim calcmode="lin" valueType="num">
                                          <p:cBhvr additive="base">
                                            <p:cTn id="36" dur="1000" fill="hold"/>
                                            <p:tgtEl>
                                              <p:spTgt spid="183"/>
                                            </p:tgtEl>
                                            <p:attrNameLst>
                                              <p:attrName>ppt_x</p:attrName>
                                            </p:attrNameLst>
                                          </p:cBhvr>
                                          <p:tavLst>
                                            <p:tav tm="0">
                                              <p:val>
                                                <p:strVal val="0-#ppt_w/2"/>
                                              </p:val>
                                            </p:tav>
                                            <p:tav tm="100000">
                                              <p:val>
                                                <p:strVal val="#ppt_x"/>
                                              </p:val>
                                            </p:tav>
                                          </p:tavLst>
                                        </p:anim>
                                        <p:anim calcmode="lin" valueType="num">
                                          <p:cBhvr additive="base">
                                            <p:cTn id="37" dur="1000" fill="hold"/>
                                            <p:tgtEl>
                                              <p:spTgt spid="183"/>
                                            </p:tgtEl>
                                            <p:attrNameLst>
                                              <p:attrName>ppt_y</p:attrName>
                                            </p:attrNameLst>
                                          </p:cBhvr>
                                          <p:tavLst>
                                            <p:tav tm="0">
                                              <p:val>
                                                <p:strVal val="#ppt_y"/>
                                              </p:val>
                                            </p:tav>
                                            <p:tav tm="100000">
                                              <p:val>
                                                <p:strVal val="#ppt_y"/>
                                              </p:val>
                                            </p:tav>
                                          </p:tavLst>
                                        </p:anim>
                                      </p:childTnLst>
                                    </p:cTn>
                                  </p:par>
                                </p:childTnLst>
                              </p:cTn>
                            </p:par>
                            <p:par>
                              <p:cTn id="38" fill="hold">
                                <p:stCondLst>
                                  <p:cond delay="5000"/>
                                </p:stCondLst>
                                <p:childTnLst>
                                  <p:par>
                                    <p:cTn id="39" presetID="22" presetClass="entr" presetSubtype="8" fill="hold" nodeType="afterEffect">
                                      <p:stCondLst>
                                        <p:cond delay="0"/>
                                      </p:stCondLst>
                                      <p:childTnLst>
                                        <p:set>
                                          <p:cBhvr>
                                            <p:cTn id="40" dur="1" fill="hold">
                                              <p:stCondLst>
                                                <p:cond delay="0"/>
                                              </p:stCondLst>
                                            </p:cTn>
                                            <p:tgtEl>
                                              <p:spTgt spid="110"/>
                                            </p:tgtEl>
                                            <p:attrNameLst>
                                              <p:attrName>style.visibility</p:attrName>
                                            </p:attrNameLst>
                                          </p:cBhvr>
                                          <p:to>
                                            <p:strVal val="visible"/>
                                          </p:to>
                                        </p:set>
                                        <p:animEffect transition="in" filter="wipe(left)">
                                          <p:cBhvr>
                                            <p:cTn id="41"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138" name="TextBox 137"/>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9" name="Freeform 8"/>
          <p:cNvSpPr/>
          <p:nvPr/>
        </p:nvSpPr>
        <p:spPr>
          <a:xfrm>
            <a:off x="417147" y="236551"/>
            <a:ext cx="11257359" cy="6422880"/>
          </a:xfrm>
          <a:custGeom>
            <a:avLst/>
            <a:gdLst>
              <a:gd name="connsiteX0" fmla="*/ 0 w 9518073"/>
              <a:gd name="connsiteY0" fmla="*/ 6414655 h 6414655"/>
              <a:gd name="connsiteX1" fmla="*/ 471055 w 9518073"/>
              <a:gd name="connsiteY1" fmla="*/ 4267200 h 6414655"/>
              <a:gd name="connsiteX2" fmla="*/ 1316182 w 9518073"/>
              <a:gd name="connsiteY2" fmla="*/ 2660073 h 6414655"/>
              <a:gd name="connsiteX3" fmla="*/ 2521527 w 9518073"/>
              <a:gd name="connsiteY3" fmla="*/ 1524000 h 6414655"/>
              <a:gd name="connsiteX4" fmla="*/ 4405746 w 9518073"/>
              <a:gd name="connsiteY4" fmla="*/ 581891 h 6414655"/>
              <a:gd name="connsiteX5" fmla="*/ 6400800 w 9518073"/>
              <a:gd name="connsiteY5" fmla="*/ 193964 h 6414655"/>
              <a:gd name="connsiteX6" fmla="*/ 7924800 w 9518073"/>
              <a:gd name="connsiteY6" fmla="*/ 55418 h 6414655"/>
              <a:gd name="connsiteX7" fmla="*/ 9518073 w 9518073"/>
              <a:gd name="connsiteY7" fmla="*/ 0 h 6414655"/>
              <a:gd name="connsiteX0" fmla="*/ 0 w 11500556"/>
              <a:gd name="connsiteY0" fmla="*/ 6424818 h 6424818"/>
              <a:gd name="connsiteX1" fmla="*/ 471055 w 11500556"/>
              <a:gd name="connsiteY1" fmla="*/ 4277363 h 6424818"/>
              <a:gd name="connsiteX2" fmla="*/ 1316182 w 11500556"/>
              <a:gd name="connsiteY2" fmla="*/ 2670236 h 6424818"/>
              <a:gd name="connsiteX3" fmla="*/ 2521527 w 11500556"/>
              <a:gd name="connsiteY3" fmla="*/ 1534163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 name="connsiteX0" fmla="*/ 0 w 11500556"/>
              <a:gd name="connsiteY0" fmla="*/ 6424818 h 6424818"/>
              <a:gd name="connsiteX1" fmla="*/ 471055 w 11500556"/>
              <a:gd name="connsiteY1" fmla="*/ 4277363 h 6424818"/>
              <a:gd name="connsiteX2" fmla="*/ 1316182 w 11500556"/>
              <a:gd name="connsiteY2" fmla="*/ 2670236 h 6424818"/>
              <a:gd name="connsiteX3" fmla="*/ 2521527 w 11500556"/>
              <a:gd name="connsiteY3" fmla="*/ 1534163 h 6424818"/>
              <a:gd name="connsiteX4" fmla="*/ 4405746 w 11500556"/>
              <a:gd name="connsiteY4" fmla="*/ 592054 h 6424818"/>
              <a:gd name="connsiteX5" fmla="*/ 6400800 w 11500556"/>
              <a:gd name="connsiteY5" fmla="*/ 204127 h 6424818"/>
              <a:gd name="connsiteX6" fmla="*/ 7924800 w 11500556"/>
              <a:gd name="connsiteY6" fmla="*/ 65581 h 6424818"/>
              <a:gd name="connsiteX7" fmla="*/ 11500556 w 11500556"/>
              <a:gd name="connsiteY7" fmla="*/ 0 h 64248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00556" h="6424818">
                <a:moveTo>
                  <a:pt x="0" y="6424818"/>
                </a:moveTo>
                <a:cubicBezTo>
                  <a:pt x="125845" y="5663972"/>
                  <a:pt x="251691" y="4903127"/>
                  <a:pt x="471055" y="4277363"/>
                </a:cubicBezTo>
                <a:cubicBezTo>
                  <a:pt x="690419" y="3651599"/>
                  <a:pt x="974437" y="3127436"/>
                  <a:pt x="1316182" y="2670236"/>
                </a:cubicBezTo>
                <a:cubicBezTo>
                  <a:pt x="1657927" y="2213036"/>
                  <a:pt x="2006600" y="1880527"/>
                  <a:pt x="2521527" y="1534163"/>
                </a:cubicBezTo>
                <a:cubicBezTo>
                  <a:pt x="3036454" y="1187799"/>
                  <a:pt x="3759201" y="813727"/>
                  <a:pt x="4405746" y="592054"/>
                </a:cubicBezTo>
                <a:cubicBezTo>
                  <a:pt x="5052292" y="370381"/>
                  <a:pt x="5814291" y="291873"/>
                  <a:pt x="6400800" y="204127"/>
                </a:cubicBezTo>
                <a:cubicBezTo>
                  <a:pt x="6987309" y="116381"/>
                  <a:pt x="7405254" y="97908"/>
                  <a:pt x="7924800" y="65581"/>
                </a:cubicBezTo>
                <a:cubicBezTo>
                  <a:pt x="8444346" y="33254"/>
                  <a:pt x="10870277" y="1382"/>
                  <a:pt x="11500556" y="0"/>
                </a:cubicBez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4" name="Picture 143"/>
          <p:cNvPicPr>
            <a:picLocks noChangeAspect="1"/>
          </p:cNvPicPr>
          <p:nvPr/>
        </p:nvPicPr>
        <p:blipFill>
          <a:blip r:embed="rId3"/>
          <a:stretch>
            <a:fillRect/>
          </a:stretch>
        </p:blipFill>
        <p:spPr>
          <a:xfrm>
            <a:off x="5225242" y="213559"/>
            <a:ext cx="372238" cy="379994"/>
          </a:xfrm>
          <a:prstGeom prst="rect">
            <a:avLst/>
          </a:prstGeom>
        </p:spPr>
      </p:pic>
      <p:pic>
        <p:nvPicPr>
          <p:cNvPr id="145" name="Picture 144"/>
          <p:cNvPicPr>
            <a:picLocks noChangeAspect="1"/>
          </p:cNvPicPr>
          <p:nvPr/>
        </p:nvPicPr>
        <p:blipFill>
          <a:blip r:embed="rId4"/>
          <a:stretch>
            <a:fillRect/>
          </a:stretch>
        </p:blipFill>
        <p:spPr>
          <a:xfrm>
            <a:off x="3990100" y="1920524"/>
            <a:ext cx="378444" cy="379996"/>
          </a:xfrm>
          <a:prstGeom prst="rect">
            <a:avLst/>
          </a:prstGeom>
        </p:spPr>
      </p:pic>
      <p:grpSp>
        <p:nvGrpSpPr>
          <p:cNvPr id="146" name="Group 145"/>
          <p:cNvGrpSpPr/>
          <p:nvPr/>
        </p:nvGrpSpPr>
        <p:grpSpPr>
          <a:xfrm>
            <a:off x="2700222" y="55201"/>
            <a:ext cx="3785147" cy="3653687"/>
            <a:chOff x="2700222" y="55201"/>
            <a:chExt cx="3785147" cy="3653687"/>
          </a:xfrm>
        </p:grpSpPr>
        <p:pic>
          <p:nvPicPr>
            <p:cNvPr id="147" name="Picture 146"/>
            <p:cNvPicPr>
              <a:picLocks noChangeAspect="1"/>
            </p:cNvPicPr>
            <p:nvPr/>
          </p:nvPicPr>
          <p:blipFill>
            <a:blip r:embed="rId5"/>
            <a:stretch>
              <a:fillRect/>
            </a:stretch>
          </p:blipFill>
          <p:spPr>
            <a:xfrm>
              <a:off x="2700222" y="3448368"/>
              <a:ext cx="258816" cy="260520"/>
            </a:xfrm>
            <a:prstGeom prst="rect">
              <a:avLst/>
            </a:prstGeom>
          </p:spPr>
        </p:pic>
        <p:pic>
          <p:nvPicPr>
            <p:cNvPr id="148" name="Picture 147"/>
            <p:cNvPicPr>
              <a:picLocks noChangeAspect="1"/>
            </p:cNvPicPr>
            <p:nvPr/>
          </p:nvPicPr>
          <p:blipFill>
            <a:blip r:embed="rId6"/>
            <a:stretch>
              <a:fillRect/>
            </a:stretch>
          </p:blipFill>
          <p:spPr>
            <a:xfrm>
              <a:off x="5965644" y="56931"/>
              <a:ext cx="248602" cy="248602"/>
            </a:xfrm>
            <a:prstGeom prst="rect">
              <a:avLst/>
            </a:prstGeom>
          </p:spPr>
        </p:pic>
        <p:pic>
          <p:nvPicPr>
            <p:cNvPr id="149" name="Picture 148"/>
            <p:cNvPicPr>
              <a:picLocks noChangeAspect="1"/>
            </p:cNvPicPr>
            <p:nvPr/>
          </p:nvPicPr>
          <p:blipFill>
            <a:blip r:embed="rId7"/>
            <a:stretch>
              <a:fillRect/>
            </a:stretch>
          </p:blipFill>
          <p:spPr>
            <a:xfrm>
              <a:off x="5659230" y="467590"/>
              <a:ext cx="250306" cy="248602"/>
            </a:xfrm>
            <a:prstGeom prst="rect">
              <a:avLst/>
            </a:prstGeom>
          </p:spPr>
        </p:pic>
        <p:pic>
          <p:nvPicPr>
            <p:cNvPr id="150" name="Picture 149"/>
            <p:cNvPicPr>
              <a:picLocks noChangeAspect="1"/>
            </p:cNvPicPr>
            <p:nvPr/>
          </p:nvPicPr>
          <p:blipFill>
            <a:blip r:embed="rId8"/>
            <a:stretch>
              <a:fillRect/>
            </a:stretch>
          </p:blipFill>
          <p:spPr>
            <a:xfrm>
              <a:off x="6228347" y="55201"/>
              <a:ext cx="257022" cy="255276"/>
            </a:xfrm>
            <a:prstGeom prst="rect">
              <a:avLst/>
            </a:prstGeom>
          </p:spPr>
        </p:pic>
      </p:grpSp>
      <p:grpSp>
        <p:nvGrpSpPr>
          <p:cNvPr id="151" name="Group 150"/>
          <p:cNvGrpSpPr/>
          <p:nvPr/>
        </p:nvGrpSpPr>
        <p:grpSpPr>
          <a:xfrm>
            <a:off x="4789261" y="1636150"/>
            <a:ext cx="352425" cy="444500"/>
            <a:chOff x="9323388" y="5980113"/>
            <a:chExt cx="352425" cy="444500"/>
          </a:xfrm>
        </p:grpSpPr>
        <p:sp>
          <p:nvSpPr>
            <p:cNvPr id="152"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548235"/>
            </a:solidFill>
            <a:ln w="12700">
              <a:solidFill>
                <a:srgbClr val="548235"/>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5"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56" name="Picture 155"/>
          <p:cNvPicPr>
            <a:picLocks noChangeAspect="1"/>
          </p:cNvPicPr>
          <p:nvPr/>
        </p:nvPicPr>
        <p:blipFill>
          <a:blip r:embed="rId9"/>
          <a:stretch>
            <a:fillRect/>
          </a:stretch>
        </p:blipFill>
        <p:spPr>
          <a:xfrm>
            <a:off x="4688087" y="854500"/>
            <a:ext cx="354170" cy="417172"/>
          </a:xfrm>
          <a:prstGeom prst="rect">
            <a:avLst/>
          </a:prstGeom>
        </p:spPr>
      </p:pic>
      <p:grpSp>
        <p:nvGrpSpPr>
          <p:cNvPr id="160" name="Group 159"/>
          <p:cNvGrpSpPr/>
          <p:nvPr/>
        </p:nvGrpSpPr>
        <p:grpSpPr>
          <a:xfrm>
            <a:off x="328416" y="4952500"/>
            <a:ext cx="480650" cy="1954760"/>
            <a:chOff x="328416" y="4952500"/>
            <a:chExt cx="480650" cy="1954760"/>
          </a:xfrm>
        </p:grpSpPr>
        <p:grpSp>
          <p:nvGrpSpPr>
            <p:cNvPr id="161" name="Group 160"/>
            <p:cNvGrpSpPr/>
            <p:nvPr/>
          </p:nvGrpSpPr>
          <p:grpSpPr>
            <a:xfrm>
              <a:off x="511389" y="4973592"/>
              <a:ext cx="286707" cy="1933668"/>
              <a:chOff x="511389" y="4973592"/>
              <a:chExt cx="286707" cy="1933668"/>
            </a:xfrm>
          </p:grpSpPr>
          <p:pic>
            <p:nvPicPr>
              <p:cNvPr id="181" name="Picture 180"/>
              <p:cNvPicPr>
                <a:picLocks noChangeAspect="1"/>
              </p:cNvPicPr>
              <p:nvPr/>
            </p:nvPicPr>
            <p:blipFill>
              <a:blip r:embed="rId10"/>
              <a:stretch>
                <a:fillRect/>
              </a:stretch>
            </p:blipFill>
            <p:spPr>
              <a:xfrm>
                <a:off x="511389" y="6675818"/>
                <a:ext cx="231442" cy="231442"/>
              </a:xfrm>
              <a:prstGeom prst="rect">
                <a:avLst/>
              </a:prstGeom>
            </p:spPr>
          </p:pic>
          <p:pic>
            <p:nvPicPr>
              <p:cNvPr id="182" name="Picture 181"/>
              <p:cNvPicPr>
                <a:picLocks noChangeAspect="1"/>
              </p:cNvPicPr>
              <p:nvPr/>
            </p:nvPicPr>
            <p:blipFill>
              <a:blip r:embed="rId11"/>
              <a:stretch>
                <a:fillRect/>
              </a:stretch>
            </p:blipFill>
            <p:spPr>
              <a:xfrm>
                <a:off x="521568" y="6359977"/>
                <a:ext cx="231442" cy="231442"/>
              </a:xfrm>
              <a:prstGeom prst="rect">
                <a:avLst/>
              </a:prstGeom>
            </p:spPr>
          </p:pic>
          <p:pic>
            <p:nvPicPr>
              <p:cNvPr id="183" name="Picture 182"/>
              <p:cNvPicPr>
                <a:picLocks noChangeAspect="1"/>
              </p:cNvPicPr>
              <p:nvPr/>
            </p:nvPicPr>
            <p:blipFill>
              <a:blip r:embed="rId12"/>
              <a:stretch>
                <a:fillRect/>
              </a:stretch>
            </p:blipFill>
            <p:spPr>
              <a:xfrm>
                <a:off x="545134" y="5392899"/>
                <a:ext cx="233026" cy="231442"/>
              </a:xfrm>
              <a:prstGeom prst="rect">
                <a:avLst/>
              </a:prstGeom>
            </p:spPr>
          </p:pic>
          <p:pic>
            <p:nvPicPr>
              <p:cNvPr id="184" name="Picture 183"/>
              <p:cNvPicPr>
                <a:picLocks noChangeAspect="1"/>
              </p:cNvPicPr>
              <p:nvPr/>
            </p:nvPicPr>
            <p:blipFill>
              <a:blip r:embed="rId13"/>
              <a:stretch>
                <a:fillRect/>
              </a:stretch>
            </p:blipFill>
            <p:spPr>
              <a:xfrm>
                <a:off x="557144" y="4973592"/>
                <a:ext cx="240952" cy="240952"/>
              </a:xfrm>
              <a:prstGeom prst="rect">
                <a:avLst/>
              </a:prstGeom>
            </p:spPr>
          </p:pic>
        </p:grpSp>
        <p:pic>
          <p:nvPicPr>
            <p:cNvPr id="162" name="Picture 161"/>
            <p:cNvPicPr>
              <a:picLocks noChangeAspect="1"/>
            </p:cNvPicPr>
            <p:nvPr/>
          </p:nvPicPr>
          <p:blipFill>
            <a:blip r:embed="rId14"/>
            <a:stretch>
              <a:fillRect/>
            </a:stretch>
          </p:blipFill>
          <p:spPr>
            <a:xfrm>
              <a:off x="395068" y="5996446"/>
              <a:ext cx="383786" cy="391782"/>
            </a:xfrm>
            <a:prstGeom prst="rect">
              <a:avLst/>
            </a:prstGeom>
          </p:spPr>
        </p:pic>
        <p:grpSp>
          <p:nvGrpSpPr>
            <p:cNvPr id="174" name="Group 173"/>
            <p:cNvGrpSpPr/>
            <p:nvPr/>
          </p:nvGrpSpPr>
          <p:grpSpPr>
            <a:xfrm>
              <a:off x="417147" y="4952500"/>
              <a:ext cx="352425" cy="444500"/>
              <a:chOff x="9323388" y="5980113"/>
              <a:chExt cx="352425" cy="444500"/>
            </a:xfrm>
          </p:grpSpPr>
          <p:sp>
            <p:nvSpPr>
              <p:cNvPr id="177"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F6000"/>
              </a:solidFill>
              <a:ln w="12700">
                <a:solidFill>
                  <a:srgbClr val="7F600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80"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75" name="Picture 174"/>
            <p:cNvPicPr>
              <a:picLocks noChangeAspect="1"/>
            </p:cNvPicPr>
            <p:nvPr/>
          </p:nvPicPr>
          <p:blipFill>
            <a:blip r:embed="rId15"/>
            <a:stretch>
              <a:fillRect/>
            </a:stretch>
          </p:blipFill>
          <p:spPr>
            <a:xfrm>
              <a:off x="418884" y="5241494"/>
              <a:ext cx="390182" cy="391782"/>
            </a:xfrm>
            <a:prstGeom prst="rect">
              <a:avLst/>
            </a:prstGeom>
          </p:spPr>
        </p:pic>
        <p:pic>
          <p:nvPicPr>
            <p:cNvPr id="176" name="Picture 175"/>
            <p:cNvPicPr>
              <a:picLocks noChangeAspect="1"/>
            </p:cNvPicPr>
            <p:nvPr/>
          </p:nvPicPr>
          <p:blipFill>
            <a:blip r:embed="rId16"/>
            <a:stretch>
              <a:fillRect/>
            </a:stretch>
          </p:blipFill>
          <p:spPr>
            <a:xfrm>
              <a:off x="328416" y="5168672"/>
              <a:ext cx="362998" cy="447752"/>
            </a:xfrm>
            <a:prstGeom prst="rect">
              <a:avLst/>
            </a:prstGeom>
          </p:spPr>
        </p:pic>
      </p:grpSp>
      <p:grpSp>
        <p:nvGrpSpPr>
          <p:cNvPr id="196" name="Group 195"/>
          <p:cNvGrpSpPr/>
          <p:nvPr/>
        </p:nvGrpSpPr>
        <p:grpSpPr>
          <a:xfrm>
            <a:off x="576229" y="3899528"/>
            <a:ext cx="463924" cy="1293262"/>
            <a:chOff x="576229" y="3899528"/>
            <a:chExt cx="463924" cy="1293262"/>
          </a:xfrm>
        </p:grpSpPr>
        <p:pic>
          <p:nvPicPr>
            <p:cNvPr id="197" name="Picture 196"/>
            <p:cNvPicPr>
              <a:picLocks noChangeAspect="1"/>
            </p:cNvPicPr>
            <p:nvPr/>
          </p:nvPicPr>
          <p:blipFill>
            <a:blip r:embed="rId17"/>
            <a:stretch>
              <a:fillRect/>
            </a:stretch>
          </p:blipFill>
          <p:spPr>
            <a:xfrm>
              <a:off x="628136" y="4963264"/>
              <a:ext cx="229526" cy="229526"/>
            </a:xfrm>
            <a:prstGeom prst="rect">
              <a:avLst/>
            </a:prstGeom>
          </p:spPr>
        </p:pic>
        <p:pic>
          <p:nvPicPr>
            <p:cNvPr id="198" name="Picture 197"/>
            <p:cNvPicPr>
              <a:picLocks noChangeAspect="1"/>
            </p:cNvPicPr>
            <p:nvPr/>
          </p:nvPicPr>
          <p:blipFill>
            <a:blip r:embed="rId18"/>
            <a:stretch>
              <a:fillRect/>
            </a:stretch>
          </p:blipFill>
          <p:spPr>
            <a:xfrm>
              <a:off x="801259" y="3899528"/>
              <a:ext cx="238894" cy="238894"/>
            </a:xfrm>
            <a:prstGeom prst="rect">
              <a:avLst/>
            </a:prstGeom>
          </p:spPr>
        </p:pic>
        <p:pic>
          <p:nvPicPr>
            <p:cNvPr id="199" name="Picture 198"/>
            <p:cNvPicPr>
              <a:picLocks noChangeAspect="1"/>
            </p:cNvPicPr>
            <p:nvPr/>
          </p:nvPicPr>
          <p:blipFill>
            <a:blip r:embed="rId19"/>
            <a:stretch>
              <a:fillRect/>
            </a:stretch>
          </p:blipFill>
          <p:spPr>
            <a:xfrm>
              <a:off x="622692" y="4658166"/>
              <a:ext cx="224578" cy="226116"/>
            </a:xfrm>
            <a:prstGeom prst="rect">
              <a:avLst/>
            </a:prstGeom>
          </p:spPr>
        </p:pic>
        <p:pic>
          <p:nvPicPr>
            <p:cNvPr id="200" name="Picture 199"/>
            <p:cNvPicPr>
              <a:picLocks noChangeAspect="1"/>
            </p:cNvPicPr>
            <p:nvPr/>
          </p:nvPicPr>
          <p:blipFill>
            <a:blip r:embed="rId20"/>
            <a:stretch>
              <a:fillRect/>
            </a:stretch>
          </p:blipFill>
          <p:spPr>
            <a:xfrm>
              <a:off x="576229" y="4333619"/>
              <a:ext cx="227964" cy="229526"/>
            </a:xfrm>
            <a:prstGeom prst="rect">
              <a:avLst/>
            </a:prstGeom>
          </p:spPr>
        </p:pic>
      </p:grpSp>
      <p:pic>
        <p:nvPicPr>
          <p:cNvPr id="201" name="Picture 200"/>
          <p:cNvPicPr>
            <a:picLocks noChangeAspect="1"/>
          </p:cNvPicPr>
          <p:nvPr/>
        </p:nvPicPr>
        <p:blipFill>
          <a:blip r:embed="rId21"/>
          <a:stretch>
            <a:fillRect/>
          </a:stretch>
        </p:blipFill>
        <p:spPr>
          <a:xfrm>
            <a:off x="702960" y="4289455"/>
            <a:ext cx="302918" cy="356804"/>
          </a:xfrm>
          <a:prstGeom prst="rect">
            <a:avLst/>
          </a:prstGeom>
        </p:spPr>
      </p:pic>
      <p:pic>
        <p:nvPicPr>
          <p:cNvPr id="202" name="Picture 201"/>
          <p:cNvPicPr>
            <a:picLocks noChangeAspect="1"/>
          </p:cNvPicPr>
          <p:nvPr/>
        </p:nvPicPr>
        <p:blipFill>
          <a:blip r:embed="rId22"/>
          <a:stretch>
            <a:fillRect/>
          </a:stretch>
        </p:blipFill>
        <p:spPr>
          <a:xfrm>
            <a:off x="610570" y="4180084"/>
            <a:ext cx="334732" cy="412886"/>
          </a:xfrm>
          <a:prstGeom prst="rect">
            <a:avLst/>
          </a:prstGeom>
        </p:spPr>
      </p:pic>
      <p:pic>
        <p:nvPicPr>
          <p:cNvPr id="203" name="Picture 202"/>
          <p:cNvPicPr>
            <a:picLocks noChangeAspect="1"/>
          </p:cNvPicPr>
          <p:nvPr/>
        </p:nvPicPr>
        <p:blipFill>
          <a:blip r:embed="rId23"/>
          <a:stretch>
            <a:fillRect/>
          </a:stretch>
        </p:blipFill>
        <p:spPr>
          <a:xfrm>
            <a:off x="619759" y="3764576"/>
            <a:ext cx="353902" cy="361274"/>
          </a:xfrm>
          <a:prstGeom prst="rect">
            <a:avLst/>
          </a:prstGeom>
        </p:spPr>
      </p:pic>
      <p:pic>
        <p:nvPicPr>
          <p:cNvPr id="214" name="Picture 213"/>
          <p:cNvPicPr>
            <a:picLocks noChangeAspect="1"/>
          </p:cNvPicPr>
          <p:nvPr/>
        </p:nvPicPr>
        <p:blipFill>
          <a:blip r:embed="rId24"/>
          <a:stretch>
            <a:fillRect/>
          </a:stretch>
        </p:blipFill>
        <p:spPr>
          <a:xfrm>
            <a:off x="570732" y="4606514"/>
            <a:ext cx="359800" cy="361272"/>
          </a:xfrm>
          <a:prstGeom prst="rect">
            <a:avLst/>
          </a:prstGeom>
        </p:spPr>
      </p:pic>
      <p:grpSp>
        <p:nvGrpSpPr>
          <p:cNvPr id="224" name="Group 223"/>
          <p:cNvGrpSpPr/>
          <p:nvPr/>
        </p:nvGrpSpPr>
        <p:grpSpPr>
          <a:xfrm>
            <a:off x="601114" y="4617830"/>
            <a:ext cx="352425" cy="444500"/>
            <a:chOff x="9323388" y="5980113"/>
            <a:chExt cx="352425" cy="444500"/>
          </a:xfrm>
        </p:grpSpPr>
        <p:sp>
          <p:nvSpPr>
            <p:cNvPr id="225"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7030A0"/>
            </a:solidFill>
            <a:ln w="12700">
              <a:solidFill>
                <a:srgbClr val="7030A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229" name="Picture 228"/>
          <p:cNvPicPr>
            <a:picLocks noChangeAspect="1"/>
          </p:cNvPicPr>
          <p:nvPr/>
        </p:nvPicPr>
        <p:blipFill>
          <a:blip r:embed="rId25"/>
          <a:stretch>
            <a:fillRect/>
          </a:stretch>
        </p:blipFill>
        <p:spPr>
          <a:xfrm>
            <a:off x="4353025" y="1091651"/>
            <a:ext cx="313852" cy="369686"/>
          </a:xfrm>
          <a:prstGeom prst="rect">
            <a:avLst/>
          </a:prstGeom>
        </p:spPr>
      </p:pic>
      <p:grpSp>
        <p:nvGrpSpPr>
          <p:cNvPr id="232" name="Group 231"/>
          <p:cNvGrpSpPr/>
          <p:nvPr/>
        </p:nvGrpSpPr>
        <p:grpSpPr>
          <a:xfrm>
            <a:off x="4014335" y="1122140"/>
            <a:ext cx="352425" cy="444500"/>
            <a:chOff x="9323388" y="5980113"/>
            <a:chExt cx="352425" cy="444500"/>
          </a:xfrm>
        </p:grpSpPr>
        <p:sp>
          <p:nvSpPr>
            <p:cNvPr id="236"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solidFill>
              <a:srgbClr val="0070C0"/>
            </a:solidFill>
            <a:ln w="12700">
              <a:solidFill>
                <a:srgbClr val="0070C0"/>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en-US" sz="1700" dirty="0">
                  <a:solidFill>
                    <a:srgbClr val="FFFFFF"/>
                  </a:solidFill>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244" name="Picture 243"/>
          <p:cNvPicPr>
            <a:picLocks noChangeAspect="1"/>
          </p:cNvPicPr>
          <p:nvPr/>
        </p:nvPicPr>
        <p:blipFill>
          <a:blip r:embed="rId26"/>
          <a:stretch>
            <a:fillRect/>
          </a:stretch>
        </p:blipFill>
        <p:spPr>
          <a:xfrm>
            <a:off x="8159770" y="126868"/>
            <a:ext cx="316920" cy="373296"/>
          </a:xfrm>
          <a:prstGeom prst="rect">
            <a:avLst/>
          </a:prstGeom>
        </p:spPr>
      </p:pic>
      <p:grpSp>
        <p:nvGrpSpPr>
          <p:cNvPr id="250" name="Group 249"/>
          <p:cNvGrpSpPr/>
          <p:nvPr/>
        </p:nvGrpSpPr>
        <p:grpSpPr>
          <a:xfrm>
            <a:off x="6970325" y="158707"/>
            <a:ext cx="352425" cy="444500"/>
            <a:chOff x="9323388" y="5980113"/>
            <a:chExt cx="352425" cy="444500"/>
          </a:xfrm>
        </p:grpSpPr>
        <p:sp>
          <p:nvSpPr>
            <p:cNvPr id="251" name="AutoShape 3"/>
            <p:cNvSpPr>
              <a:spLocks noChangeAspect="1" noChangeArrowheads="1" noTextEdit="1"/>
            </p:cNvSpPr>
            <p:nvPr/>
          </p:nvSpPr>
          <p:spPr bwMode="auto">
            <a:xfrm>
              <a:off x="9323388" y="5980113"/>
              <a:ext cx="352425"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2" name="Freeform 5"/>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close/>
                </a:path>
              </a:pathLst>
            </a:custGeom>
            <a:solidFill>
              <a:srgbClr val="C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3" name="Freeform 6"/>
            <p:cNvSpPr>
              <a:spLocks/>
            </p:cNvSpPr>
            <p:nvPr/>
          </p:nvSpPr>
          <p:spPr bwMode="auto">
            <a:xfrm>
              <a:off x="9383713" y="6087269"/>
              <a:ext cx="231775" cy="230188"/>
            </a:xfrm>
            <a:custGeom>
              <a:avLst/>
              <a:gdLst>
                <a:gd name="T0" fmla="*/ 0 w 146"/>
                <a:gd name="T1" fmla="*/ 72 h 145"/>
                <a:gd name="T2" fmla="*/ 1 w 146"/>
                <a:gd name="T3" fmla="*/ 57 h 145"/>
                <a:gd name="T4" fmla="*/ 5 w 146"/>
                <a:gd name="T5" fmla="*/ 44 h 145"/>
                <a:gd name="T6" fmla="*/ 12 w 146"/>
                <a:gd name="T7" fmla="*/ 32 h 145"/>
                <a:gd name="T8" fmla="*/ 21 w 146"/>
                <a:gd name="T9" fmla="*/ 21 h 145"/>
                <a:gd name="T10" fmla="*/ 32 w 146"/>
                <a:gd name="T11" fmla="*/ 12 h 145"/>
                <a:gd name="T12" fmla="*/ 44 w 146"/>
                <a:gd name="T13" fmla="*/ 5 h 145"/>
                <a:gd name="T14" fmla="*/ 57 w 146"/>
                <a:gd name="T15" fmla="*/ 1 h 145"/>
                <a:gd name="T16" fmla="*/ 73 w 146"/>
                <a:gd name="T17" fmla="*/ 0 h 145"/>
                <a:gd name="T18" fmla="*/ 88 w 146"/>
                <a:gd name="T19" fmla="*/ 1 h 145"/>
                <a:gd name="T20" fmla="*/ 101 w 146"/>
                <a:gd name="T21" fmla="*/ 5 h 145"/>
                <a:gd name="T22" fmla="*/ 114 w 146"/>
                <a:gd name="T23" fmla="*/ 12 h 145"/>
                <a:gd name="T24" fmla="*/ 124 w 146"/>
                <a:gd name="T25" fmla="*/ 21 h 145"/>
                <a:gd name="T26" fmla="*/ 133 w 146"/>
                <a:gd name="T27" fmla="*/ 32 h 145"/>
                <a:gd name="T28" fmla="*/ 140 w 146"/>
                <a:gd name="T29" fmla="*/ 44 h 145"/>
                <a:gd name="T30" fmla="*/ 144 w 146"/>
                <a:gd name="T31" fmla="*/ 57 h 145"/>
                <a:gd name="T32" fmla="*/ 146 w 146"/>
                <a:gd name="T33" fmla="*/ 72 h 145"/>
                <a:gd name="T34" fmla="*/ 144 w 146"/>
                <a:gd name="T35" fmla="*/ 87 h 145"/>
                <a:gd name="T36" fmla="*/ 140 w 146"/>
                <a:gd name="T37" fmla="*/ 100 h 145"/>
                <a:gd name="T38" fmla="*/ 133 w 146"/>
                <a:gd name="T39" fmla="*/ 113 h 145"/>
                <a:gd name="T40" fmla="*/ 124 w 146"/>
                <a:gd name="T41" fmla="*/ 123 h 145"/>
                <a:gd name="T42" fmla="*/ 114 w 146"/>
                <a:gd name="T43" fmla="*/ 132 h 145"/>
                <a:gd name="T44" fmla="*/ 101 w 146"/>
                <a:gd name="T45" fmla="*/ 139 h 145"/>
                <a:gd name="T46" fmla="*/ 88 w 146"/>
                <a:gd name="T47" fmla="*/ 143 h 145"/>
                <a:gd name="T48" fmla="*/ 73 w 146"/>
                <a:gd name="T49" fmla="*/ 145 h 145"/>
                <a:gd name="T50" fmla="*/ 57 w 146"/>
                <a:gd name="T51" fmla="*/ 143 h 145"/>
                <a:gd name="T52" fmla="*/ 44 w 146"/>
                <a:gd name="T53" fmla="*/ 139 h 145"/>
                <a:gd name="T54" fmla="*/ 32 w 146"/>
                <a:gd name="T55" fmla="*/ 132 h 145"/>
                <a:gd name="T56" fmla="*/ 21 w 146"/>
                <a:gd name="T57" fmla="*/ 123 h 145"/>
                <a:gd name="T58" fmla="*/ 12 w 146"/>
                <a:gd name="T59" fmla="*/ 113 h 145"/>
                <a:gd name="T60" fmla="*/ 5 w 146"/>
                <a:gd name="T61" fmla="*/ 100 h 145"/>
                <a:gd name="T62" fmla="*/ 1 w 146"/>
                <a:gd name="T63" fmla="*/ 87 h 145"/>
                <a:gd name="T64" fmla="*/ 0 w 146"/>
                <a:gd name="T65" fmla="*/ 7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45">
                  <a:moveTo>
                    <a:pt x="0" y="72"/>
                  </a:moveTo>
                  <a:lnTo>
                    <a:pt x="1" y="57"/>
                  </a:lnTo>
                  <a:lnTo>
                    <a:pt x="5" y="44"/>
                  </a:lnTo>
                  <a:lnTo>
                    <a:pt x="12" y="32"/>
                  </a:lnTo>
                  <a:lnTo>
                    <a:pt x="21" y="21"/>
                  </a:lnTo>
                  <a:lnTo>
                    <a:pt x="32" y="12"/>
                  </a:lnTo>
                  <a:lnTo>
                    <a:pt x="44" y="5"/>
                  </a:lnTo>
                  <a:lnTo>
                    <a:pt x="57" y="1"/>
                  </a:lnTo>
                  <a:lnTo>
                    <a:pt x="73" y="0"/>
                  </a:lnTo>
                  <a:lnTo>
                    <a:pt x="88" y="1"/>
                  </a:lnTo>
                  <a:lnTo>
                    <a:pt x="101" y="5"/>
                  </a:lnTo>
                  <a:lnTo>
                    <a:pt x="114" y="12"/>
                  </a:lnTo>
                  <a:lnTo>
                    <a:pt x="124" y="21"/>
                  </a:lnTo>
                  <a:lnTo>
                    <a:pt x="133" y="32"/>
                  </a:lnTo>
                  <a:lnTo>
                    <a:pt x="140" y="44"/>
                  </a:lnTo>
                  <a:lnTo>
                    <a:pt x="144" y="57"/>
                  </a:lnTo>
                  <a:lnTo>
                    <a:pt x="146" y="72"/>
                  </a:lnTo>
                  <a:lnTo>
                    <a:pt x="144" y="87"/>
                  </a:lnTo>
                  <a:lnTo>
                    <a:pt x="140" y="100"/>
                  </a:lnTo>
                  <a:lnTo>
                    <a:pt x="133" y="113"/>
                  </a:lnTo>
                  <a:lnTo>
                    <a:pt x="124" y="123"/>
                  </a:lnTo>
                  <a:lnTo>
                    <a:pt x="114" y="132"/>
                  </a:lnTo>
                  <a:lnTo>
                    <a:pt x="101" y="139"/>
                  </a:lnTo>
                  <a:lnTo>
                    <a:pt x="88" y="143"/>
                  </a:lnTo>
                  <a:lnTo>
                    <a:pt x="73" y="145"/>
                  </a:lnTo>
                  <a:lnTo>
                    <a:pt x="57" y="143"/>
                  </a:lnTo>
                  <a:lnTo>
                    <a:pt x="44" y="139"/>
                  </a:lnTo>
                  <a:lnTo>
                    <a:pt x="32" y="132"/>
                  </a:lnTo>
                  <a:lnTo>
                    <a:pt x="21" y="123"/>
                  </a:lnTo>
                  <a:lnTo>
                    <a:pt x="12" y="113"/>
                  </a:lnTo>
                  <a:lnTo>
                    <a:pt x="5" y="100"/>
                  </a:lnTo>
                  <a:lnTo>
                    <a:pt x="1" y="87"/>
                  </a:lnTo>
                  <a:lnTo>
                    <a:pt x="0" y="72"/>
                  </a:lnTo>
                </a:path>
              </a:pathLst>
            </a:custGeom>
            <a:noFill/>
            <a:ln w="12700">
              <a:solidFill>
                <a:srgbClr val="C00000"/>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4" name="Rectangle 7"/>
            <p:cNvSpPr>
              <a:spLocks noChangeArrowheads="1"/>
            </p:cNvSpPr>
            <p:nvPr/>
          </p:nvSpPr>
          <p:spPr bwMode="auto">
            <a:xfrm>
              <a:off x="9446701" y="6071558"/>
              <a:ext cx="10579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700" b="0" i="0" u="none" strike="noStrike" cap="none" normalizeH="0" baseline="0" dirty="0">
                  <a:ln>
                    <a:noFill/>
                  </a:ln>
                  <a:solidFill>
                    <a:srgbClr val="FFFFFF"/>
                  </a:solidFill>
                  <a:effectLst/>
                  <a:latin typeface="Calibri" panose="020F0502020204030204" pitchFamily="34" charset="0"/>
                </a:rPr>
                <a:t>T</a:t>
              </a:r>
              <a:endParaRPr kumimoji="0" lang="en-US" altLang="en-US" sz="1800" b="0" i="0" u="none" strike="noStrike" cap="none" normalizeH="0" baseline="0" dirty="0">
                <a:ln>
                  <a:noFill/>
                </a:ln>
                <a:solidFill>
                  <a:schemeClr val="tx1"/>
                </a:solidFill>
                <a:effectLst/>
                <a:latin typeface="Arial" panose="020B0604020202020204" pitchFamily="34" charset="0"/>
              </a:endParaRPr>
            </a:p>
          </p:txBody>
        </p:sp>
      </p:grpSp>
      <p:pic>
        <p:nvPicPr>
          <p:cNvPr id="157" name="Picture 156"/>
          <p:cNvPicPr>
            <a:picLocks noChangeAspect="1"/>
          </p:cNvPicPr>
          <p:nvPr/>
        </p:nvPicPr>
        <p:blipFill>
          <a:blip r:embed="rId27"/>
          <a:stretch>
            <a:fillRect/>
          </a:stretch>
        </p:blipFill>
        <p:spPr>
          <a:xfrm>
            <a:off x="527179" y="5664146"/>
            <a:ext cx="329724" cy="388374"/>
          </a:xfrm>
          <a:prstGeom prst="rect">
            <a:avLst/>
          </a:prstGeom>
        </p:spPr>
      </p:pic>
      <p:sp>
        <p:nvSpPr>
          <p:cNvPr id="158" name="Rectangle 157"/>
          <p:cNvSpPr/>
          <p:nvPr/>
        </p:nvSpPr>
        <p:spPr>
          <a:xfrm>
            <a:off x="8730053" y="5741430"/>
            <a:ext cx="3024044" cy="698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err="1">
                <a:solidFill>
                  <a:srgbClr val="FFFF00"/>
                </a:solidFill>
              </a:rPr>
              <a:t>Numeris</a:t>
            </a:r>
            <a:r>
              <a:rPr lang="en-CA" sz="800" b="1" u="sng" dirty="0">
                <a:solidFill>
                  <a:srgbClr val="FFFF00"/>
                </a:solidFill>
              </a:rPr>
              <a:t> data in this report version, consists of adults 18+ only for Total and French Canada; </a:t>
            </a:r>
            <a:r>
              <a:rPr lang="en-CA" sz="800" b="1" dirty="0"/>
              <a:t>For the report with additional TV and Radio demos, please contact IAB Canada. To qualify to receive this additional </a:t>
            </a:r>
            <a:r>
              <a:rPr lang="en-CA" sz="800" b="1" dirty="0" err="1"/>
              <a:t>Numeris</a:t>
            </a:r>
            <a:r>
              <a:rPr lang="en-CA" sz="800" b="1" dirty="0"/>
              <a:t> data, your company and/or its media agency of record must be both an IAB member AND a </a:t>
            </a:r>
            <a:r>
              <a:rPr lang="en-CA" sz="800" b="1" dirty="0" err="1"/>
              <a:t>Numeris</a:t>
            </a:r>
            <a:r>
              <a:rPr lang="en-CA" sz="800" b="1" dirty="0"/>
              <a:t> subscriber.</a:t>
            </a:r>
          </a:p>
        </p:txBody>
      </p:sp>
    </p:spTree>
    <p:extLst>
      <p:ext uri="{BB962C8B-B14F-4D97-AF65-F5344CB8AC3E}">
        <p14:creationId xmlns:p14="http://schemas.microsoft.com/office/powerpoint/2010/main" val="25397308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4350023" y="349518"/>
            <a:ext cx="3499676" cy="541174"/>
          </a:xfrm>
          <a:prstGeom prst="rect">
            <a:avLst/>
          </a:prstGeom>
          <a:noFill/>
        </p:spPr>
        <p:txBody>
          <a:bodyPr wrap="none" rtlCol="0">
            <a:spAutoFit/>
          </a:bodyPr>
          <a:lstStyle/>
          <a:p>
            <a:pPr algn="ctr">
              <a:lnSpc>
                <a:spcPts val="3500"/>
              </a:lnSpc>
            </a:pPr>
            <a:r>
              <a:rPr lang="en-US" sz="3200" b="1" dirty="0">
                <a:solidFill>
                  <a:schemeClr val="tx1">
                    <a:lumMod val="50000"/>
                    <a:lumOff val="50000"/>
                  </a:schemeClr>
                </a:solidFill>
                <a:latin typeface="Century Gothic" panose="020B0502020202020204" pitchFamily="34" charset="0"/>
                <a:cs typeface="Arial" panose="020B0604020202020204" pitchFamily="34" charset="0"/>
              </a:rPr>
              <a:t>FRENCH </a:t>
            </a:r>
            <a:r>
              <a:rPr lang="en-US" sz="2000" dirty="0">
                <a:solidFill>
                  <a:schemeClr val="tx1">
                    <a:lumMod val="50000"/>
                    <a:lumOff val="50000"/>
                  </a:schemeClr>
                </a:solidFill>
                <a:latin typeface="Century Gothic" panose="020B0502020202020204" pitchFamily="34" charset="0"/>
                <a:cs typeface="Arial" panose="020B0604020202020204" pitchFamily="34" charset="0"/>
              </a:rPr>
              <a:t>vs</a:t>
            </a:r>
            <a:r>
              <a:rPr lang="en-US" sz="3200" b="1" dirty="0">
                <a:solidFill>
                  <a:schemeClr val="tx1">
                    <a:lumMod val="50000"/>
                    <a:lumOff val="50000"/>
                  </a:schemeClr>
                </a:solidFill>
                <a:latin typeface="Century Gothic" panose="020B0502020202020204" pitchFamily="34" charset="0"/>
                <a:cs typeface="Arial" panose="020B0604020202020204" pitchFamily="34" charset="0"/>
              </a:rPr>
              <a:t> TOTAL </a:t>
            </a:r>
          </a:p>
        </p:txBody>
      </p:sp>
      <p:grpSp>
        <p:nvGrpSpPr>
          <p:cNvPr id="4" name="Group 3"/>
          <p:cNvGrpSpPr/>
          <p:nvPr/>
        </p:nvGrpSpPr>
        <p:grpSpPr>
          <a:xfrm>
            <a:off x="420543" y="2410524"/>
            <a:ext cx="11350915" cy="592395"/>
            <a:chOff x="420543" y="2410524"/>
            <a:chExt cx="11350915" cy="592395"/>
          </a:xfrm>
        </p:grpSpPr>
        <p:sp>
          <p:nvSpPr>
            <p:cNvPr id="3" name="Rectangle 2"/>
            <p:cNvSpPr/>
            <p:nvPr/>
          </p:nvSpPr>
          <p:spPr>
            <a:xfrm>
              <a:off x="1096123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p:cNvSpPr txBox="1"/>
            <p:nvPr/>
          </p:nvSpPr>
          <p:spPr>
            <a:xfrm>
              <a:off x="11103292"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115</a:t>
              </a:r>
            </a:p>
            <a:p>
              <a:pPr algn="ctr"/>
              <a:r>
                <a:rPr lang="en-US" sz="1600" dirty="0">
                  <a:latin typeface="Century Gothic" panose="020B0502020202020204" pitchFamily="34" charset="0"/>
                  <a:cs typeface="Arial" panose="020B0604020202020204" pitchFamily="34" charset="0"/>
                </a:rPr>
                <a:t>120</a:t>
              </a:r>
            </a:p>
          </p:txBody>
        </p:sp>
        <p:sp>
          <p:nvSpPr>
            <p:cNvPr id="11" name="Rectangle 10"/>
            <p:cNvSpPr/>
            <p:nvPr/>
          </p:nvSpPr>
          <p:spPr>
            <a:xfrm>
              <a:off x="1015100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p:cNvSpPr txBox="1"/>
            <p:nvPr/>
          </p:nvSpPr>
          <p:spPr>
            <a:xfrm>
              <a:off x="10293064"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110</a:t>
              </a:r>
            </a:p>
            <a:p>
              <a:pPr algn="ctr"/>
              <a:r>
                <a:rPr lang="en-US" sz="1600" dirty="0">
                  <a:latin typeface="Century Gothic" panose="020B0502020202020204" pitchFamily="34" charset="0"/>
                  <a:cs typeface="Arial" panose="020B0604020202020204" pitchFamily="34" charset="0"/>
                </a:rPr>
                <a:t>115</a:t>
              </a:r>
            </a:p>
          </p:txBody>
        </p:sp>
        <p:sp>
          <p:nvSpPr>
            <p:cNvPr id="14" name="Rectangle 13"/>
            <p:cNvSpPr/>
            <p:nvPr/>
          </p:nvSpPr>
          <p:spPr>
            <a:xfrm>
              <a:off x="934077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p:cNvSpPr txBox="1"/>
            <p:nvPr/>
          </p:nvSpPr>
          <p:spPr>
            <a:xfrm>
              <a:off x="9482836"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105</a:t>
              </a:r>
            </a:p>
            <a:p>
              <a:pPr algn="ctr"/>
              <a:r>
                <a:rPr lang="en-US" sz="1600" dirty="0">
                  <a:latin typeface="Century Gothic" panose="020B0502020202020204" pitchFamily="34" charset="0"/>
                  <a:cs typeface="Arial" panose="020B0604020202020204" pitchFamily="34" charset="0"/>
                </a:rPr>
                <a:t>110</a:t>
              </a:r>
            </a:p>
          </p:txBody>
        </p:sp>
        <p:sp>
          <p:nvSpPr>
            <p:cNvPr id="17" name="Rectangle 16"/>
            <p:cNvSpPr/>
            <p:nvPr/>
          </p:nvSpPr>
          <p:spPr>
            <a:xfrm>
              <a:off x="853054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TextBox 17"/>
            <p:cNvSpPr txBox="1"/>
            <p:nvPr/>
          </p:nvSpPr>
          <p:spPr>
            <a:xfrm>
              <a:off x="8672608" y="2416217"/>
              <a:ext cx="526105"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100</a:t>
              </a:r>
            </a:p>
            <a:p>
              <a:pPr algn="ctr"/>
              <a:r>
                <a:rPr lang="en-US" sz="1600" dirty="0">
                  <a:latin typeface="Century Gothic" panose="020B0502020202020204" pitchFamily="34" charset="0"/>
                  <a:cs typeface="Arial" panose="020B0604020202020204" pitchFamily="34" charset="0"/>
                </a:rPr>
                <a:t>105</a:t>
              </a:r>
            </a:p>
          </p:txBody>
        </p:sp>
        <p:sp>
          <p:nvSpPr>
            <p:cNvPr id="22" name="Rectangle 21"/>
            <p:cNvSpPr/>
            <p:nvPr/>
          </p:nvSpPr>
          <p:spPr>
            <a:xfrm>
              <a:off x="7720318" y="2418144"/>
              <a:ext cx="810228" cy="580966"/>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7862379" y="2416217"/>
              <a:ext cx="526106"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95</a:t>
              </a:r>
            </a:p>
            <a:p>
              <a:pPr algn="ctr"/>
              <a:r>
                <a:rPr lang="en-US" sz="1600" dirty="0">
                  <a:latin typeface="Century Gothic" panose="020B0502020202020204" pitchFamily="34" charset="0"/>
                  <a:cs typeface="Arial" panose="020B0604020202020204" pitchFamily="34" charset="0"/>
                </a:rPr>
                <a:t>100</a:t>
              </a:r>
            </a:p>
          </p:txBody>
        </p:sp>
        <p:sp>
          <p:nvSpPr>
            <p:cNvPr id="25" name="Rectangle 24"/>
            <p:cNvSpPr/>
            <p:nvPr/>
          </p:nvSpPr>
          <p:spPr>
            <a:xfrm>
              <a:off x="691009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710905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90</a:t>
              </a:r>
            </a:p>
            <a:p>
              <a:pPr algn="ctr"/>
              <a:r>
                <a:rPr lang="en-US" sz="1600" dirty="0">
                  <a:latin typeface="Century Gothic" panose="020B0502020202020204" pitchFamily="34" charset="0"/>
                  <a:cs typeface="Arial" panose="020B0604020202020204" pitchFamily="34" charset="0"/>
                </a:rPr>
                <a:t>95</a:t>
              </a:r>
            </a:p>
          </p:txBody>
        </p:sp>
        <p:sp>
          <p:nvSpPr>
            <p:cNvPr id="28" name="Rectangle 27"/>
            <p:cNvSpPr/>
            <p:nvPr/>
          </p:nvSpPr>
          <p:spPr>
            <a:xfrm>
              <a:off x="609986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p:cNvSpPr txBox="1"/>
            <p:nvPr/>
          </p:nvSpPr>
          <p:spPr>
            <a:xfrm>
              <a:off x="629883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85</a:t>
              </a:r>
            </a:p>
            <a:p>
              <a:pPr algn="ctr"/>
              <a:r>
                <a:rPr lang="en-US" sz="1600" dirty="0">
                  <a:latin typeface="Century Gothic" panose="020B0502020202020204" pitchFamily="34" charset="0"/>
                  <a:cs typeface="Arial" panose="020B0604020202020204" pitchFamily="34" charset="0"/>
                </a:rPr>
                <a:t>90</a:t>
              </a:r>
            </a:p>
          </p:txBody>
        </p:sp>
        <p:sp>
          <p:nvSpPr>
            <p:cNvPr id="31" name="Rectangle 30"/>
            <p:cNvSpPr/>
            <p:nvPr/>
          </p:nvSpPr>
          <p:spPr>
            <a:xfrm>
              <a:off x="5289634"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TextBox 31"/>
            <p:cNvSpPr txBox="1"/>
            <p:nvPr/>
          </p:nvSpPr>
          <p:spPr>
            <a:xfrm>
              <a:off x="5488602"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80</a:t>
              </a:r>
            </a:p>
            <a:p>
              <a:pPr algn="ctr"/>
              <a:r>
                <a:rPr lang="en-US" sz="1600" dirty="0">
                  <a:latin typeface="Century Gothic" panose="020B0502020202020204" pitchFamily="34" charset="0"/>
                  <a:cs typeface="Arial" panose="020B0604020202020204" pitchFamily="34" charset="0"/>
                </a:rPr>
                <a:t>85</a:t>
              </a:r>
            </a:p>
          </p:txBody>
        </p:sp>
        <p:sp>
          <p:nvSpPr>
            <p:cNvPr id="35" name="Rectangle 34"/>
            <p:cNvSpPr/>
            <p:nvPr/>
          </p:nvSpPr>
          <p:spPr>
            <a:xfrm>
              <a:off x="4479406"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p:cNvSpPr txBox="1"/>
            <p:nvPr/>
          </p:nvSpPr>
          <p:spPr>
            <a:xfrm>
              <a:off x="4678374"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75</a:t>
              </a:r>
            </a:p>
            <a:p>
              <a:pPr algn="ctr"/>
              <a:r>
                <a:rPr lang="en-US" sz="1600" dirty="0">
                  <a:latin typeface="Century Gothic" panose="020B0502020202020204" pitchFamily="34" charset="0"/>
                  <a:cs typeface="Arial" panose="020B0604020202020204" pitchFamily="34" charset="0"/>
                </a:rPr>
                <a:t>80</a:t>
              </a:r>
            </a:p>
          </p:txBody>
        </p:sp>
        <p:sp>
          <p:nvSpPr>
            <p:cNvPr id="38" name="Rectangle 37"/>
            <p:cNvSpPr/>
            <p:nvPr/>
          </p:nvSpPr>
          <p:spPr>
            <a:xfrm>
              <a:off x="3669178"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p:cNvSpPr txBox="1"/>
            <p:nvPr/>
          </p:nvSpPr>
          <p:spPr>
            <a:xfrm>
              <a:off x="3868146"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70</a:t>
              </a:r>
            </a:p>
            <a:p>
              <a:pPr algn="ctr"/>
              <a:r>
                <a:rPr lang="en-US" sz="1600" dirty="0">
                  <a:latin typeface="Century Gothic" panose="020B0502020202020204" pitchFamily="34" charset="0"/>
                  <a:cs typeface="Arial" panose="020B0604020202020204" pitchFamily="34" charset="0"/>
                </a:rPr>
                <a:t>75</a:t>
              </a:r>
            </a:p>
          </p:txBody>
        </p:sp>
        <p:sp>
          <p:nvSpPr>
            <p:cNvPr id="41" name="Rectangle 40"/>
            <p:cNvSpPr/>
            <p:nvPr/>
          </p:nvSpPr>
          <p:spPr>
            <a:xfrm>
              <a:off x="2858950"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057918"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65</a:t>
              </a:r>
            </a:p>
            <a:p>
              <a:pPr algn="ctr"/>
              <a:r>
                <a:rPr lang="en-US" sz="1600" dirty="0">
                  <a:latin typeface="Century Gothic" panose="020B0502020202020204" pitchFamily="34" charset="0"/>
                  <a:cs typeface="Arial" panose="020B0604020202020204" pitchFamily="34" charset="0"/>
                </a:rPr>
                <a:t>70</a:t>
              </a:r>
            </a:p>
          </p:txBody>
        </p:sp>
        <p:sp>
          <p:nvSpPr>
            <p:cNvPr id="44" name="Rectangle 43"/>
            <p:cNvSpPr/>
            <p:nvPr/>
          </p:nvSpPr>
          <p:spPr>
            <a:xfrm>
              <a:off x="2048722" y="2416217"/>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TextBox 44"/>
            <p:cNvSpPr txBox="1"/>
            <p:nvPr/>
          </p:nvSpPr>
          <p:spPr>
            <a:xfrm>
              <a:off x="2247690" y="2416217"/>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60</a:t>
              </a:r>
            </a:p>
            <a:p>
              <a:pPr algn="ctr"/>
              <a:r>
                <a:rPr lang="en-US" sz="1600" dirty="0">
                  <a:latin typeface="Century Gothic" panose="020B0502020202020204" pitchFamily="34" charset="0"/>
                  <a:cs typeface="Arial" panose="020B0604020202020204" pitchFamily="34" charset="0"/>
                </a:rPr>
                <a:t>65</a:t>
              </a:r>
            </a:p>
          </p:txBody>
        </p:sp>
        <p:sp>
          <p:nvSpPr>
            <p:cNvPr id="47" name="Rectangle 46"/>
            <p:cNvSpPr/>
            <p:nvPr/>
          </p:nvSpPr>
          <p:spPr>
            <a:xfrm>
              <a:off x="1236465" y="2410524"/>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TextBox 47"/>
            <p:cNvSpPr txBox="1"/>
            <p:nvPr/>
          </p:nvSpPr>
          <p:spPr>
            <a:xfrm>
              <a:off x="1427813" y="2418144"/>
              <a:ext cx="412292" cy="584775"/>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55</a:t>
              </a:r>
            </a:p>
            <a:p>
              <a:pPr algn="ctr"/>
              <a:r>
                <a:rPr lang="en-US" sz="1600" dirty="0">
                  <a:latin typeface="Century Gothic" panose="020B0502020202020204" pitchFamily="34" charset="0"/>
                  <a:cs typeface="Arial" panose="020B0604020202020204" pitchFamily="34" charset="0"/>
                </a:rPr>
                <a:t>60</a:t>
              </a:r>
            </a:p>
          </p:txBody>
        </p:sp>
        <p:sp>
          <p:nvSpPr>
            <p:cNvPr id="50" name="Rectangle 49"/>
            <p:cNvSpPr/>
            <p:nvPr/>
          </p:nvSpPr>
          <p:spPr>
            <a:xfrm>
              <a:off x="420543" y="2412451"/>
              <a:ext cx="810228" cy="584775"/>
            </a:xfrm>
            <a:prstGeom prst="rect">
              <a:avLst/>
            </a:prstGeom>
            <a:solidFill>
              <a:schemeClr val="bg1">
                <a:lumMod val="95000"/>
              </a:scheme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Box 50"/>
            <p:cNvSpPr txBox="1"/>
            <p:nvPr/>
          </p:nvSpPr>
          <p:spPr>
            <a:xfrm>
              <a:off x="556994" y="2532213"/>
              <a:ext cx="537327" cy="338554"/>
            </a:xfrm>
            <a:prstGeom prst="rect">
              <a:avLst/>
            </a:prstGeom>
            <a:noFill/>
          </p:spPr>
          <p:txBody>
            <a:bodyPr wrap="none" rtlCol="0">
              <a:spAutoFit/>
            </a:bodyPr>
            <a:lstStyle/>
            <a:p>
              <a:pPr algn="ctr"/>
              <a:r>
                <a:rPr lang="en-US" sz="1600" dirty="0">
                  <a:latin typeface="Century Gothic" panose="020B0502020202020204" pitchFamily="34" charset="0"/>
                  <a:cs typeface="Arial" panose="020B0604020202020204" pitchFamily="34" charset="0"/>
                </a:rPr>
                <a:t>&lt;50</a:t>
              </a:r>
            </a:p>
          </p:txBody>
        </p:sp>
      </p:grpSp>
      <p:grpSp>
        <p:nvGrpSpPr>
          <p:cNvPr id="10" name="Group 9"/>
          <p:cNvGrpSpPr/>
          <p:nvPr/>
        </p:nvGrpSpPr>
        <p:grpSpPr>
          <a:xfrm>
            <a:off x="432118" y="3246817"/>
            <a:ext cx="810228" cy="587541"/>
            <a:chOff x="8530546" y="3895410"/>
            <a:chExt cx="810228" cy="587541"/>
          </a:xfrm>
        </p:grpSpPr>
        <p:sp>
          <p:nvSpPr>
            <p:cNvPr id="161" name="Rectangle 160"/>
            <p:cNvSpPr/>
            <p:nvPr/>
          </p:nvSpPr>
          <p:spPr>
            <a:xfrm>
              <a:off x="8530546"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TextBox 236"/>
            <p:cNvSpPr txBox="1"/>
            <p:nvPr/>
          </p:nvSpPr>
          <p:spPr>
            <a:xfrm>
              <a:off x="8593259" y="4004514"/>
              <a:ext cx="68480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W</a:t>
              </a:r>
              <a:r>
                <a:rPr lang="en-US" sz="1400" dirty="0">
                  <a:solidFill>
                    <a:srgbClr val="C00000"/>
                  </a:solidFill>
                  <a:latin typeface="Century Gothic" panose="020B0502020202020204" pitchFamily="34" charset="0"/>
                  <a:cs typeface="Arial" panose="020B0604020202020204" pitchFamily="34" charset="0"/>
                </a:rPr>
                <a:t>ear</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5" name="Group 4"/>
          <p:cNvGrpSpPr/>
          <p:nvPr/>
        </p:nvGrpSpPr>
        <p:grpSpPr>
          <a:xfrm>
            <a:off x="6061585" y="3246818"/>
            <a:ext cx="886782" cy="587541"/>
            <a:chOff x="6061585" y="3246818"/>
            <a:chExt cx="886782" cy="587541"/>
          </a:xfrm>
        </p:grpSpPr>
        <p:sp>
          <p:nvSpPr>
            <p:cNvPr id="82" name="Rectangle 81"/>
            <p:cNvSpPr/>
            <p:nvPr/>
          </p:nvSpPr>
          <p:spPr>
            <a:xfrm>
              <a:off x="609986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p:cNvSpPr txBox="1"/>
            <p:nvPr/>
          </p:nvSpPr>
          <p:spPr>
            <a:xfrm>
              <a:off x="6061585" y="3355922"/>
              <a:ext cx="886782"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SP</a:t>
              </a:r>
              <a:r>
                <a:rPr lang="en-US" sz="1400" dirty="0" err="1">
                  <a:solidFill>
                    <a:srgbClr val="C00000"/>
                  </a:solidFill>
                  <a:latin typeface="Century Gothic" panose="020B0502020202020204" pitchFamily="34" charset="0"/>
                  <a:cs typeface="Arial" panose="020B0604020202020204" pitchFamily="34" charset="0"/>
                </a:rPr>
                <a:t>hone</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7" name="Group 6"/>
          <p:cNvGrpSpPr/>
          <p:nvPr/>
        </p:nvGrpSpPr>
        <p:grpSpPr>
          <a:xfrm>
            <a:off x="6910090" y="3246818"/>
            <a:ext cx="810228" cy="587541"/>
            <a:chOff x="6910090" y="3246818"/>
            <a:chExt cx="810228" cy="587541"/>
          </a:xfrm>
        </p:grpSpPr>
        <p:sp>
          <p:nvSpPr>
            <p:cNvPr id="84" name="Rectangle 83"/>
            <p:cNvSpPr/>
            <p:nvPr/>
          </p:nvSpPr>
          <p:spPr>
            <a:xfrm>
              <a:off x="691009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TextBox 239"/>
            <p:cNvSpPr txBox="1"/>
            <p:nvPr/>
          </p:nvSpPr>
          <p:spPr>
            <a:xfrm>
              <a:off x="6945552" y="3355922"/>
              <a:ext cx="739305"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a:t>
              </a:r>
              <a:r>
                <a:rPr lang="en-US" sz="1400" dirty="0">
                  <a:solidFill>
                    <a:srgbClr val="C00000"/>
                  </a:solidFill>
                  <a:latin typeface="Century Gothic" panose="020B0502020202020204" pitchFamily="34" charset="0"/>
                  <a:cs typeface="Arial" panose="020B0604020202020204" pitchFamily="34" charset="0"/>
                </a:rPr>
                <a:t>ablet</a:t>
              </a:r>
              <a:endParaRPr lang="en-US" sz="1100" dirty="0">
                <a:solidFill>
                  <a:srgbClr val="C00000"/>
                </a:solidFill>
                <a:latin typeface="Century Gothic" panose="020B0502020202020204" pitchFamily="34" charset="0"/>
                <a:cs typeface="Arial" panose="020B0604020202020204" pitchFamily="34" charset="0"/>
              </a:endParaRPr>
            </a:p>
          </p:txBody>
        </p:sp>
      </p:grpSp>
      <p:cxnSp>
        <p:nvCxnSpPr>
          <p:cNvPr id="251" name="Straight Connector 250"/>
          <p:cNvCxnSpPr/>
          <p:nvPr/>
        </p:nvCxnSpPr>
        <p:spPr>
          <a:xfrm flipV="1">
            <a:off x="432118" y="2102901"/>
            <a:ext cx="7299778" cy="18667"/>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49" name="TextBox 248"/>
          <p:cNvSpPr txBox="1"/>
          <p:nvPr/>
        </p:nvSpPr>
        <p:spPr>
          <a:xfrm>
            <a:off x="3547245" y="1921810"/>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&lt;TOTAL</a:t>
            </a:r>
          </a:p>
        </p:txBody>
      </p:sp>
      <p:cxnSp>
        <p:nvCxnSpPr>
          <p:cNvPr id="252" name="Straight Connector 251"/>
          <p:cNvCxnSpPr/>
          <p:nvPr/>
        </p:nvCxnSpPr>
        <p:spPr>
          <a:xfrm>
            <a:off x="9340774" y="2112234"/>
            <a:ext cx="2365271"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48" name="TextBox 247"/>
          <p:cNvSpPr txBox="1"/>
          <p:nvPr/>
        </p:nvSpPr>
        <p:spPr>
          <a:xfrm>
            <a:off x="9988646" y="1921513"/>
            <a:ext cx="1069524"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&gt;TOTAL</a:t>
            </a:r>
          </a:p>
        </p:txBody>
      </p:sp>
      <p:cxnSp>
        <p:nvCxnSpPr>
          <p:cNvPr id="256" name="Straight Connector 255"/>
          <p:cNvCxnSpPr/>
          <p:nvPr/>
        </p:nvCxnSpPr>
        <p:spPr>
          <a:xfrm>
            <a:off x="7720318"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a:off x="9331824" y="1921513"/>
            <a:ext cx="0" cy="40011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a:off x="7731896" y="2112234"/>
            <a:ext cx="1599928" cy="0"/>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
        <p:nvSpPr>
          <p:cNvPr id="262" name="TextBox 261"/>
          <p:cNvSpPr txBox="1"/>
          <p:nvPr/>
        </p:nvSpPr>
        <p:spPr>
          <a:xfrm>
            <a:off x="8096485" y="1921513"/>
            <a:ext cx="870752" cy="400110"/>
          </a:xfrm>
          <a:prstGeom prst="rect">
            <a:avLst/>
          </a:prstGeom>
          <a:solidFill>
            <a:schemeClr val="bg1"/>
          </a:solidFill>
        </p:spPr>
        <p:txBody>
          <a:bodyPr wrap="none" rtlCol="0">
            <a:spAutoFit/>
          </a:bodyPr>
          <a:lstStyle/>
          <a:p>
            <a:pPr algn="ctr"/>
            <a:r>
              <a:rPr lang="en-US" sz="2000" b="1" dirty="0">
                <a:solidFill>
                  <a:schemeClr val="tx1">
                    <a:lumMod val="50000"/>
                    <a:lumOff val="50000"/>
                  </a:schemeClr>
                </a:solidFill>
                <a:latin typeface="Century Gothic" panose="020B0502020202020204" pitchFamily="34" charset="0"/>
                <a:cs typeface="Arial" panose="020B0604020202020204" pitchFamily="34" charset="0"/>
              </a:rPr>
              <a:t>SAME</a:t>
            </a:r>
          </a:p>
        </p:txBody>
      </p:sp>
      <p:grpSp>
        <p:nvGrpSpPr>
          <p:cNvPr id="79" name="Group 78"/>
          <p:cNvGrpSpPr/>
          <p:nvPr/>
        </p:nvGrpSpPr>
        <p:grpSpPr>
          <a:xfrm>
            <a:off x="8530546" y="3246818"/>
            <a:ext cx="810228" cy="587541"/>
            <a:chOff x="8530546" y="3246818"/>
            <a:chExt cx="810228" cy="587541"/>
          </a:xfrm>
        </p:grpSpPr>
        <p:sp>
          <p:nvSpPr>
            <p:cNvPr id="80" name="Rectangle 79"/>
            <p:cNvSpPr/>
            <p:nvPr/>
          </p:nvSpPr>
          <p:spPr>
            <a:xfrm>
              <a:off x="8530546"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TextBox 80"/>
            <p:cNvSpPr txBox="1"/>
            <p:nvPr/>
          </p:nvSpPr>
          <p:spPr>
            <a:xfrm>
              <a:off x="8650165" y="3355922"/>
              <a:ext cx="57099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OTT</a:t>
              </a:r>
            </a:p>
          </p:txBody>
        </p:sp>
      </p:grpSp>
      <p:grpSp>
        <p:nvGrpSpPr>
          <p:cNvPr id="83" name="Group 82"/>
          <p:cNvGrpSpPr/>
          <p:nvPr/>
        </p:nvGrpSpPr>
        <p:grpSpPr>
          <a:xfrm>
            <a:off x="8530546" y="3902118"/>
            <a:ext cx="810228" cy="587541"/>
            <a:chOff x="8530546" y="4529253"/>
            <a:chExt cx="810228" cy="587541"/>
          </a:xfrm>
        </p:grpSpPr>
        <p:sp>
          <p:nvSpPr>
            <p:cNvPr id="85" name="Rectangle 84"/>
            <p:cNvSpPr/>
            <p:nvPr/>
          </p:nvSpPr>
          <p:spPr>
            <a:xfrm>
              <a:off x="8530546"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TextBox 86"/>
            <p:cNvSpPr txBox="1"/>
            <p:nvPr/>
          </p:nvSpPr>
          <p:spPr>
            <a:xfrm>
              <a:off x="8663790" y="4638357"/>
              <a:ext cx="54374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CC</a:t>
              </a:r>
              <a:endParaRPr lang="en-US" sz="1400" dirty="0">
                <a:solidFill>
                  <a:srgbClr val="C00000"/>
                </a:solidFill>
                <a:latin typeface="Century Gothic" panose="020B0502020202020204" pitchFamily="34" charset="0"/>
                <a:cs typeface="Arial" panose="020B0604020202020204" pitchFamily="34" charset="0"/>
              </a:endParaRPr>
            </a:p>
          </p:txBody>
        </p:sp>
      </p:grpSp>
      <p:grpSp>
        <p:nvGrpSpPr>
          <p:cNvPr id="88" name="Group 87"/>
          <p:cNvGrpSpPr/>
          <p:nvPr/>
        </p:nvGrpSpPr>
        <p:grpSpPr>
          <a:xfrm>
            <a:off x="7720318" y="3246818"/>
            <a:ext cx="810228" cy="587541"/>
            <a:chOff x="7720318" y="3246818"/>
            <a:chExt cx="810228" cy="587541"/>
          </a:xfrm>
        </p:grpSpPr>
        <p:sp>
          <p:nvSpPr>
            <p:cNvPr id="90" name="Rectangle 89"/>
            <p:cNvSpPr/>
            <p:nvPr/>
          </p:nvSpPr>
          <p:spPr>
            <a:xfrm>
              <a:off x="7720318" y="3246818"/>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TextBox 91"/>
            <p:cNvSpPr txBox="1"/>
            <p:nvPr/>
          </p:nvSpPr>
          <p:spPr>
            <a:xfrm>
              <a:off x="7769287" y="3355922"/>
              <a:ext cx="747319"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DL</a:t>
              </a:r>
              <a:r>
                <a:rPr lang="en-US" sz="1400" dirty="0" err="1">
                  <a:solidFill>
                    <a:srgbClr val="C00000"/>
                  </a:solidFill>
                  <a:latin typeface="Century Gothic" panose="020B0502020202020204" pitchFamily="34" charset="0"/>
                  <a:cs typeface="Arial" panose="020B0604020202020204" pitchFamily="34" charset="0"/>
                </a:rPr>
                <a:t>top</a:t>
              </a:r>
              <a:endParaRPr lang="en-US" sz="1100" dirty="0">
                <a:solidFill>
                  <a:srgbClr val="C00000"/>
                </a:solidFill>
                <a:latin typeface="Century Gothic" panose="020B0502020202020204" pitchFamily="34" charset="0"/>
                <a:cs typeface="Arial" panose="020B0604020202020204" pitchFamily="34" charset="0"/>
              </a:endParaRPr>
            </a:p>
          </p:txBody>
        </p:sp>
      </p:grpSp>
      <p:grpSp>
        <p:nvGrpSpPr>
          <p:cNvPr id="94" name="Group 93"/>
          <p:cNvGrpSpPr/>
          <p:nvPr/>
        </p:nvGrpSpPr>
        <p:grpSpPr>
          <a:xfrm>
            <a:off x="7720318" y="3902118"/>
            <a:ext cx="810228" cy="587541"/>
            <a:chOff x="7720318" y="3895410"/>
            <a:chExt cx="810228" cy="587541"/>
          </a:xfrm>
        </p:grpSpPr>
        <p:sp>
          <p:nvSpPr>
            <p:cNvPr id="96" name="Rectangle 95"/>
            <p:cNvSpPr/>
            <p:nvPr/>
          </p:nvSpPr>
          <p:spPr>
            <a:xfrm>
              <a:off x="7720318" y="3895410"/>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TextBox 96"/>
            <p:cNvSpPr txBox="1"/>
            <p:nvPr/>
          </p:nvSpPr>
          <p:spPr>
            <a:xfrm>
              <a:off x="7849213" y="4004514"/>
              <a:ext cx="558166"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GC</a:t>
              </a:r>
            </a:p>
          </p:txBody>
        </p:sp>
      </p:grpSp>
      <p:grpSp>
        <p:nvGrpSpPr>
          <p:cNvPr id="98" name="Group 97"/>
          <p:cNvGrpSpPr/>
          <p:nvPr/>
        </p:nvGrpSpPr>
        <p:grpSpPr>
          <a:xfrm>
            <a:off x="10961230" y="3246818"/>
            <a:ext cx="810228" cy="587541"/>
            <a:chOff x="10961230" y="3246818"/>
            <a:chExt cx="810228" cy="587541"/>
          </a:xfrm>
        </p:grpSpPr>
        <p:sp>
          <p:nvSpPr>
            <p:cNvPr id="99" name="Rectangle 98"/>
            <p:cNvSpPr/>
            <p:nvPr/>
          </p:nvSpPr>
          <p:spPr>
            <a:xfrm>
              <a:off x="10961230"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TextBox 99"/>
            <p:cNvSpPr txBox="1"/>
            <p:nvPr/>
          </p:nvSpPr>
          <p:spPr>
            <a:xfrm>
              <a:off x="11144969" y="3355922"/>
              <a:ext cx="442750"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TV</a:t>
              </a:r>
            </a:p>
          </p:txBody>
        </p:sp>
      </p:grpSp>
      <p:grpSp>
        <p:nvGrpSpPr>
          <p:cNvPr id="101" name="Group 100"/>
          <p:cNvGrpSpPr/>
          <p:nvPr/>
        </p:nvGrpSpPr>
        <p:grpSpPr>
          <a:xfrm>
            <a:off x="9340774" y="3246818"/>
            <a:ext cx="810228" cy="587541"/>
            <a:chOff x="9340774" y="3246818"/>
            <a:chExt cx="810228" cy="587541"/>
          </a:xfrm>
        </p:grpSpPr>
        <p:sp>
          <p:nvSpPr>
            <p:cNvPr id="102" name="Rectangle 101"/>
            <p:cNvSpPr/>
            <p:nvPr/>
          </p:nvSpPr>
          <p:spPr>
            <a:xfrm>
              <a:off x="9340774"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TextBox 102"/>
            <p:cNvSpPr txBox="1"/>
            <p:nvPr/>
          </p:nvSpPr>
          <p:spPr>
            <a:xfrm>
              <a:off x="9462797" y="3355922"/>
              <a:ext cx="566182"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R</a:t>
              </a:r>
              <a:r>
                <a:rPr lang="en-US" sz="1400" dirty="0">
                  <a:solidFill>
                    <a:srgbClr val="C00000"/>
                  </a:solidFill>
                  <a:latin typeface="Century Gothic" panose="020B0502020202020204" pitchFamily="34" charset="0"/>
                  <a:cs typeface="Arial" panose="020B0604020202020204" pitchFamily="34" charset="0"/>
                </a:rPr>
                <a:t>ad</a:t>
              </a:r>
            </a:p>
          </p:txBody>
        </p:sp>
      </p:grpSp>
      <p:grpSp>
        <p:nvGrpSpPr>
          <p:cNvPr id="104" name="Group 103"/>
          <p:cNvGrpSpPr/>
          <p:nvPr/>
        </p:nvGrpSpPr>
        <p:grpSpPr>
          <a:xfrm>
            <a:off x="7690056" y="4557418"/>
            <a:ext cx="870751" cy="587541"/>
            <a:chOff x="7710173" y="4529253"/>
            <a:chExt cx="870751" cy="587541"/>
          </a:xfrm>
        </p:grpSpPr>
        <p:sp>
          <p:nvSpPr>
            <p:cNvPr id="105" name="Rectangle 104"/>
            <p:cNvSpPr/>
            <p:nvPr/>
          </p:nvSpPr>
          <p:spPr>
            <a:xfrm>
              <a:off x="7740434" y="4529253"/>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TextBox 105"/>
            <p:cNvSpPr txBox="1"/>
            <p:nvPr/>
          </p:nvSpPr>
          <p:spPr>
            <a:xfrm>
              <a:off x="7710173" y="4638357"/>
              <a:ext cx="870751" cy="369332"/>
            </a:xfrm>
            <a:prstGeom prst="rect">
              <a:avLst/>
            </a:prstGeom>
            <a:noFill/>
          </p:spPr>
          <p:txBody>
            <a:bodyPr wrap="none" rtlCol="0">
              <a:spAutoFit/>
            </a:bodyPr>
            <a:lstStyle/>
            <a:p>
              <a:pPr algn="ctr"/>
              <a:r>
                <a:rPr lang="en-US" b="1" dirty="0" err="1">
                  <a:solidFill>
                    <a:srgbClr val="C00000"/>
                  </a:solidFill>
                  <a:latin typeface="Century Gothic" panose="020B0502020202020204" pitchFamily="34" charset="0"/>
                  <a:cs typeface="Arial" panose="020B0604020202020204" pitchFamily="34" charset="0"/>
                </a:rPr>
                <a:t>N</a:t>
              </a:r>
              <a:r>
                <a:rPr lang="en-US" sz="1400" dirty="0" err="1">
                  <a:solidFill>
                    <a:srgbClr val="C00000"/>
                  </a:solidFill>
                  <a:latin typeface="Century Gothic" panose="020B0502020202020204" pitchFamily="34" charset="0"/>
                  <a:cs typeface="Arial" panose="020B0604020202020204" pitchFamily="34" charset="0"/>
                </a:rPr>
                <a:t>ewspr</a:t>
              </a:r>
              <a:endParaRPr lang="en-US" sz="1000" dirty="0">
                <a:solidFill>
                  <a:srgbClr val="C00000"/>
                </a:solidFill>
                <a:latin typeface="Century Gothic" panose="020B0502020202020204" pitchFamily="34" charset="0"/>
                <a:cs typeface="Arial" panose="020B0604020202020204" pitchFamily="34" charset="0"/>
              </a:endParaRPr>
            </a:p>
          </p:txBody>
        </p:sp>
      </p:grpSp>
      <p:grpSp>
        <p:nvGrpSpPr>
          <p:cNvPr id="107" name="Group 106"/>
          <p:cNvGrpSpPr/>
          <p:nvPr/>
        </p:nvGrpSpPr>
        <p:grpSpPr>
          <a:xfrm>
            <a:off x="10151002" y="3246818"/>
            <a:ext cx="810228" cy="587541"/>
            <a:chOff x="10151002" y="3246818"/>
            <a:chExt cx="810228" cy="587541"/>
          </a:xfrm>
        </p:grpSpPr>
        <p:sp>
          <p:nvSpPr>
            <p:cNvPr id="108" name="Rectangle 107"/>
            <p:cNvSpPr/>
            <p:nvPr/>
          </p:nvSpPr>
          <p:spPr>
            <a:xfrm>
              <a:off x="10151002" y="3246818"/>
              <a:ext cx="810228" cy="587541"/>
            </a:xfrm>
            <a:prstGeom prst="rect">
              <a:avLst/>
            </a:pr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TextBox 108"/>
            <p:cNvSpPr txBox="1"/>
            <p:nvPr/>
          </p:nvSpPr>
          <p:spPr>
            <a:xfrm>
              <a:off x="10237760" y="3355922"/>
              <a:ext cx="63671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M</a:t>
              </a:r>
              <a:r>
                <a:rPr lang="en-US" sz="1400" dirty="0">
                  <a:solidFill>
                    <a:srgbClr val="C00000"/>
                  </a:solidFill>
                  <a:latin typeface="Century Gothic" panose="020B0502020202020204" pitchFamily="34" charset="0"/>
                  <a:cs typeface="Arial" panose="020B0604020202020204" pitchFamily="34" charset="0"/>
                </a:rPr>
                <a:t>ag</a:t>
              </a:r>
            </a:p>
          </p:txBody>
        </p:sp>
      </p:grpSp>
      <p:grpSp>
        <p:nvGrpSpPr>
          <p:cNvPr id="110" name="Group 109"/>
          <p:cNvGrpSpPr/>
          <p:nvPr/>
        </p:nvGrpSpPr>
        <p:grpSpPr>
          <a:xfrm>
            <a:off x="7686849" y="5212717"/>
            <a:ext cx="877163" cy="587541"/>
            <a:chOff x="7686851" y="5173515"/>
            <a:chExt cx="877163" cy="587541"/>
          </a:xfrm>
        </p:grpSpPr>
        <p:sp>
          <p:nvSpPr>
            <p:cNvPr id="111" name="Rectangle 110"/>
            <p:cNvSpPr/>
            <p:nvPr/>
          </p:nvSpPr>
          <p:spPr>
            <a:xfrm>
              <a:off x="7720318" y="5173515"/>
              <a:ext cx="810228" cy="587541"/>
            </a:xfrm>
            <a:prstGeom prst="rect">
              <a:avLst/>
            </a:prstGeom>
            <a:solidFill>
              <a:schemeClr val="bg1"/>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TextBox 111"/>
            <p:cNvSpPr txBox="1"/>
            <p:nvPr/>
          </p:nvSpPr>
          <p:spPr>
            <a:xfrm>
              <a:off x="7686851" y="5282619"/>
              <a:ext cx="877163" cy="369332"/>
            </a:xfrm>
            <a:prstGeom prst="rect">
              <a:avLst/>
            </a:prstGeom>
            <a:noFill/>
          </p:spPr>
          <p:txBody>
            <a:bodyPr wrap="none" rtlCol="0">
              <a:spAutoFit/>
            </a:bodyPr>
            <a:lstStyle/>
            <a:p>
              <a:pPr algn="ctr"/>
              <a:r>
                <a:rPr lang="en-US" b="1" dirty="0">
                  <a:solidFill>
                    <a:srgbClr val="C00000"/>
                  </a:solidFill>
                  <a:latin typeface="Century Gothic" panose="020B0502020202020204" pitchFamily="34" charset="0"/>
                  <a:cs typeface="Arial" panose="020B0604020202020204" pitchFamily="34" charset="0"/>
                </a:rPr>
                <a:t>I</a:t>
              </a:r>
              <a:r>
                <a:rPr lang="en-US" sz="1400" dirty="0">
                  <a:solidFill>
                    <a:srgbClr val="C00000"/>
                  </a:solidFill>
                  <a:latin typeface="Century Gothic" panose="020B0502020202020204" pitchFamily="34" charset="0"/>
                  <a:cs typeface="Arial" panose="020B0604020202020204" pitchFamily="34" charset="0"/>
                </a:rPr>
                <a:t>nternet</a:t>
              </a:r>
            </a:p>
          </p:txBody>
        </p:sp>
      </p:grpSp>
    </p:spTree>
    <p:extLst>
      <p:ext uri="{BB962C8B-B14F-4D97-AF65-F5344CB8AC3E}">
        <p14:creationId xmlns:p14="http://schemas.microsoft.com/office/powerpoint/2010/main" val="626723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fade">
                                      <p:cBhvr>
                                        <p:cTn id="7"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TextBox 109"/>
          <p:cNvSpPr txBox="1"/>
          <p:nvPr/>
        </p:nvSpPr>
        <p:spPr>
          <a:xfrm>
            <a:off x="1133895" y="2120864"/>
            <a:ext cx="3732112" cy="584775"/>
          </a:xfrm>
          <a:prstGeom prst="rect">
            <a:avLst/>
          </a:prstGeom>
          <a:noFill/>
        </p:spPr>
        <p:txBody>
          <a:bodyPr wrap="none" rtlCol="0">
            <a:spAutoFit/>
          </a:bodyPr>
          <a:lstStyle/>
          <a:p>
            <a:pPr algn="ctr"/>
            <a:r>
              <a:rPr lang="en-US" sz="3200" b="1" dirty="0">
                <a:solidFill>
                  <a:srgbClr val="7030A0"/>
                </a:solidFill>
                <a:latin typeface="Century Gothic" panose="020B0502020202020204" pitchFamily="34" charset="0"/>
                <a:cs typeface="Arial" panose="020B0604020202020204" pitchFamily="34" charset="0"/>
              </a:rPr>
              <a:t>REACH/TIME GRID</a:t>
            </a:r>
          </a:p>
        </p:txBody>
      </p:sp>
      <p:sp>
        <p:nvSpPr>
          <p:cNvPr id="114" name="TextBox 113"/>
          <p:cNvSpPr txBox="1"/>
          <p:nvPr/>
        </p:nvSpPr>
        <p:spPr>
          <a:xfrm>
            <a:off x="2719338" y="2843470"/>
            <a:ext cx="9443611" cy="1077218"/>
          </a:xfrm>
          <a:prstGeom prst="rect">
            <a:avLst/>
          </a:prstGeom>
          <a:noFill/>
        </p:spPr>
        <p:txBody>
          <a:bodyPr wrap="none" rtlCol="0">
            <a:spAutoFit/>
          </a:bodyPr>
          <a:lstStyle/>
          <a:p>
            <a:r>
              <a:rPr lang="en-US" sz="3200" dirty="0">
                <a:solidFill>
                  <a:srgbClr val="7030A0"/>
                </a:solidFill>
                <a:latin typeface="Century Gothic" panose="020B0502020202020204" pitchFamily="34" charset="0"/>
                <a:cs typeface="Arial" panose="020B0604020202020204" pitchFamily="34" charset="0"/>
              </a:rPr>
              <a:t>The great Canadian media curve.</a:t>
            </a:r>
          </a:p>
          <a:p>
            <a:r>
              <a:rPr lang="en-US" sz="3200" dirty="0">
                <a:solidFill>
                  <a:srgbClr val="7030A0"/>
                </a:solidFill>
                <a:latin typeface="Century Gothic" panose="020B0502020202020204" pitchFamily="34" charset="0"/>
                <a:cs typeface="Arial" panose="020B0604020202020204" pitchFamily="34" charset="0"/>
              </a:rPr>
              <a:t>Media have universal reach/time relationships.</a:t>
            </a:r>
          </a:p>
        </p:txBody>
      </p:sp>
    </p:spTree>
    <p:extLst>
      <p:ext uri="{BB962C8B-B14F-4D97-AF65-F5344CB8AC3E}">
        <p14:creationId xmlns:p14="http://schemas.microsoft.com/office/powerpoint/2010/main" val="28099644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fade">
                                      <p:cBhvr>
                                        <p:cTn id="7" dur="1000"/>
                                        <p:tgtEl>
                                          <p:spTgt spid="110"/>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fade">
                                      <p:cBhvr>
                                        <p:cTn id="11" dur="10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4"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437496" y="644402"/>
            <a:ext cx="3307316" cy="1138773"/>
          </a:xfrm>
          <a:prstGeom prst="rect">
            <a:avLst/>
          </a:prstGeom>
          <a:noFill/>
        </p:spPr>
        <p:txBody>
          <a:bodyPr wrap="none" rtlCol="0">
            <a:spAutoFit/>
          </a:bodyPr>
          <a:lstStyle/>
          <a:p>
            <a:pPr algn="ctr"/>
            <a:r>
              <a:rPr lang="en-US" sz="4400" b="1" dirty="0">
                <a:solidFill>
                  <a:srgbClr val="D6A300"/>
                </a:solidFill>
                <a:latin typeface="Century Gothic" panose="020B0502020202020204" pitchFamily="34" charset="0"/>
              </a:rPr>
              <a:t>UNEARTHED</a:t>
            </a:r>
          </a:p>
          <a:p>
            <a:pPr algn="ctr"/>
            <a:r>
              <a:rPr lang="en-US" sz="2400" b="1" dirty="0">
                <a:solidFill>
                  <a:srgbClr val="D6A300"/>
                </a:solidFill>
                <a:latin typeface="Century Gothic" panose="020B0502020202020204" pitchFamily="34" charset="0"/>
              </a:rPr>
              <a:t>INTERNET TIME</a:t>
            </a:r>
            <a:endParaRPr lang="en-US" sz="2000" b="1" dirty="0">
              <a:solidFill>
                <a:srgbClr val="D6A300"/>
              </a:solidFill>
              <a:latin typeface="Century Gothic" panose="020B0502020202020204" pitchFamily="34" charset="0"/>
            </a:endParaRPr>
          </a:p>
        </p:txBody>
      </p:sp>
      <p:pic>
        <p:nvPicPr>
          <p:cNvPr id="5" name="Picture 4"/>
          <p:cNvPicPr>
            <a:picLocks noChangeAspect="1"/>
          </p:cNvPicPr>
          <p:nvPr/>
        </p:nvPicPr>
        <p:blipFill rotWithShape="1">
          <a:blip r:embed="rId3"/>
          <a:srcRect l="27550" t="7502" r="17845" b="11187"/>
          <a:stretch/>
        </p:blipFill>
        <p:spPr>
          <a:xfrm>
            <a:off x="4497383" y="1981747"/>
            <a:ext cx="3180299" cy="3151389"/>
          </a:xfrm>
          <a:prstGeom prst="ellipse">
            <a:avLst/>
          </a:prstGeom>
          <a:ln w="3175">
            <a:solidFill>
              <a:srgbClr val="D6A300"/>
            </a:solidFill>
          </a:ln>
        </p:spPr>
      </p:pic>
      <p:sp>
        <p:nvSpPr>
          <p:cNvPr id="6" name="Rectangle 5"/>
          <p:cNvSpPr/>
          <p:nvPr/>
        </p:nvSpPr>
        <p:spPr>
          <a:xfrm>
            <a:off x="1974778" y="5499068"/>
            <a:ext cx="8285328" cy="923330"/>
          </a:xfrm>
          <a:prstGeom prst="rect">
            <a:avLst/>
          </a:prstGeom>
        </p:spPr>
        <p:txBody>
          <a:bodyPr wrap="square">
            <a:spAutoFit/>
          </a:bodyPr>
          <a:lstStyle/>
          <a:p>
            <a:pPr algn="ctr"/>
            <a:r>
              <a:rPr lang="en-US" b="1" dirty="0">
                <a:solidFill>
                  <a:srgbClr val="BC8F00"/>
                </a:solidFill>
                <a:latin typeface="Century Gothic" panose="020B0502020202020204" pitchFamily="34" charset="0"/>
              </a:rPr>
              <a:t>John Franklin</a:t>
            </a:r>
          </a:p>
          <a:p>
            <a:pPr algn="ctr"/>
            <a:r>
              <a:rPr lang="en-US" dirty="0">
                <a:solidFill>
                  <a:srgbClr val="BC8F00"/>
                </a:solidFill>
                <a:latin typeface="Century Gothic" panose="020B0502020202020204" pitchFamily="34" charset="0"/>
              </a:rPr>
              <a:t>Recently unearthed HMS Erebus and Terror – ships lost in 1845 </a:t>
            </a:r>
          </a:p>
          <a:p>
            <a:pPr algn="ctr"/>
            <a:r>
              <a:rPr lang="en-US" dirty="0">
                <a:solidFill>
                  <a:srgbClr val="BC8F00"/>
                </a:solidFill>
                <a:latin typeface="Century Gothic" panose="020B0502020202020204" pitchFamily="34" charset="0"/>
              </a:rPr>
              <a:t>during the ill fated exploration of the NW Passage. </a:t>
            </a:r>
            <a:endParaRPr lang="en-US" dirty="0">
              <a:solidFill>
                <a:srgbClr val="BC8F00"/>
              </a:solidFill>
            </a:endParaRPr>
          </a:p>
        </p:txBody>
      </p:sp>
    </p:spTree>
    <p:extLst>
      <p:ext uri="{BB962C8B-B14F-4D97-AF65-F5344CB8AC3E}">
        <p14:creationId xmlns:p14="http://schemas.microsoft.com/office/powerpoint/2010/main" val="1884590372"/>
      </p:ext>
    </p:extLst>
  </p:cSld>
  <p:clrMapOvr>
    <a:masterClrMapping/>
  </p:clrMapOvr>
  <p:transition spd="slow">
    <p:push/>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94492" y="2321073"/>
            <a:ext cx="10270866" cy="1205771"/>
            <a:chOff x="394492" y="2237943"/>
            <a:chExt cx="10270866" cy="1205771"/>
          </a:xfrm>
        </p:grpSpPr>
        <p:grpSp>
          <p:nvGrpSpPr>
            <p:cNvPr id="76" name="Group 75"/>
            <p:cNvGrpSpPr/>
            <p:nvPr/>
          </p:nvGrpSpPr>
          <p:grpSpPr>
            <a:xfrm>
              <a:off x="754987" y="2237943"/>
              <a:ext cx="9910371" cy="1205771"/>
              <a:chOff x="-11669486" y="-1545133"/>
              <a:chExt cx="2993572" cy="4438942"/>
            </a:xfrm>
          </p:grpSpPr>
          <p:cxnSp>
            <p:nvCxnSpPr>
              <p:cNvPr id="77" name="Straight Connector 76"/>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86" name="TextBox 85"/>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87" name="TextBox 86"/>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23" name="Group 422"/>
          <p:cNvGrpSpPr/>
          <p:nvPr/>
        </p:nvGrpSpPr>
        <p:grpSpPr>
          <a:xfrm rot="1622498">
            <a:off x="1004115" y="108273"/>
            <a:ext cx="3539266" cy="3383191"/>
            <a:chOff x="955911" y="96682"/>
            <a:chExt cx="3539266" cy="3383191"/>
          </a:xfrm>
        </p:grpSpPr>
        <p:cxnSp>
          <p:nvCxnSpPr>
            <p:cNvPr id="425" name="Straight Connector 424"/>
            <p:cNvCxnSpPr/>
            <p:nvPr/>
          </p:nvCxnSpPr>
          <p:spPr>
            <a:xfrm rot="19977502" flipH="1">
              <a:off x="1990823" y="2430383"/>
              <a:ext cx="294301" cy="104949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26" name="Group 425"/>
            <p:cNvGrpSpPr/>
            <p:nvPr/>
          </p:nvGrpSpPr>
          <p:grpSpPr>
            <a:xfrm rot="20820048">
              <a:off x="955911" y="96682"/>
              <a:ext cx="3539266" cy="2166220"/>
              <a:chOff x="5156598" y="904866"/>
              <a:chExt cx="3539266" cy="2166220"/>
            </a:xfrm>
          </p:grpSpPr>
          <p:grpSp>
            <p:nvGrpSpPr>
              <p:cNvPr id="427" name="Group 426"/>
              <p:cNvGrpSpPr/>
              <p:nvPr/>
            </p:nvGrpSpPr>
            <p:grpSpPr>
              <a:xfrm>
                <a:off x="5323604" y="904866"/>
                <a:ext cx="3251510" cy="2082977"/>
                <a:chOff x="6296626" y="1378368"/>
                <a:chExt cx="2576477" cy="1650539"/>
              </a:xfrm>
            </p:grpSpPr>
            <p:pic>
              <p:nvPicPr>
                <p:cNvPr id="435" name="Picture 434"/>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40" name="Rectangle 439"/>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3" name="TextBox 432"/>
              <p:cNvSpPr txBox="1"/>
              <p:nvPr/>
            </p:nvSpPr>
            <p:spPr>
              <a:xfrm>
                <a:off x="5156598" y="2732532"/>
                <a:ext cx="3539266" cy="338554"/>
              </a:xfrm>
              <a:prstGeom prst="rect">
                <a:avLst/>
              </a:prstGeom>
              <a:noFill/>
            </p:spPr>
            <p:txBody>
              <a:bodyPr wrap="square" rtlCol="0">
                <a:spAutoFit/>
              </a:bodyPr>
              <a:lstStyle/>
              <a:p>
                <a:pPr algn="ctr"/>
                <a:r>
                  <a:rPr lang="en-US" sz="1600" i="1" dirty="0">
                    <a:solidFill>
                      <a:srgbClr val="0070C0"/>
                    </a:solidFill>
                  </a:rPr>
                  <a:t>First Set – 2</a:t>
                </a:r>
                <a:r>
                  <a:rPr lang="en-US" sz="1600" i="1" baseline="30000" dirty="0">
                    <a:solidFill>
                      <a:srgbClr val="0070C0"/>
                    </a:solidFill>
                  </a:rPr>
                  <a:t>nd</a:t>
                </a:r>
                <a:r>
                  <a:rPr lang="en-US" sz="1600" i="1" dirty="0">
                    <a:solidFill>
                      <a:srgbClr val="0070C0"/>
                    </a:solidFill>
                  </a:rPr>
                  <a:t> tune – peak audience</a:t>
                </a:r>
              </a:p>
            </p:txBody>
          </p:sp>
          <p:pic>
            <p:nvPicPr>
              <p:cNvPr id="434" name="Picture 433"/>
              <p:cNvPicPr>
                <a:picLocks noChangeAspect="1"/>
              </p:cNvPicPr>
              <p:nvPr/>
            </p:nvPicPr>
            <p:blipFill rotWithShape="1">
              <a:blip r:embed="rId3"/>
              <a:srcRect l="3333" t="6114" r="4571" b="12515"/>
              <a:stretch/>
            </p:blipFill>
            <p:spPr>
              <a:xfrm>
                <a:off x="5497238" y="1064731"/>
                <a:ext cx="2904243" cy="1603791"/>
              </a:xfrm>
              <a:prstGeom prst="rect">
                <a:avLst/>
              </a:prstGeom>
            </p:spPr>
          </p:pic>
        </p:grpSp>
      </p:gr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46" name="Isosceles Triangle 445"/>
          <p:cNvSpPr/>
          <p:nvPr/>
        </p:nvSpPr>
        <p:spPr>
          <a:xfrm>
            <a:off x="114065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0" name="TextBox 79"/>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81" name="TextBox 80"/>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82" name="Picture 81"/>
          <p:cNvPicPr>
            <a:picLocks noChangeAspect="1"/>
          </p:cNvPicPr>
          <p:nvPr/>
        </p:nvPicPr>
        <p:blipFill>
          <a:blip r:embed="rId4"/>
          <a:stretch>
            <a:fillRect/>
          </a:stretch>
        </p:blipFill>
        <p:spPr>
          <a:xfrm>
            <a:off x="19250" y="0"/>
            <a:ext cx="1690410" cy="390930"/>
          </a:xfrm>
          <a:prstGeom prst="rect">
            <a:avLst/>
          </a:prstGeom>
        </p:spPr>
      </p:pic>
      <p:sp>
        <p:nvSpPr>
          <p:cNvPr id="5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 name="Freeform 1"/>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71"/>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72"/>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73"/>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TextBox 70"/>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Tree>
    <p:extLst>
      <p:ext uri="{BB962C8B-B14F-4D97-AF65-F5344CB8AC3E}">
        <p14:creationId xmlns:p14="http://schemas.microsoft.com/office/powerpoint/2010/main" val="2847489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4.375E-6 -3.33333E-6 L 0.02409 -3.33333E-6 " pathEditMode="relative" rAng="0" ptsTypes="AA" p14:bounceEnd="46000">
                                          <p:cBhvr>
                                            <p:cTn id="6" dur="1000" fill="hold"/>
                                            <p:tgtEl>
                                              <p:spTgt spid="446"/>
                                            </p:tgtEl>
                                            <p:attrNameLst>
                                              <p:attrName>ppt_x</p:attrName>
                                              <p:attrName>ppt_y</p:attrName>
                                            </p:attrNameLst>
                                          </p:cBhvr>
                                          <p:rCtr x="1198"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1000"/>
                                            <p:tgtEl>
                                              <p:spTgt spid="1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500"/>
                                      </p:stCondLst>
                                      <p:childTnLst>
                                        <p:set>
                                          <p:cBhvr>
                                            <p:cTn id="16" dur="1" fill="hold">
                                              <p:stCondLst>
                                                <p:cond delay="0"/>
                                              </p:stCondLst>
                                            </p:cTn>
                                            <p:tgtEl>
                                              <p:spTgt spid="423"/>
                                            </p:tgtEl>
                                            <p:attrNameLst>
                                              <p:attrName>style.visibility</p:attrName>
                                            </p:attrNameLst>
                                          </p:cBhvr>
                                          <p:to>
                                            <p:strVal val="visible"/>
                                          </p:to>
                                        </p:set>
                                        <p:animEffect transition="in" filter="wipe(up)">
                                          <p:cBhvr>
                                            <p:cTn id="17" dur="1000"/>
                                            <p:tgtEl>
                                              <p:spTgt spid="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 grpId="0" animBg="1"/>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4.375E-6 -3.33333E-6 L 0.02409 -3.33333E-6 " pathEditMode="relative" rAng="0" ptsTypes="AA">
                                          <p:cBhvr>
                                            <p:cTn id="6" dur="1000" fill="hold"/>
                                            <p:tgtEl>
                                              <p:spTgt spid="446"/>
                                            </p:tgtEl>
                                            <p:attrNameLst>
                                              <p:attrName>ppt_x</p:attrName>
                                              <p:attrName>ppt_y</p:attrName>
                                            </p:attrNameLst>
                                          </p:cBhvr>
                                          <p:rCtr x="1198"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1000"/>
                                            <p:tgtEl>
                                              <p:spTgt spid="1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500"/>
                                      </p:stCondLst>
                                      <p:childTnLst>
                                        <p:set>
                                          <p:cBhvr>
                                            <p:cTn id="16" dur="1" fill="hold">
                                              <p:stCondLst>
                                                <p:cond delay="0"/>
                                              </p:stCondLst>
                                            </p:cTn>
                                            <p:tgtEl>
                                              <p:spTgt spid="423"/>
                                            </p:tgtEl>
                                            <p:attrNameLst>
                                              <p:attrName>style.visibility</p:attrName>
                                            </p:attrNameLst>
                                          </p:cBhvr>
                                          <p:to>
                                            <p:strVal val="visible"/>
                                          </p:to>
                                        </p:set>
                                        <p:animEffect transition="in" filter="wipe(up)">
                                          <p:cBhvr>
                                            <p:cTn id="17" dur="1000"/>
                                            <p:tgtEl>
                                              <p:spTgt spid="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 grpId="0" animBg="1"/>
          <p:bldP spid="2" grpId="0" animBg="1"/>
        </p:bldLst>
      </p:timing>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8" name="Group 27"/>
          <p:cNvGrpSpPr/>
          <p:nvPr/>
        </p:nvGrpSpPr>
        <p:grpSpPr>
          <a:xfrm>
            <a:off x="3348187" y="4900120"/>
            <a:ext cx="1642916" cy="632013"/>
            <a:chOff x="3348187" y="4910268"/>
            <a:chExt cx="1642916" cy="632013"/>
          </a:xfrm>
        </p:grpSpPr>
        <p:sp>
          <p:nvSpPr>
            <p:cNvPr id="85"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151" name="Rectangle 150"/>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27" name="Rectangle 262"/>
          <p:cNvSpPr>
            <a:spLocks noChangeArrowheads="1"/>
          </p:cNvSpPr>
          <p:nvPr/>
        </p:nvSpPr>
        <p:spPr bwMode="auto">
          <a:xfrm>
            <a:off x="4085383" y="533383"/>
            <a:ext cx="4980980" cy="1077218"/>
          </a:xfrm>
          <a:prstGeom prst="rect">
            <a:avLst/>
          </a:prstGeom>
          <a:noFill/>
          <a:ln w="9525">
            <a:noFill/>
            <a:miter lim="800000"/>
            <a:headEnd/>
            <a:tailEnd/>
          </a:ln>
        </p:spPr>
        <p:txBody>
          <a:bodyPr wrap="square">
            <a:spAutoFit/>
          </a:bodyPr>
          <a:lstStyle/>
          <a:p>
            <a:pPr algn="ctr">
              <a:defRPr/>
            </a:pPr>
            <a:r>
              <a:rPr lang="en-US" sz="2000" b="1" dirty="0">
                <a:solidFill>
                  <a:srgbClr val="C00000"/>
                </a:solidFill>
                <a:latin typeface="Century Gothic" panose="020B0502020202020204" pitchFamily="34" charset="0"/>
              </a:rPr>
              <a:t>French 18+ </a:t>
            </a:r>
          </a:p>
          <a:p>
            <a:pPr algn="ctr">
              <a:defRPr/>
            </a:pPr>
            <a:r>
              <a:rPr lang="en-US" sz="2800" dirty="0">
                <a:solidFill>
                  <a:srgbClr val="C00000"/>
                </a:solidFill>
                <a:latin typeface="Century Gothic" panose="020B0502020202020204" pitchFamily="34" charset="0"/>
              </a:rPr>
              <a:t>TIME by DEVICE</a:t>
            </a:r>
          </a:p>
          <a:p>
            <a:pPr algn="ctr">
              <a:defRPr/>
            </a:pPr>
            <a:r>
              <a:rPr lang="en-US" sz="1600" dirty="0">
                <a:solidFill>
                  <a:srgbClr val="C00000"/>
                </a:solidFill>
                <a:latin typeface="Century Gothic" panose="020B0502020202020204" pitchFamily="34" charset="0"/>
              </a:rPr>
              <a:t>Weekly Minutes per Capita </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1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2" name="Group 21"/>
          <p:cNvGrpSpPr/>
          <p:nvPr/>
        </p:nvGrpSpPr>
        <p:grpSpPr>
          <a:xfrm>
            <a:off x="198408" y="6240613"/>
            <a:ext cx="2739341" cy="338554"/>
            <a:chOff x="2805265" y="5827079"/>
            <a:chExt cx="2739341" cy="338554"/>
          </a:xfrm>
        </p:grpSpPr>
        <p:sp>
          <p:nvSpPr>
            <p:cNvPr id="23" name="Rectangle 22"/>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24" name="TextBox 23"/>
            <p:cNvSpPr txBox="1"/>
            <p:nvPr/>
          </p:nvSpPr>
          <p:spPr>
            <a:xfrm>
              <a:off x="2805265" y="5827079"/>
              <a:ext cx="1856984"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spTree>
    <p:extLst>
      <p:ext uri="{BB962C8B-B14F-4D97-AF65-F5344CB8AC3E}">
        <p14:creationId xmlns:p14="http://schemas.microsoft.com/office/powerpoint/2010/main" val="81296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1000"/>
                                        <p:tgtEl>
                                          <p:spTgt spid="227"/>
                                        </p:tgtEl>
                                      </p:cBhvr>
                                    </p:animEffect>
                                    <p:set>
                                      <p:cBhvr>
                                        <p:cTn id="7" dur="1" fill="hold">
                                          <p:stCondLst>
                                            <p:cond delay="999"/>
                                          </p:stCondLst>
                                        </p:cTn>
                                        <p:tgtEl>
                                          <p:spTgt spid="227"/>
                                        </p:tgtEl>
                                        <p:attrNameLst>
                                          <p:attrName>style.visibility</p:attrName>
                                        </p:attrNameLst>
                                      </p:cBhvr>
                                      <p:to>
                                        <p:strVal val="hidden"/>
                                      </p:to>
                                    </p:se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2"/>
                                        </p:tgtEl>
                                        <p:attrNameLst>
                                          <p:attrName>style.visibility</p:attrName>
                                        </p:attrNameLst>
                                      </p:cBhvr>
                                      <p:to>
                                        <p:strVal val="visible"/>
                                      </p:to>
                                    </p:set>
                                    <p:animEffect transition="in" filter="fade">
                                      <p:cBhvr>
                                        <p:cTn id="11" dur="500"/>
                                        <p:tgtEl>
                                          <p:spTgt spid="22"/>
                                        </p:tgtEl>
                                      </p:cBhvr>
                                    </p:animEffect>
                                  </p:childTnLst>
                                </p:cTn>
                              </p:par>
                            </p:childTnLst>
                          </p:cTn>
                        </p:par>
                        <p:par>
                          <p:cTn id="12" fill="hold">
                            <p:stCondLst>
                              <p:cond delay="1500"/>
                            </p:stCondLst>
                            <p:childTnLst>
                              <p:par>
                                <p:cTn id="13" presetID="22" presetClass="entr" presetSubtype="8" fill="hold" nodeType="after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left)">
                                      <p:cBhvr>
                                        <p:cTn id="15"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8" name="Group 27"/>
          <p:cNvGrpSpPr/>
          <p:nvPr/>
        </p:nvGrpSpPr>
        <p:grpSpPr>
          <a:xfrm>
            <a:off x="3348187" y="4900120"/>
            <a:ext cx="1642916" cy="632013"/>
            <a:chOff x="3348187" y="4910268"/>
            <a:chExt cx="1642916" cy="632013"/>
          </a:xfrm>
        </p:grpSpPr>
        <p:sp>
          <p:nvSpPr>
            <p:cNvPr id="85"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151" name="Rectangle 150"/>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27" name="Rectangle 262"/>
          <p:cNvSpPr>
            <a:spLocks noChangeArrowheads="1"/>
          </p:cNvSpPr>
          <p:nvPr/>
        </p:nvSpPr>
        <p:spPr bwMode="auto">
          <a:xfrm>
            <a:off x="4085383" y="533383"/>
            <a:ext cx="4980980" cy="1077218"/>
          </a:xfrm>
          <a:prstGeom prst="rect">
            <a:avLst/>
          </a:prstGeom>
          <a:noFill/>
          <a:ln w="9525">
            <a:noFill/>
            <a:miter lim="800000"/>
            <a:headEnd/>
            <a:tailEnd/>
          </a:ln>
        </p:spPr>
        <p:txBody>
          <a:bodyPr wrap="square">
            <a:spAutoFit/>
          </a:bodyPr>
          <a:lstStyle/>
          <a:p>
            <a:pPr algn="ctr">
              <a:defRPr/>
            </a:pPr>
            <a:r>
              <a:rPr lang="en-US" sz="2000" b="1" dirty="0">
                <a:solidFill>
                  <a:srgbClr val="00B050"/>
                </a:solidFill>
                <a:latin typeface="Century Gothic" panose="020B0502020202020204" pitchFamily="34" charset="0"/>
              </a:rPr>
              <a:t>Total Canada 18+ </a:t>
            </a:r>
          </a:p>
          <a:p>
            <a:pPr algn="ctr">
              <a:defRPr/>
            </a:pPr>
            <a:r>
              <a:rPr lang="en-US" sz="2800" dirty="0">
                <a:solidFill>
                  <a:srgbClr val="00B050"/>
                </a:solidFill>
                <a:latin typeface="Century Gothic" panose="020B0502020202020204" pitchFamily="34" charset="0"/>
              </a:rPr>
              <a:t>TIME by DEVICE</a:t>
            </a:r>
          </a:p>
          <a:p>
            <a:pPr algn="ctr">
              <a:defRPr/>
            </a:pPr>
            <a:r>
              <a:rPr lang="en-US" sz="1600" dirty="0">
                <a:solidFill>
                  <a:srgbClr val="00B050"/>
                </a:solidFill>
                <a:latin typeface="Century Gothic" panose="020B0502020202020204" pitchFamily="34" charset="0"/>
              </a:rPr>
              <a:t>Weekly Minutes per Capita </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1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2" name="Group 21"/>
          <p:cNvGrpSpPr/>
          <p:nvPr/>
        </p:nvGrpSpPr>
        <p:grpSpPr>
          <a:xfrm>
            <a:off x="198408" y="6240613"/>
            <a:ext cx="2739341" cy="338554"/>
            <a:chOff x="2805265" y="5827079"/>
            <a:chExt cx="2739341" cy="338554"/>
          </a:xfrm>
        </p:grpSpPr>
        <p:sp>
          <p:nvSpPr>
            <p:cNvPr id="23" name="Rectangle 22"/>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24" name="TextBox 23"/>
            <p:cNvSpPr txBox="1"/>
            <p:nvPr/>
          </p:nvSpPr>
          <p:spPr>
            <a:xfrm>
              <a:off x="2805265" y="5827079"/>
              <a:ext cx="1856984"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sp>
        <p:nvSpPr>
          <p:cNvPr id="18" name="Rectangle 7"/>
          <p:cNvSpPr txBox="1">
            <a:spLocks noChangeArrowheads="1"/>
          </p:cNvSpPr>
          <p:nvPr/>
        </p:nvSpPr>
        <p:spPr bwMode="auto">
          <a:xfrm>
            <a:off x="4272173" y="5095126"/>
            <a:ext cx="672112"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00B050"/>
                </a:solidFill>
                <a:latin typeface="Century Gothic" panose="020B0502020202020204" pitchFamily="34" charset="0"/>
                <a:cs typeface="Arial" pitchFamily="34" charset="0"/>
              </a:rPr>
              <a:t>248</a:t>
            </a:r>
          </a:p>
        </p:txBody>
      </p:sp>
    </p:spTree>
    <p:extLst>
      <p:ext uri="{BB962C8B-B14F-4D97-AF65-F5344CB8AC3E}">
        <p14:creationId xmlns:p14="http://schemas.microsoft.com/office/powerpoint/2010/main" val="38867013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1000"/>
                                        <p:tgtEl>
                                          <p:spTgt spid="227"/>
                                        </p:tgtEl>
                                      </p:cBhvr>
                                    </p:animEffect>
                                    <p:set>
                                      <p:cBhvr>
                                        <p:cTn id="7" dur="1" fill="hold">
                                          <p:stCondLst>
                                            <p:cond delay="999"/>
                                          </p:stCondLst>
                                        </p:cTn>
                                        <p:tgtEl>
                                          <p:spTgt spid="227"/>
                                        </p:tgtEl>
                                        <p:attrNameLst>
                                          <p:attrName>style.visibility</p:attrName>
                                        </p:attrNameLst>
                                      </p:cBhvr>
                                      <p:to>
                                        <p:strVal val="hidden"/>
                                      </p:to>
                                    </p:se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8"/>
                                        </p:tgtEl>
                                        <p:attrNameLst>
                                          <p:attrName>style.visibility</p:attrName>
                                        </p:attrNameLst>
                                      </p:cBhvr>
                                      <p:to>
                                        <p:strVal val="visible"/>
                                      </p:to>
                                    </p:set>
                                    <p:animEffect transition="in" filter="fade">
                                      <p:cBhvr>
                                        <p:cTn id="1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7" grpId="0"/>
      <p:bldP spid="18"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8" name="Group 27"/>
          <p:cNvGrpSpPr/>
          <p:nvPr/>
        </p:nvGrpSpPr>
        <p:grpSpPr>
          <a:xfrm>
            <a:off x="3348187" y="4900120"/>
            <a:ext cx="1642916" cy="632013"/>
            <a:chOff x="3348187" y="4910268"/>
            <a:chExt cx="1642916" cy="632013"/>
          </a:xfrm>
        </p:grpSpPr>
        <p:sp>
          <p:nvSpPr>
            <p:cNvPr id="85"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151" name="Rectangle 150"/>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29" name="Group 28"/>
          <p:cNvGrpSpPr/>
          <p:nvPr/>
        </p:nvGrpSpPr>
        <p:grpSpPr>
          <a:xfrm>
            <a:off x="5079395" y="4900121"/>
            <a:ext cx="1424278" cy="632012"/>
            <a:chOff x="4859685" y="4910269"/>
            <a:chExt cx="1424278" cy="632012"/>
          </a:xfrm>
        </p:grpSpPr>
        <p:sp>
          <p:nvSpPr>
            <p:cNvPr id="50"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152" name="Rectangle 151"/>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14" name="Rectangle 7"/>
          <p:cNvSpPr txBox="1">
            <a:spLocks noChangeArrowheads="1"/>
          </p:cNvSpPr>
          <p:nvPr/>
        </p:nvSpPr>
        <p:spPr bwMode="auto">
          <a:xfrm>
            <a:off x="10616623"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217" name="Rectangle 7"/>
          <p:cNvSpPr txBox="1">
            <a:spLocks noChangeArrowheads="1"/>
          </p:cNvSpPr>
          <p:nvPr/>
        </p:nvSpPr>
        <p:spPr bwMode="auto">
          <a:xfrm>
            <a:off x="11337793"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1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2" name="Group 21"/>
          <p:cNvGrpSpPr/>
          <p:nvPr/>
        </p:nvGrpSpPr>
        <p:grpSpPr>
          <a:xfrm>
            <a:off x="198408" y="6240613"/>
            <a:ext cx="2739341" cy="338554"/>
            <a:chOff x="2805265" y="5827079"/>
            <a:chExt cx="2739341" cy="338554"/>
          </a:xfrm>
        </p:grpSpPr>
        <p:sp>
          <p:nvSpPr>
            <p:cNvPr id="23" name="Rectangle 22"/>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24" name="TextBox 23"/>
            <p:cNvSpPr txBox="1"/>
            <p:nvPr/>
          </p:nvSpPr>
          <p:spPr>
            <a:xfrm>
              <a:off x="2805265" y="5827079"/>
              <a:ext cx="1856984"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sp>
        <p:nvSpPr>
          <p:cNvPr id="26" name="Rectangle 7"/>
          <p:cNvSpPr txBox="1">
            <a:spLocks noChangeArrowheads="1"/>
          </p:cNvSpPr>
          <p:nvPr/>
        </p:nvSpPr>
        <p:spPr bwMode="auto">
          <a:xfrm>
            <a:off x="5867960" y="5091041"/>
            <a:ext cx="672112"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00B050"/>
                </a:solidFill>
                <a:latin typeface="Century Gothic" panose="020B0502020202020204" pitchFamily="34" charset="0"/>
                <a:cs typeface="Arial" pitchFamily="34" charset="0"/>
              </a:rPr>
              <a:t>206</a:t>
            </a:r>
          </a:p>
        </p:txBody>
      </p:sp>
      <p:sp>
        <p:nvSpPr>
          <p:cNvPr id="27" name="Rectangle 7"/>
          <p:cNvSpPr txBox="1">
            <a:spLocks noChangeArrowheads="1"/>
          </p:cNvSpPr>
          <p:nvPr/>
        </p:nvSpPr>
        <p:spPr bwMode="auto">
          <a:xfrm>
            <a:off x="10698767" y="5422373"/>
            <a:ext cx="55624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454</a:t>
            </a:r>
          </a:p>
        </p:txBody>
      </p:sp>
      <p:sp>
        <p:nvSpPr>
          <p:cNvPr id="30" name="Rectangle 7"/>
          <p:cNvSpPr txBox="1">
            <a:spLocks noChangeArrowheads="1"/>
          </p:cNvSpPr>
          <p:nvPr/>
        </p:nvSpPr>
        <p:spPr bwMode="auto">
          <a:xfrm>
            <a:off x="11401029" y="5422373"/>
            <a:ext cx="579251"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454</a:t>
            </a:r>
          </a:p>
        </p:txBody>
      </p:sp>
    </p:spTree>
    <p:extLst>
      <p:ext uri="{BB962C8B-B14F-4D97-AF65-F5344CB8AC3E}">
        <p14:creationId xmlns:p14="http://schemas.microsoft.com/office/powerpoint/2010/main" val="39059614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wipe(left)">
                                      <p:cBhvr>
                                        <p:cTn id="7" dur="500"/>
                                        <p:tgtEl>
                                          <p:spTgt spid="29"/>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26"/>
                                        </p:tgtEl>
                                        <p:attrNameLst>
                                          <p:attrName>style.visibility</p:attrName>
                                        </p:attrNameLst>
                                      </p:cBhvr>
                                      <p:to>
                                        <p:strVal val="visible"/>
                                      </p:to>
                                    </p:set>
                                    <p:animEffect transition="in" filter="fade">
                                      <p:cBhvr>
                                        <p:cTn id="11" dur="500"/>
                                        <p:tgtEl>
                                          <p:spTgt spid="26"/>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xit" presetSubtype="0" fill="hold" grpId="1" nodeType="clickEffect">
                                  <p:stCondLst>
                                    <p:cond delay="0"/>
                                  </p:stCondLst>
                                  <p:childTnLst>
                                    <p:animEffect transition="out" filter="fade">
                                      <p:cBhvr>
                                        <p:cTn id="15" dur="500"/>
                                        <p:tgtEl>
                                          <p:spTgt spid="26"/>
                                        </p:tgtEl>
                                      </p:cBhvr>
                                    </p:animEffect>
                                    <p:set>
                                      <p:cBhvr>
                                        <p:cTn id="16" dur="1" fill="hold">
                                          <p:stCondLst>
                                            <p:cond delay="499"/>
                                          </p:stCondLst>
                                        </p:cTn>
                                        <p:tgtEl>
                                          <p:spTgt spid="26"/>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14"/>
                                        </p:tgtEl>
                                        <p:attrNameLst>
                                          <p:attrName>style.visibility</p:attrName>
                                        </p:attrNameLst>
                                      </p:cBhvr>
                                      <p:to>
                                        <p:strVal val="visible"/>
                                      </p:to>
                                    </p:set>
                                    <p:animEffect transition="in" filter="wipe(left)">
                                      <p:cBhvr>
                                        <p:cTn id="20" dur="500"/>
                                        <p:tgtEl>
                                          <p:spTgt spid="214"/>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217"/>
                                        </p:tgtEl>
                                        <p:attrNameLst>
                                          <p:attrName>style.visibility</p:attrName>
                                        </p:attrNameLst>
                                      </p:cBhvr>
                                      <p:to>
                                        <p:strVal val="visible"/>
                                      </p:to>
                                    </p:set>
                                    <p:animEffect transition="in" filter="wipe(left)">
                                      <p:cBhvr>
                                        <p:cTn id="24" dur="500"/>
                                        <p:tgtEl>
                                          <p:spTgt spid="217"/>
                                        </p:tgtEl>
                                      </p:cBhvr>
                                    </p:animEffect>
                                  </p:childTnLst>
                                </p:cTn>
                              </p:par>
                            </p:childTnLst>
                          </p:cTn>
                        </p:par>
                        <p:par>
                          <p:cTn id="25" fill="hold">
                            <p:stCondLst>
                              <p:cond delay="1500"/>
                            </p:stCondLst>
                            <p:childTnLst>
                              <p:par>
                                <p:cTn id="26" presetID="10" presetClass="entr" presetSubtype="0" fill="hold" grpId="0" nodeType="afterEffect">
                                  <p:stCondLst>
                                    <p:cond delay="0"/>
                                  </p:stCondLst>
                                  <p:childTnLst>
                                    <p:set>
                                      <p:cBhvr>
                                        <p:cTn id="27" dur="1" fill="hold">
                                          <p:stCondLst>
                                            <p:cond delay="0"/>
                                          </p:stCondLst>
                                        </p:cTn>
                                        <p:tgtEl>
                                          <p:spTgt spid="27"/>
                                        </p:tgtEl>
                                        <p:attrNameLst>
                                          <p:attrName>style.visibility</p:attrName>
                                        </p:attrNameLst>
                                      </p:cBhvr>
                                      <p:to>
                                        <p:strVal val="visible"/>
                                      </p:to>
                                    </p:set>
                                    <p:animEffect transition="in" filter="fade">
                                      <p:cBhvr>
                                        <p:cTn id="28" dur="500"/>
                                        <p:tgtEl>
                                          <p:spTgt spid="27"/>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30"/>
                                        </p:tgtEl>
                                        <p:attrNameLst>
                                          <p:attrName>style.visibility</p:attrName>
                                        </p:attrNameLst>
                                      </p:cBhvr>
                                      <p:to>
                                        <p:strVal val="visible"/>
                                      </p:to>
                                    </p:set>
                                    <p:animEffect transition="in" filter="fade">
                                      <p:cBhvr>
                                        <p:cTn id="32"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4" grpId="0"/>
      <p:bldP spid="217" grpId="0"/>
      <p:bldP spid="26" grpId="0"/>
      <p:bldP spid="26" grpId="1"/>
      <p:bldP spid="27" grpId="0"/>
      <p:bldP spid="30"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74670" y="4179144"/>
            <a:ext cx="3823341" cy="649487"/>
            <a:chOff x="3374670" y="4179144"/>
            <a:chExt cx="3823341" cy="649487"/>
          </a:xfrm>
        </p:grpSpPr>
        <p:sp>
          <p:nvSpPr>
            <p:cNvPr id="117"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154" name="Rectangle 153"/>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16"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endParaRPr lang="en-US" sz="1800" b="1" dirty="0">
              <a:solidFill>
                <a:srgbClr val="FF0000"/>
              </a:solidFill>
              <a:latin typeface="Century Gothic" panose="020B0502020202020204" pitchFamily="34" charset="0"/>
              <a:cs typeface="Arial" pitchFamily="34" charset="0"/>
            </a:endParaRPr>
          </a:p>
        </p:txBody>
      </p:sp>
      <p:sp>
        <p:nvSpPr>
          <p:cNvPr id="218"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1,114</a:t>
            </a:r>
            <a:endParaRPr lang="en-US" sz="1800" b="1" dirty="0">
              <a:solidFill>
                <a:srgbClr val="0070C0"/>
              </a:solidFill>
              <a:latin typeface="Century Gothic" panose="020B0502020202020204" pitchFamily="34" charset="0"/>
              <a:cs typeface="Arial" pitchFamily="34" charset="0"/>
            </a:endParaRP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grpSp>
        <p:nvGrpSpPr>
          <p:cNvPr id="16" name="Group 15"/>
          <p:cNvGrpSpPr/>
          <p:nvPr/>
        </p:nvGrpSpPr>
        <p:grpSpPr>
          <a:xfrm>
            <a:off x="5283480" y="2634750"/>
            <a:ext cx="2579593" cy="1544394"/>
            <a:chOff x="5283480" y="2634750"/>
            <a:chExt cx="2579593" cy="1544394"/>
          </a:xfrm>
        </p:grpSpPr>
        <p:grpSp>
          <p:nvGrpSpPr>
            <p:cNvPr id="8" name="Group 7"/>
            <p:cNvGrpSpPr/>
            <p:nvPr/>
          </p:nvGrpSpPr>
          <p:grpSpPr>
            <a:xfrm>
              <a:off x="5693217" y="2634750"/>
              <a:ext cx="2169856" cy="671253"/>
              <a:chOff x="5194224" y="1580578"/>
              <a:chExt cx="2169856" cy="671253"/>
            </a:xfrm>
          </p:grpSpPr>
          <p:sp>
            <p:nvSpPr>
              <p:cNvPr id="90" name="Rectangle 89"/>
              <p:cNvSpPr/>
              <p:nvPr/>
            </p:nvSpPr>
            <p:spPr bwMode="auto">
              <a:xfrm>
                <a:off x="5256540" y="1580578"/>
                <a:ext cx="2072878" cy="671253"/>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nvGrpSpPr>
              <p:cNvPr id="7" name="Group 6"/>
              <p:cNvGrpSpPr/>
              <p:nvPr/>
            </p:nvGrpSpPr>
            <p:grpSpPr>
              <a:xfrm>
                <a:off x="5194224" y="1621218"/>
                <a:ext cx="2169856" cy="584775"/>
                <a:chOff x="4009419" y="2699388"/>
                <a:chExt cx="2169856" cy="584775"/>
              </a:xfrm>
            </p:grpSpPr>
            <p:sp>
              <p:nvSpPr>
                <p:cNvPr id="91" name="TextBox 90"/>
                <p:cNvSpPr txBox="1"/>
                <p:nvPr/>
              </p:nvSpPr>
              <p:spPr>
                <a:xfrm>
                  <a:off x="5404398" y="2699388"/>
                  <a:ext cx="774877" cy="584775"/>
                </a:xfrm>
                <a:prstGeom prst="rect">
                  <a:avLst/>
                </a:prstGeom>
                <a:noFill/>
              </p:spPr>
              <p:txBody>
                <a:bodyPr wrap="square" rtlCol="0">
                  <a:spAutoFit/>
                </a:bodyPr>
                <a:lstStyle/>
                <a:p>
                  <a:r>
                    <a:rPr lang="en-US" sz="1600" kern="500" spc="-50" dirty="0">
                      <a:solidFill>
                        <a:srgbClr val="CE3702"/>
                      </a:solidFill>
                      <a:latin typeface="Century Gothic" panose="020B0502020202020204" pitchFamily="34" charset="0"/>
                      <a:cs typeface="Vijaya" pitchFamily="34" charset="0"/>
                    </a:rPr>
                    <a:t>418</a:t>
                  </a:r>
                </a:p>
                <a:p>
                  <a:r>
                    <a:rPr lang="en-US" sz="1600" kern="500" spc="-50" dirty="0">
                      <a:solidFill>
                        <a:srgbClr val="CE3702"/>
                      </a:solidFill>
                      <a:latin typeface="Century Gothic" panose="020B0502020202020204" pitchFamily="34" charset="0"/>
                      <a:cs typeface="Vijaya" pitchFamily="34" charset="0"/>
                    </a:rPr>
                    <a:t>202</a:t>
                  </a:r>
                  <a:endParaRPr lang="en-US" sz="1200" kern="500" spc="-50" dirty="0">
                    <a:solidFill>
                      <a:srgbClr val="CE3702"/>
                    </a:solidFill>
                    <a:latin typeface="Century Gothic" panose="020B0502020202020204" pitchFamily="34" charset="0"/>
                    <a:cs typeface="Vijaya" pitchFamily="34" charset="0"/>
                  </a:endParaRPr>
                </a:p>
              </p:txBody>
            </p:sp>
            <p:sp>
              <p:nvSpPr>
                <p:cNvPr id="169" name="TextBox 168"/>
                <p:cNvSpPr txBox="1"/>
                <p:nvPr/>
              </p:nvSpPr>
              <p:spPr>
                <a:xfrm>
                  <a:off x="4009419" y="2699388"/>
                  <a:ext cx="1463662" cy="584775"/>
                </a:xfrm>
                <a:prstGeom prst="rect">
                  <a:avLst/>
                </a:prstGeom>
                <a:noFill/>
              </p:spPr>
              <p:txBody>
                <a:bodyPr wrap="square" rtlCol="0">
                  <a:spAutoFit/>
                </a:bodyPr>
                <a:lstStyle/>
                <a:p>
                  <a:pPr algn="r"/>
                  <a:r>
                    <a:rPr lang="en-US" sz="1600" kern="500" spc="-50" dirty="0">
                      <a:solidFill>
                        <a:srgbClr val="CE3702"/>
                      </a:solidFill>
                      <a:latin typeface="Century Gothic" panose="020B0502020202020204" pitchFamily="34" charset="0"/>
                      <a:cs typeface="Vijaya" pitchFamily="34" charset="0"/>
                    </a:rPr>
                    <a:t>Smart Phone </a:t>
                  </a:r>
                </a:p>
                <a:p>
                  <a:pPr algn="r"/>
                  <a:r>
                    <a:rPr lang="en-US" sz="1600" kern="500" spc="-50" dirty="0">
                      <a:solidFill>
                        <a:srgbClr val="CE3702"/>
                      </a:solidFill>
                      <a:latin typeface="Century Gothic" panose="020B0502020202020204" pitchFamily="34" charset="0"/>
                      <a:cs typeface="Vijaya" pitchFamily="34" charset="0"/>
                    </a:rPr>
                    <a:t>Tablet</a:t>
                  </a:r>
                  <a:endParaRPr lang="en-US" sz="1200" kern="500" spc="-50" dirty="0">
                    <a:solidFill>
                      <a:srgbClr val="CE3702"/>
                    </a:solidFill>
                    <a:latin typeface="Century Gothic" panose="020B0502020202020204" pitchFamily="34" charset="0"/>
                    <a:cs typeface="Vijaya" pitchFamily="34" charset="0"/>
                  </a:endParaRPr>
                </a:p>
              </p:txBody>
            </p:sp>
          </p:grpSp>
        </p:grpSp>
        <p:cxnSp>
          <p:nvCxnSpPr>
            <p:cNvPr id="12" name="Straight Connector 11"/>
            <p:cNvCxnSpPr>
              <a:stCxn id="90" idx="1"/>
              <a:endCxn id="117" idx="0"/>
            </p:cNvCxnSpPr>
            <p:nvPr/>
          </p:nvCxnSpPr>
          <p:spPr>
            <a:xfrm flipH="1">
              <a:off x="5283480" y="2970377"/>
              <a:ext cx="472053" cy="1208767"/>
            </a:xfrm>
            <a:prstGeom prst="line">
              <a:avLst/>
            </a:prstGeom>
            <a:ln w="12700">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3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6"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47"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grpSp>
        <p:nvGrpSpPr>
          <p:cNvPr id="33" name="Group 32"/>
          <p:cNvGrpSpPr/>
          <p:nvPr/>
        </p:nvGrpSpPr>
        <p:grpSpPr>
          <a:xfrm>
            <a:off x="243840" y="6240613"/>
            <a:ext cx="2693909" cy="338554"/>
            <a:chOff x="2850697" y="5827079"/>
            <a:chExt cx="2693909" cy="338554"/>
          </a:xfrm>
        </p:grpSpPr>
        <p:sp>
          <p:nvSpPr>
            <p:cNvPr id="34" name="Rectangle 33"/>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5" name="TextBox 34"/>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97" name="Group 96"/>
          <p:cNvGrpSpPr/>
          <p:nvPr/>
        </p:nvGrpSpPr>
        <p:grpSpPr>
          <a:xfrm>
            <a:off x="3348187" y="4900120"/>
            <a:ext cx="1642916" cy="632013"/>
            <a:chOff x="3348187" y="4910268"/>
            <a:chExt cx="1642916" cy="632013"/>
          </a:xfrm>
        </p:grpSpPr>
        <p:sp>
          <p:nvSpPr>
            <p:cNvPr id="98"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99" name="Rectangle 98"/>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100" name="Group 99"/>
          <p:cNvGrpSpPr/>
          <p:nvPr/>
        </p:nvGrpSpPr>
        <p:grpSpPr>
          <a:xfrm>
            <a:off x="5079395" y="4900121"/>
            <a:ext cx="1424278" cy="632012"/>
            <a:chOff x="4859685" y="4910269"/>
            <a:chExt cx="1424278" cy="632012"/>
          </a:xfrm>
        </p:grpSpPr>
        <p:sp>
          <p:nvSpPr>
            <p:cNvPr id="101"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102" name="Rectangle 101"/>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38" name="Rectangle 7"/>
          <p:cNvSpPr txBox="1">
            <a:spLocks noChangeArrowheads="1"/>
          </p:cNvSpPr>
          <p:nvPr/>
        </p:nvSpPr>
        <p:spPr bwMode="auto">
          <a:xfrm>
            <a:off x="5535146" y="4371797"/>
            <a:ext cx="55624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699</a:t>
            </a:r>
          </a:p>
        </p:txBody>
      </p:sp>
      <p:sp>
        <p:nvSpPr>
          <p:cNvPr id="42" name="Rectangle 7"/>
          <p:cNvSpPr txBox="1">
            <a:spLocks noChangeArrowheads="1"/>
          </p:cNvSpPr>
          <p:nvPr/>
        </p:nvSpPr>
        <p:spPr bwMode="auto">
          <a:xfrm>
            <a:off x="10698767" y="4832509"/>
            <a:ext cx="55624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699</a:t>
            </a:r>
          </a:p>
        </p:txBody>
      </p:sp>
      <p:sp>
        <p:nvSpPr>
          <p:cNvPr id="45" name="Rectangle 7"/>
          <p:cNvSpPr txBox="1">
            <a:spLocks noChangeArrowheads="1"/>
          </p:cNvSpPr>
          <p:nvPr/>
        </p:nvSpPr>
        <p:spPr bwMode="auto">
          <a:xfrm>
            <a:off x="11335147" y="4832509"/>
            <a:ext cx="639025"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1,153</a:t>
            </a:r>
          </a:p>
        </p:txBody>
      </p:sp>
    </p:spTree>
    <p:extLst>
      <p:ext uri="{BB962C8B-B14F-4D97-AF65-F5344CB8AC3E}">
        <p14:creationId xmlns:p14="http://schemas.microsoft.com/office/powerpoint/2010/main" val="40647919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1000"/>
                            </p:stCondLst>
                            <p:childTnLst>
                              <p:par>
                                <p:cTn id="9" presetID="22" presetClass="entr" presetSubtype="4" fill="hold" nodeType="after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wipe(down)">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1" fill="hold" nodeType="clickEffect">
                                  <p:stCondLst>
                                    <p:cond delay="0"/>
                                  </p:stCondLst>
                                  <p:childTnLst>
                                    <p:animEffect transition="out" filter="wipe(up)">
                                      <p:cBhvr>
                                        <p:cTn id="15" dur="500"/>
                                        <p:tgtEl>
                                          <p:spTgt spid="16"/>
                                        </p:tgtEl>
                                      </p:cBhvr>
                                    </p:animEffect>
                                    <p:set>
                                      <p:cBhvr>
                                        <p:cTn id="16" dur="1" fill="hold">
                                          <p:stCondLst>
                                            <p:cond delay="499"/>
                                          </p:stCondLst>
                                        </p:cTn>
                                        <p:tgtEl>
                                          <p:spTgt spid="16"/>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grpId="1" nodeType="afterEffect">
                                  <p:stCondLst>
                                    <p:cond delay="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500"/>
                                        <p:tgtEl>
                                          <p:spTgt spid="3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38"/>
                                        </p:tgtEl>
                                      </p:cBhvr>
                                    </p:animEffect>
                                    <p:set>
                                      <p:cBhvr>
                                        <p:cTn id="25" dur="1" fill="hold">
                                          <p:stCondLst>
                                            <p:cond delay="499"/>
                                          </p:stCondLst>
                                        </p:cTn>
                                        <p:tgtEl>
                                          <p:spTgt spid="38"/>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216"/>
                                        </p:tgtEl>
                                        <p:attrNameLst>
                                          <p:attrName>style.visibility</p:attrName>
                                        </p:attrNameLst>
                                      </p:cBhvr>
                                      <p:to>
                                        <p:strVal val="visible"/>
                                      </p:to>
                                    </p:set>
                                    <p:animEffect transition="in" filter="wipe(left)">
                                      <p:cBhvr>
                                        <p:cTn id="29" dur="500"/>
                                        <p:tgtEl>
                                          <p:spTgt spid="216"/>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218"/>
                                        </p:tgtEl>
                                        <p:attrNameLst>
                                          <p:attrName>style.visibility</p:attrName>
                                        </p:attrNameLst>
                                      </p:cBhvr>
                                      <p:to>
                                        <p:strVal val="visible"/>
                                      </p:to>
                                    </p:set>
                                    <p:animEffect transition="in" filter="wipe(left)">
                                      <p:cBhvr>
                                        <p:cTn id="33" dur="500"/>
                                        <p:tgtEl>
                                          <p:spTgt spid="218"/>
                                        </p:tgtEl>
                                      </p:cBhvr>
                                    </p:animEffect>
                                  </p:childTnLst>
                                </p:cTn>
                              </p:par>
                            </p:childTnLst>
                          </p:cTn>
                        </p:par>
                        <p:par>
                          <p:cTn id="34" fill="hold">
                            <p:stCondLst>
                              <p:cond delay="1500"/>
                            </p:stCondLst>
                            <p:childTnLst>
                              <p:par>
                                <p:cTn id="35" presetID="10" presetClass="entr" presetSubtype="0" fill="hold" grpId="1" nodeType="after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fade">
                                      <p:cBhvr>
                                        <p:cTn id="37" dur="500"/>
                                        <p:tgtEl>
                                          <p:spTgt spid="42"/>
                                        </p:tgtEl>
                                      </p:cBhvr>
                                    </p:animEffect>
                                  </p:childTnLst>
                                </p:cTn>
                              </p:par>
                            </p:childTnLst>
                          </p:cTn>
                        </p:par>
                        <p:par>
                          <p:cTn id="38" fill="hold">
                            <p:stCondLst>
                              <p:cond delay="2000"/>
                            </p:stCondLst>
                            <p:childTnLst>
                              <p:par>
                                <p:cTn id="39" presetID="10" presetClass="entr" presetSubtype="0" fill="hold" grpId="1" nodeType="afterEffect">
                                  <p:stCondLst>
                                    <p:cond delay="0"/>
                                  </p:stCondLst>
                                  <p:childTnLst>
                                    <p:set>
                                      <p:cBhvr>
                                        <p:cTn id="40" dur="1" fill="hold">
                                          <p:stCondLst>
                                            <p:cond delay="0"/>
                                          </p:stCondLst>
                                        </p:cTn>
                                        <p:tgtEl>
                                          <p:spTgt spid="45"/>
                                        </p:tgtEl>
                                        <p:attrNameLst>
                                          <p:attrName>style.visibility</p:attrName>
                                        </p:attrNameLst>
                                      </p:cBhvr>
                                      <p:to>
                                        <p:strVal val="visible"/>
                                      </p:to>
                                    </p:set>
                                    <p:animEffect transition="in" filter="fade">
                                      <p:cBhvr>
                                        <p:cTn id="41"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p:bldP spid="218" grpId="0"/>
      <p:bldP spid="38" grpId="0"/>
      <p:bldP spid="38" grpId="1"/>
      <p:bldP spid="42" grpId="1"/>
      <p:bldP spid="45" grpId="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grpSp>
        <p:nvGrpSpPr>
          <p:cNvPr id="4" name="Group 3"/>
          <p:cNvGrpSpPr/>
          <p:nvPr/>
        </p:nvGrpSpPr>
        <p:grpSpPr>
          <a:xfrm>
            <a:off x="7280826" y="4179144"/>
            <a:ext cx="2488353" cy="649487"/>
            <a:chOff x="7029729" y="4179144"/>
            <a:chExt cx="2488353" cy="649487"/>
          </a:xfrm>
        </p:grpSpPr>
        <p:sp>
          <p:nvSpPr>
            <p:cNvPr id="144" name="Rectangle 143"/>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68"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grpSp>
        <p:nvGrpSpPr>
          <p:cNvPr id="19" name="Group 18"/>
          <p:cNvGrpSpPr/>
          <p:nvPr/>
        </p:nvGrpSpPr>
        <p:grpSpPr>
          <a:xfrm>
            <a:off x="8526699" y="2626219"/>
            <a:ext cx="2990407" cy="1552925"/>
            <a:chOff x="8526699" y="2626219"/>
            <a:chExt cx="2990407" cy="1552925"/>
          </a:xfrm>
        </p:grpSpPr>
        <p:grpSp>
          <p:nvGrpSpPr>
            <p:cNvPr id="9" name="Group 8"/>
            <p:cNvGrpSpPr/>
            <p:nvPr/>
          </p:nvGrpSpPr>
          <p:grpSpPr>
            <a:xfrm>
              <a:off x="9459850" y="2626219"/>
              <a:ext cx="2057256" cy="671253"/>
              <a:chOff x="7691282" y="2792430"/>
              <a:chExt cx="2057256" cy="671253"/>
            </a:xfrm>
          </p:grpSpPr>
          <p:sp>
            <p:nvSpPr>
              <p:cNvPr id="171" name="Rectangle 170"/>
              <p:cNvSpPr/>
              <p:nvPr/>
            </p:nvSpPr>
            <p:spPr bwMode="auto">
              <a:xfrm>
                <a:off x="7691282" y="2792430"/>
                <a:ext cx="1903199" cy="671253"/>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73" name="TextBox 172"/>
              <p:cNvSpPr txBox="1"/>
              <p:nvPr/>
            </p:nvSpPr>
            <p:spPr>
              <a:xfrm>
                <a:off x="9081036" y="2833070"/>
                <a:ext cx="667502" cy="584775"/>
              </a:xfrm>
              <a:prstGeom prst="rect">
                <a:avLst/>
              </a:prstGeom>
              <a:noFill/>
            </p:spPr>
            <p:txBody>
              <a:bodyPr wrap="square" rtlCol="0">
                <a:spAutoFit/>
              </a:bodyPr>
              <a:lstStyle/>
              <a:p>
                <a:r>
                  <a:rPr lang="en-US" sz="1600" kern="500" spc="-50" dirty="0">
                    <a:solidFill>
                      <a:srgbClr val="BC6200"/>
                    </a:solidFill>
                    <a:latin typeface="Century Gothic" panose="020B0502020202020204" pitchFamily="34" charset="0"/>
                    <a:cs typeface="Vijaya" pitchFamily="34" charset="0"/>
                  </a:rPr>
                  <a:t>222</a:t>
                </a:r>
              </a:p>
              <a:p>
                <a:r>
                  <a:rPr lang="en-US" sz="1600" kern="500" spc="-50" dirty="0">
                    <a:solidFill>
                      <a:srgbClr val="BC6200"/>
                    </a:solidFill>
                    <a:latin typeface="Century Gothic" panose="020B0502020202020204" pitchFamily="34" charset="0"/>
                    <a:cs typeface="Vijaya" pitchFamily="34" charset="0"/>
                  </a:rPr>
                  <a:t>178</a:t>
                </a:r>
                <a:endParaRPr lang="en-US" sz="1200" kern="500" spc="-50" dirty="0">
                  <a:solidFill>
                    <a:srgbClr val="BC6200"/>
                  </a:solidFill>
                  <a:latin typeface="Century Gothic" panose="020B0502020202020204" pitchFamily="34" charset="0"/>
                  <a:cs typeface="Vijaya" pitchFamily="34" charset="0"/>
                </a:endParaRPr>
              </a:p>
            </p:txBody>
          </p:sp>
          <p:sp>
            <p:nvSpPr>
              <p:cNvPr id="174" name="TextBox 173"/>
              <p:cNvSpPr txBox="1"/>
              <p:nvPr/>
            </p:nvSpPr>
            <p:spPr>
              <a:xfrm>
                <a:off x="7691282" y="2833070"/>
                <a:ext cx="1458438" cy="584775"/>
              </a:xfrm>
              <a:prstGeom prst="rect">
                <a:avLst/>
              </a:prstGeom>
              <a:noFill/>
            </p:spPr>
            <p:txBody>
              <a:bodyPr wrap="square" rtlCol="0">
                <a:spAutoFit/>
              </a:bodyPr>
              <a:lstStyle/>
              <a:p>
                <a:pPr algn="r"/>
                <a:r>
                  <a:rPr lang="en-US" sz="1600" kern="500" spc="-50" dirty="0">
                    <a:solidFill>
                      <a:srgbClr val="BC6200"/>
                    </a:solidFill>
                    <a:latin typeface="Century Gothic" panose="020B0502020202020204" pitchFamily="34" charset="0"/>
                    <a:cs typeface="Vijaya" pitchFamily="34" charset="0"/>
                  </a:rPr>
                  <a:t>Smart Phone</a:t>
                </a:r>
                <a:endParaRPr lang="en-US" sz="1400" kern="500" spc="-50" dirty="0">
                  <a:solidFill>
                    <a:srgbClr val="BC6200"/>
                  </a:solidFill>
                  <a:latin typeface="Century Gothic" panose="020B0502020202020204" pitchFamily="34" charset="0"/>
                  <a:cs typeface="Vijaya" pitchFamily="34" charset="0"/>
                </a:endParaRPr>
              </a:p>
              <a:p>
                <a:pPr algn="r"/>
                <a:r>
                  <a:rPr lang="en-US" sz="1600" kern="500" spc="-50" dirty="0">
                    <a:solidFill>
                      <a:srgbClr val="BC6200"/>
                    </a:solidFill>
                    <a:latin typeface="Century Gothic" panose="020B0502020202020204" pitchFamily="34" charset="0"/>
                    <a:cs typeface="Vijaya" pitchFamily="34" charset="0"/>
                  </a:rPr>
                  <a:t>Tablet</a:t>
                </a:r>
                <a:endParaRPr lang="en-US" sz="1200" kern="500" spc="-50" dirty="0">
                  <a:solidFill>
                    <a:srgbClr val="BC6200"/>
                  </a:solidFill>
                  <a:latin typeface="Century Gothic" panose="020B0502020202020204" pitchFamily="34" charset="0"/>
                  <a:cs typeface="Vijaya" pitchFamily="34" charset="0"/>
                </a:endParaRPr>
              </a:p>
            </p:txBody>
          </p:sp>
        </p:grpSp>
        <p:cxnSp>
          <p:nvCxnSpPr>
            <p:cNvPr id="108" name="Straight Connector 107"/>
            <p:cNvCxnSpPr>
              <a:stCxn id="174" idx="1"/>
              <a:endCxn id="168" idx="0"/>
            </p:cNvCxnSpPr>
            <p:nvPr/>
          </p:nvCxnSpPr>
          <p:spPr>
            <a:xfrm flipH="1">
              <a:off x="8526699" y="2959247"/>
              <a:ext cx="933151" cy="1219897"/>
            </a:xfrm>
            <a:prstGeom prst="line">
              <a:avLst/>
            </a:prstGeom>
            <a:ln w="12700">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3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4"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75"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sp>
        <p:nvSpPr>
          <p:cNvPr id="76"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77"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grpSp>
        <p:nvGrpSpPr>
          <p:cNvPr id="2" name="Group 1"/>
          <p:cNvGrpSpPr/>
          <p:nvPr/>
        </p:nvGrpSpPr>
        <p:grpSpPr>
          <a:xfrm>
            <a:off x="477520" y="6455475"/>
            <a:ext cx="2458117" cy="338554"/>
            <a:chOff x="1658279" y="6025822"/>
            <a:chExt cx="2458117" cy="338554"/>
          </a:xfrm>
        </p:grpSpPr>
        <p:sp>
          <p:nvSpPr>
            <p:cNvPr id="35" name="Rectangle 34"/>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6" name="TextBox 35"/>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grpSp>
        <p:nvGrpSpPr>
          <p:cNvPr id="102" name="Group 101"/>
          <p:cNvGrpSpPr/>
          <p:nvPr/>
        </p:nvGrpSpPr>
        <p:grpSpPr>
          <a:xfrm>
            <a:off x="3348187" y="4900120"/>
            <a:ext cx="1642916" cy="632013"/>
            <a:chOff x="3348187" y="4910268"/>
            <a:chExt cx="1642916" cy="632013"/>
          </a:xfrm>
        </p:grpSpPr>
        <p:sp>
          <p:nvSpPr>
            <p:cNvPr id="103"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104" name="Rectangle 103"/>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105" name="Group 104"/>
          <p:cNvGrpSpPr/>
          <p:nvPr/>
        </p:nvGrpSpPr>
        <p:grpSpPr>
          <a:xfrm>
            <a:off x="5079395" y="4900121"/>
            <a:ext cx="1424278" cy="632012"/>
            <a:chOff x="4859685" y="4910269"/>
            <a:chExt cx="1424278" cy="632012"/>
          </a:xfrm>
        </p:grpSpPr>
        <p:sp>
          <p:nvSpPr>
            <p:cNvPr id="107"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109" name="Rectangle 108"/>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110" name="Group 109"/>
          <p:cNvGrpSpPr/>
          <p:nvPr/>
        </p:nvGrpSpPr>
        <p:grpSpPr>
          <a:xfrm>
            <a:off x="3374670" y="4179144"/>
            <a:ext cx="3823341" cy="649487"/>
            <a:chOff x="3374670" y="4179144"/>
            <a:chExt cx="3823341" cy="649487"/>
          </a:xfrm>
        </p:grpSpPr>
        <p:sp>
          <p:nvSpPr>
            <p:cNvPr id="111"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112" name="Rectangle 111"/>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113" name="Group 112"/>
          <p:cNvGrpSpPr/>
          <p:nvPr/>
        </p:nvGrpSpPr>
        <p:grpSpPr>
          <a:xfrm>
            <a:off x="243840" y="6240613"/>
            <a:ext cx="2693909" cy="338554"/>
            <a:chOff x="2850697" y="5827079"/>
            <a:chExt cx="2693909" cy="338554"/>
          </a:xfrm>
        </p:grpSpPr>
        <p:sp>
          <p:nvSpPr>
            <p:cNvPr id="114" name="Rectangle 113"/>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5" name="TextBox 114"/>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sp>
        <p:nvSpPr>
          <p:cNvPr id="38" name="Rectangle 7"/>
          <p:cNvSpPr txBox="1">
            <a:spLocks noChangeArrowheads="1"/>
          </p:cNvSpPr>
          <p:nvPr/>
        </p:nvSpPr>
        <p:spPr bwMode="auto">
          <a:xfrm>
            <a:off x="10611542" y="4799751"/>
            <a:ext cx="63893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1,037</a:t>
            </a:r>
          </a:p>
        </p:txBody>
      </p:sp>
      <p:sp>
        <p:nvSpPr>
          <p:cNvPr id="40" name="Rectangle 7"/>
          <p:cNvSpPr txBox="1">
            <a:spLocks noChangeArrowheads="1"/>
          </p:cNvSpPr>
          <p:nvPr/>
        </p:nvSpPr>
        <p:spPr bwMode="auto">
          <a:xfrm>
            <a:off x="11337793" y="4799751"/>
            <a:ext cx="641460"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1,491</a:t>
            </a:r>
          </a:p>
        </p:txBody>
      </p:sp>
      <p:sp>
        <p:nvSpPr>
          <p:cNvPr id="41" name="Rectangle 7"/>
          <p:cNvSpPr txBox="1">
            <a:spLocks noChangeArrowheads="1"/>
          </p:cNvSpPr>
          <p:nvPr/>
        </p:nvSpPr>
        <p:spPr bwMode="auto">
          <a:xfrm>
            <a:off x="8834039" y="4366488"/>
            <a:ext cx="55624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338</a:t>
            </a:r>
          </a:p>
        </p:txBody>
      </p:sp>
    </p:spTree>
    <p:extLst>
      <p:ext uri="{BB962C8B-B14F-4D97-AF65-F5344CB8AC3E}">
        <p14:creationId xmlns:p14="http://schemas.microsoft.com/office/powerpoint/2010/main" val="25589525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4" fill="hold" nodeType="afterEffect">
                                  <p:stCondLst>
                                    <p:cond delay="500"/>
                                  </p:stCondLst>
                                  <p:childTnLst>
                                    <p:set>
                                      <p:cBhvr>
                                        <p:cTn id="10" dur="1" fill="hold">
                                          <p:stCondLst>
                                            <p:cond delay="0"/>
                                          </p:stCondLst>
                                        </p:cTn>
                                        <p:tgtEl>
                                          <p:spTgt spid="19"/>
                                        </p:tgtEl>
                                        <p:attrNameLst>
                                          <p:attrName>style.visibility</p:attrName>
                                        </p:attrNameLst>
                                      </p:cBhvr>
                                      <p:to>
                                        <p:strVal val="visible"/>
                                      </p:to>
                                    </p:set>
                                    <p:animEffect transition="in" filter="wipe(down)">
                                      <p:cBhvr>
                                        <p:cTn id="11" dur="5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1" fill="hold" nodeType="clickEffect">
                                  <p:stCondLst>
                                    <p:cond delay="0"/>
                                  </p:stCondLst>
                                  <p:childTnLst>
                                    <p:animEffect transition="out" filter="wipe(up)">
                                      <p:cBhvr>
                                        <p:cTn id="15" dur="500"/>
                                        <p:tgtEl>
                                          <p:spTgt spid="19"/>
                                        </p:tgtEl>
                                      </p:cBhvr>
                                    </p:animEffect>
                                    <p:set>
                                      <p:cBhvr>
                                        <p:cTn id="16" dur="1" fill="hold">
                                          <p:stCondLst>
                                            <p:cond delay="499"/>
                                          </p:stCondLst>
                                        </p:cTn>
                                        <p:tgtEl>
                                          <p:spTgt spid="19"/>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grpId="1" nodeType="afterEffect">
                                  <p:stCondLst>
                                    <p:cond delay="0"/>
                                  </p:stCondLst>
                                  <p:childTnLst>
                                    <p:set>
                                      <p:cBhvr>
                                        <p:cTn id="19" dur="1" fill="hold">
                                          <p:stCondLst>
                                            <p:cond delay="0"/>
                                          </p:stCondLst>
                                        </p:cTn>
                                        <p:tgtEl>
                                          <p:spTgt spid="41"/>
                                        </p:tgtEl>
                                        <p:attrNameLst>
                                          <p:attrName>style.visibility</p:attrName>
                                        </p:attrNameLst>
                                      </p:cBhvr>
                                      <p:to>
                                        <p:strVal val="visible"/>
                                      </p:to>
                                    </p:set>
                                    <p:animEffect transition="in" filter="fade">
                                      <p:cBhvr>
                                        <p:cTn id="20" dur="500"/>
                                        <p:tgtEl>
                                          <p:spTgt spid="41"/>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grpId="0" nodeType="clickEffect">
                                  <p:stCondLst>
                                    <p:cond delay="0"/>
                                  </p:stCondLst>
                                  <p:childTnLst>
                                    <p:animEffect transition="out" filter="fade">
                                      <p:cBhvr>
                                        <p:cTn id="24" dur="500"/>
                                        <p:tgtEl>
                                          <p:spTgt spid="41"/>
                                        </p:tgtEl>
                                      </p:cBhvr>
                                    </p:animEffect>
                                    <p:set>
                                      <p:cBhvr>
                                        <p:cTn id="25" dur="1" fill="hold">
                                          <p:stCondLst>
                                            <p:cond delay="499"/>
                                          </p:stCondLst>
                                        </p:cTn>
                                        <p:tgtEl>
                                          <p:spTgt spid="41"/>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74"/>
                                        </p:tgtEl>
                                        <p:attrNameLst>
                                          <p:attrName>style.visibility</p:attrName>
                                        </p:attrNameLst>
                                      </p:cBhvr>
                                      <p:to>
                                        <p:strVal val="visible"/>
                                      </p:to>
                                    </p:set>
                                    <p:animEffect transition="in" filter="wipe(left)">
                                      <p:cBhvr>
                                        <p:cTn id="29" dur="500"/>
                                        <p:tgtEl>
                                          <p:spTgt spid="74"/>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75"/>
                                        </p:tgtEl>
                                        <p:attrNameLst>
                                          <p:attrName>style.visibility</p:attrName>
                                        </p:attrNameLst>
                                      </p:cBhvr>
                                      <p:to>
                                        <p:strVal val="visible"/>
                                      </p:to>
                                    </p:set>
                                    <p:animEffect transition="in" filter="wipe(left)">
                                      <p:cBhvr>
                                        <p:cTn id="33" dur="500"/>
                                        <p:tgtEl>
                                          <p:spTgt spid="75"/>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38"/>
                                        </p:tgtEl>
                                        <p:attrNameLst>
                                          <p:attrName>style.visibility</p:attrName>
                                        </p:attrNameLst>
                                      </p:cBhvr>
                                      <p:to>
                                        <p:strVal val="visible"/>
                                      </p:to>
                                    </p:set>
                                    <p:animEffect transition="in" filter="fade">
                                      <p:cBhvr>
                                        <p:cTn id="37" dur="500"/>
                                        <p:tgtEl>
                                          <p:spTgt spid="38"/>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40"/>
                                        </p:tgtEl>
                                        <p:attrNameLst>
                                          <p:attrName>style.visibility</p:attrName>
                                        </p:attrNameLst>
                                      </p:cBhvr>
                                      <p:to>
                                        <p:strVal val="visible"/>
                                      </p:to>
                                    </p:set>
                                    <p:animEffect transition="in" filter="fade">
                                      <p:cBhvr>
                                        <p:cTn id="40" dur="5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p:bldP spid="38" grpId="0"/>
      <p:bldP spid="40" grpId="0"/>
      <p:bldP spid="41" grpId="0"/>
      <p:bldP spid="41" grpId="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06661" y="3657654"/>
            <a:ext cx="501482" cy="462280"/>
            <a:chOff x="3306661" y="3657654"/>
            <a:chExt cx="501482" cy="462280"/>
          </a:xfrm>
        </p:grpSpPr>
        <p:sp>
          <p:nvSpPr>
            <p:cNvPr id="107"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153" name="Rectangle 152"/>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3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5"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46"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grpSp>
        <p:nvGrpSpPr>
          <p:cNvPr id="34" name="Group 33"/>
          <p:cNvGrpSpPr/>
          <p:nvPr/>
        </p:nvGrpSpPr>
        <p:grpSpPr>
          <a:xfrm>
            <a:off x="3927353" y="2790182"/>
            <a:ext cx="4283845" cy="1031535"/>
            <a:chOff x="3855586" y="1513461"/>
            <a:chExt cx="4283845" cy="1031535"/>
          </a:xfrm>
        </p:grpSpPr>
        <p:grpSp>
          <p:nvGrpSpPr>
            <p:cNvPr id="37" name="Group 36"/>
            <p:cNvGrpSpPr/>
            <p:nvPr/>
          </p:nvGrpSpPr>
          <p:grpSpPr>
            <a:xfrm>
              <a:off x="4360652" y="1513461"/>
              <a:ext cx="3778779" cy="1031535"/>
              <a:chOff x="3700838" y="2282478"/>
              <a:chExt cx="3778779" cy="1031535"/>
            </a:xfrm>
          </p:grpSpPr>
          <p:sp>
            <p:nvSpPr>
              <p:cNvPr id="49" name="Rectangle 48"/>
              <p:cNvSpPr/>
              <p:nvPr/>
            </p:nvSpPr>
            <p:spPr bwMode="auto">
              <a:xfrm>
                <a:off x="3816559" y="2282478"/>
                <a:ext cx="3663058" cy="1031535"/>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0" name="TextBox 49"/>
              <p:cNvSpPr txBox="1"/>
              <p:nvPr/>
            </p:nvSpPr>
            <p:spPr>
              <a:xfrm>
                <a:off x="6518217" y="2603334"/>
                <a:ext cx="573427"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30</a:t>
                </a:r>
              </a:p>
              <a:p>
                <a:pPr algn="r">
                  <a:lnSpc>
                    <a:spcPts val="2100"/>
                  </a:lnSpc>
                </a:pPr>
                <a:r>
                  <a:rPr lang="en-US" sz="1600" kern="500" spc="-50" dirty="0">
                    <a:solidFill>
                      <a:srgbClr val="C15811"/>
                    </a:solidFill>
                    <a:latin typeface="Century Gothic" panose="020B0502020202020204" pitchFamily="34" charset="0"/>
                    <a:cs typeface="Vijaya" pitchFamily="34" charset="0"/>
                  </a:rPr>
                  <a:t>30</a:t>
                </a:r>
                <a:endParaRPr lang="en-US" sz="1200" kern="500" spc="-50" dirty="0">
                  <a:solidFill>
                    <a:srgbClr val="C15811"/>
                  </a:solidFill>
                  <a:latin typeface="Century Gothic" panose="020B0502020202020204" pitchFamily="34" charset="0"/>
                  <a:cs typeface="Vijaya" pitchFamily="34" charset="0"/>
                </a:endParaRPr>
              </a:p>
            </p:txBody>
          </p:sp>
          <p:sp>
            <p:nvSpPr>
              <p:cNvPr id="51" name="TextBox 50"/>
              <p:cNvSpPr txBox="1"/>
              <p:nvPr/>
            </p:nvSpPr>
            <p:spPr>
              <a:xfrm>
                <a:off x="3700838" y="2603334"/>
                <a:ext cx="2753982"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Station </a:t>
                </a:r>
                <a:r>
                  <a:rPr lang="en-US" sz="1600" kern="500" spc="-50" dirty="0" err="1">
                    <a:solidFill>
                      <a:srgbClr val="C15811"/>
                    </a:solidFill>
                    <a:latin typeface="Century Gothic" panose="020B0502020202020204" pitchFamily="34" charset="0"/>
                    <a:cs typeface="Vijaya" pitchFamily="34" charset="0"/>
                  </a:rPr>
                  <a:t>CoBrand</a:t>
                </a:r>
                <a:endParaRPr lang="en-US" sz="1600" kern="500" spc="-50" dirty="0">
                  <a:solidFill>
                    <a:srgbClr val="C15811"/>
                  </a:solidFill>
                  <a:latin typeface="Century Gothic" panose="020B0502020202020204" pitchFamily="34" charset="0"/>
                  <a:cs typeface="Vijaya" pitchFamily="34" charset="0"/>
                </a:endParaRPr>
              </a:p>
              <a:p>
                <a:pPr algn="r">
                  <a:lnSpc>
                    <a:spcPts val="2100"/>
                  </a:lnSpc>
                </a:pPr>
                <a:r>
                  <a:rPr lang="en-US" sz="1600" kern="500" spc="-50" dirty="0" err="1">
                    <a:solidFill>
                      <a:srgbClr val="C15811"/>
                    </a:solidFill>
                    <a:latin typeface="Century Gothic" panose="020B0502020202020204" pitchFamily="34" charset="0"/>
                    <a:cs typeface="Vijaya" pitchFamily="34" charset="0"/>
                  </a:rPr>
                  <a:t>PurePlay</a:t>
                </a:r>
                <a:r>
                  <a:rPr lang="en-US" sz="1600" kern="500" spc="-50" dirty="0">
                    <a:solidFill>
                      <a:srgbClr val="C15811"/>
                    </a:solidFill>
                    <a:latin typeface="Century Gothic" panose="020B0502020202020204" pitchFamily="34" charset="0"/>
                    <a:cs typeface="Vijaya" pitchFamily="34" charset="0"/>
                  </a:rPr>
                  <a:t> (</a:t>
                </a:r>
                <a:r>
                  <a:rPr lang="en-US" sz="1600" kern="500" spc="-50" dirty="0" err="1">
                    <a:solidFill>
                      <a:srgbClr val="C15811"/>
                    </a:solidFill>
                    <a:latin typeface="Century Gothic" panose="020B0502020202020204" pitchFamily="34" charset="0"/>
                    <a:cs typeface="Vijaya" pitchFamily="34" charset="0"/>
                  </a:rPr>
                  <a:t>Numeris</a:t>
                </a:r>
                <a:r>
                  <a:rPr lang="en-US" sz="1600" kern="500" spc="-50" dirty="0">
                    <a:solidFill>
                      <a:srgbClr val="C15811"/>
                    </a:solidFill>
                    <a:latin typeface="Century Gothic" panose="020B0502020202020204" pitchFamily="34" charset="0"/>
                    <a:cs typeface="Vijaya" pitchFamily="34" charset="0"/>
                  </a:rPr>
                  <a:t> </a:t>
                </a:r>
                <a:r>
                  <a:rPr lang="en-US" sz="1600" kern="500" spc="-50" dirty="0" err="1">
                    <a:solidFill>
                      <a:srgbClr val="C15811"/>
                    </a:solidFill>
                    <a:latin typeface="Century Gothic" panose="020B0502020202020204" pitchFamily="34" charset="0"/>
                    <a:cs typeface="Vijaya" pitchFamily="34" charset="0"/>
                  </a:rPr>
                  <a:t>est’d</a:t>
                </a:r>
                <a:r>
                  <a:rPr lang="en-US" sz="1600" kern="500" spc="-50" dirty="0">
                    <a:solidFill>
                      <a:srgbClr val="C15811"/>
                    </a:solidFill>
                    <a:latin typeface="Century Gothic" panose="020B0502020202020204" pitchFamily="34" charset="0"/>
                    <a:cs typeface="Vijaya" pitchFamily="34" charset="0"/>
                  </a:rPr>
                  <a:t>)</a:t>
                </a:r>
                <a:endParaRPr lang="en-US" sz="1200" kern="500" spc="-50" dirty="0">
                  <a:solidFill>
                    <a:srgbClr val="C15811"/>
                  </a:solidFill>
                  <a:latin typeface="Century Gothic" panose="020B0502020202020204" pitchFamily="34" charset="0"/>
                  <a:cs typeface="Vijaya" pitchFamily="34" charset="0"/>
                </a:endParaRPr>
              </a:p>
            </p:txBody>
          </p:sp>
          <p:sp>
            <p:nvSpPr>
              <p:cNvPr id="52" name="TextBox 51"/>
              <p:cNvSpPr txBox="1"/>
              <p:nvPr/>
            </p:nvSpPr>
            <p:spPr>
              <a:xfrm>
                <a:off x="4051758" y="2307783"/>
                <a:ext cx="3244901" cy="338554"/>
              </a:xfrm>
              <a:prstGeom prst="rect">
                <a:avLst/>
              </a:prstGeom>
              <a:noFill/>
            </p:spPr>
            <p:txBody>
              <a:bodyPr wrap="square" rtlCol="0">
                <a:spAutoFit/>
              </a:bodyPr>
              <a:lstStyle/>
              <a:p>
                <a:pPr algn="ctr"/>
                <a:r>
                  <a:rPr lang="en-US" sz="1600" b="1" kern="500" spc="-50" dirty="0">
                    <a:solidFill>
                      <a:srgbClr val="C15811"/>
                    </a:solidFill>
                    <a:latin typeface="Century Gothic" panose="020B0502020202020204" pitchFamily="34" charset="0"/>
                    <a:cs typeface="Vijaya" pitchFamily="34" charset="0"/>
                  </a:rPr>
                  <a:t>Audio</a:t>
                </a:r>
                <a:endParaRPr lang="en-US" sz="1200" b="1" kern="500" spc="-50" dirty="0">
                  <a:solidFill>
                    <a:srgbClr val="C15811"/>
                  </a:solidFill>
                  <a:latin typeface="Century Gothic" panose="020B0502020202020204" pitchFamily="34" charset="0"/>
                  <a:cs typeface="Vijaya" pitchFamily="34" charset="0"/>
                </a:endParaRPr>
              </a:p>
            </p:txBody>
          </p:sp>
        </p:grpSp>
        <p:cxnSp>
          <p:nvCxnSpPr>
            <p:cNvPr id="40" name="Straight Connector 39"/>
            <p:cNvCxnSpPr>
              <a:stCxn id="51" idx="1"/>
            </p:cNvCxnSpPr>
            <p:nvPr/>
          </p:nvCxnSpPr>
          <p:spPr>
            <a:xfrm flipH="1">
              <a:off x="3855586" y="2149788"/>
              <a:ext cx="505066" cy="224614"/>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grpSp>
        <p:nvGrpSpPr>
          <p:cNvPr id="47" name="Group 46"/>
          <p:cNvGrpSpPr/>
          <p:nvPr/>
        </p:nvGrpSpPr>
        <p:grpSpPr>
          <a:xfrm>
            <a:off x="3348187" y="4900120"/>
            <a:ext cx="1642916" cy="632013"/>
            <a:chOff x="3348187" y="4910268"/>
            <a:chExt cx="1642916" cy="632013"/>
          </a:xfrm>
        </p:grpSpPr>
        <p:sp>
          <p:nvSpPr>
            <p:cNvPr id="48"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53" name="Rectangle 52"/>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54" name="Group 53"/>
          <p:cNvGrpSpPr/>
          <p:nvPr/>
        </p:nvGrpSpPr>
        <p:grpSpPr>
          <a:xfrm>
            <a:off x="5079395" y="4900121"/>
            <a:ext cx="1424278" cy="632012"/>
            <a:chOff x="4859685" y="4910269"/>
            <a:chExt cx="1424278" cy="632012"/>
          </a:xfrm>
        </p:grpSpPr>
        <p:sp>
          <p:nvSpPr>
            <p:cNvPr id="61"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62" name="Rectangle 61"/>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63" name="Group 62"/>
          <p:cNvGrpSpPr/>
          <p:nvPr/>
        </p:nvGrpSpPr>
        <p:grpSpPr>
          <a:xfrm>
            <a:off x="3374670" y="4179144"/>
            <a:ext cx="3823341" cy="649487"/>
            <a:chOff x="3374670" y="4179144"/>
            <a:chExt cx="3823341" cy="649487"/>
          </a:xfrm>
        </p:grpSpPr>
        <p:sp>
          <p:nvSpPr>
            <p:cNvPr id="64"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65" name="Rectangle 64"/>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66"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67"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grpSp>
        <p:nvGrpSpPr>
          <p:cNvPr id="68" name="Group 67"/>
          <p:cNvGrpSpPr/>
          <p:nvPr/>
        </p:nvGrpSpPr>
        <p:grpSpPr>
          <a:xfrm>
            <a:off x="7280826" y="4179144"/>
            <a:ext cx="2488353" cy="649487"/>
            <a:chOff x="7029729" y="4179144"/>
            <a:chExt cx="2488353" cy="649487"/>
          </a:xfrm>
        </p:grpSpPr>
        <p:sp>
          <p:nvSpPr>
            <p:cNvPr id="69" name="Rectangle 68"/>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0"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grpSp>
        <p:nvGrpSpPr>
          <p:cNvPr id="71" name="Group 70"/>
          <p:cNvGrpSpPr/>
          <p:nvPr/>
        </p:nvGrpSpPr>
        <p:grpSpPr>
          <a:xfrm>
            <a:off x="243840" y="6240613"/>
            <a:ext cx="2693909" cy="338554"/>
            <a:chOff x="2850697" y="5827079"/>
            <a:chExt cx="2693909" cy="338554"/>
          </a:xfrm>
        </p:grpSpPr>
        <p:sp>
          <p:nvSpPr>
            <p:cNvPr id="72" name="Rectangle 71"/>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3" name="TextBox 72"/>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74" name="Group 73"/>
          <p:cNvGrpSpPr/>
          <p:nvPr/>
        </p:nvGrpSpPr>
        <p:grpSpPr>
          <a:xfrm>
            <a:off x="477520" y="6455475"/>
            <a:ext cx="2458117" cy="338554"/>
            <a:chOff x="1658279" y="6025822"/>
            <a:chExt cx="2458117" cy="338554"/>
          </a:xfrm>
        </p:grpSpPr>
        <p:sp>
          <p:nvSpPr>
            <p:cNvPr id="75" name="Rectangle 74"/>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6" name="TextBox 75"/>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Tree>
    <p:extLst>
      <p:ext uri="{BB962C8B-B14F-4D97-AF65-F5344CB8AC3E}">
        <p14:creationId xmlns:p14="http://schemas.microsoft.com/office/powerpoint/2010/main" val="3367990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34"/>
                                        </p:tgtEl>
                                        <p:attrNameLst>
                                          <p:attrName>style.visibility</p:attrName>
                                        </p:attrNameLst>
                                      </p:cBhvr>
                                      <p:to>
                                        <p:strVal val="visible"/>
                                      </p:to>
                                    </p:set>
                                    <p:animEffect transition="in" filter="wipe(left)">
                                      <p:cBhvr>
                                        <p:cTn id="11" dur="500"/>
                                        <p:tgtEl>
                                          <p:spTgt spid="3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34"/>
                                        </p:tgtEl>
                                      </p:cBhvr>
                                    </p:animEffect>
                                    <p:set>
                                      <p:cBhvr>
                                        <p:cTn id="16" dur="1" fill="hold">
                                          <p:stCondLst>
                                            <p:cond delay="499"/>
                                          </p:stCondLst>
                                        </p:cTn>
                                        <p:tgtEl>
                                          <p:spTgt spid="3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06661" y="3657654"/>
            <a:ext cx="501482" cy="462280"/>
            <a:chOff x="3306661" y="3657654"/>
            <a:chExt cx="501482" cy="462280"/>
          </a:xfrm>
        </p:grpSpPr>
        <p:sp>
          <p:nvSpPr>
            <p:cNvPr id="107"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153" name="Rectangle 152"/>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3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5"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46"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sp>
        <p:nvSpPr>
          <p:cNvPr id="47"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sp>
        <p:nvSpPr>
          <p:cNvPr id="48"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1,574</a:t>
            </a:r>
            <a:endParaRPr lang="en-US" sz="1800" b="1" dirty="0">
              <a:solidFill>
                <a:srgbClr val="0070C0"/>
              </a:solidFill>
              <a:latin typeface="Century Gothic" panose="020B0502020202020204" pitchFamily="34" charset="0"/>
              <a:cs typeface="Arial" pitchFamily="34" charset="0"/>
            </a:endParaRPr>
          </a:p>
        </p:txBody>
      </p:sp>
      <p:grpSp>
        <p:nvGrpSpPr>
          <p:cNvPr id="3" name="Group 2"/>
          <p:cNvGrpSpPr/>
          <p:nvPr/>
        </p:nvGrpSpPr>
        <p:grpSpPr>
          <a:xfrm>
            <a:off x="3808143" y="3415553"/>
            <a:ext cx="3479592" cy="505104"/>
            <a:chOff x="3808143" y="3415553"/>
            <a:chExt cx="3479592" cy="505104"/>
          </a:xfrm>
        </p:grpSpPr>
        <p:sp>
          <p:nvSpPr>
            <p:cNvPr id="37" name="Rectangle 36"/>
            <p:cNvSpPr/>
            <p:nvPr/>
          </p:nvSpPr>
          <p:spPr bwMode="auto">
            <a:xfrm>
              <a:off x="4231693" y="3415553"/>
              <a:ext cx="3056042" cy="505104"/>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1" name="TextBox 50"/>
            <p:cNvSpPr txBox="1"/>
            <p:nvPr/>
          </p:nvSpPr>
          <p:spPr>
            <a:xfrm>
              <a:off x="4191352" y="3513168"/>
              <a:ext cx="3096383" cy="339067"/>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Does not include PODCASTING</a:t>
              </a:r>
              <a:endParaRPr lang="en-US" sz="1200" kern="500" spc="-50" dirty="0">
                <a:solidFill>
                  <a:srgbClr val="C15811"/>
                </a:solidFill>
                <a:latin typeface="Century Gothic" panose="020B0502020202020204" pitchFamily="34" charset="0"/>
                <a:cs typeface="Vijaya" pitchFamily="34" charset="0"/>
              </a:endParaRPr>
            </a:p>
          </p:txBody>
        </p:sp>
        <p:cxnSp>
          <p:nvCxnSpPr>
            <p:cNvPr id="40" name="Straight Connector 39"/>
            <p:cNvCxnSpPr>
              <a:stCxn id="51" idx="1"/>
              <a:endCxn id="107" idx="3"/>
            </p:cNvCxnSpPr>
            <p:nvPr/>
          </p:nvCxnSpPr>
          <p:spPr>
            <a:xfrm flipH="1">
              <a:off x="3808143" y="3682702"/>
              <a:ext cx="383209" cy="127352"/>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grpSp>
        <p:nvGrpSpPr>
          <p:cNvPr id="49" name="Group 48"/>
          <p:cNvGrpSpPr/>
          <p:nvPr/>
        </p:nvGrpSpPr>
        <p:grpSpPr>
          <a:xfrm>
            <a:off x="3348187" y="4900120"/>
            <a:ext cx="1642916" cy="632013"/>
            <a:chOff x="3348187" y="4910268"/>
            <a:chExt cx="1642916" cy="632013"/>
          </a:xfrm>
        </p:grpSpPr>
        <p:sp>
          <p:nvSpPr>
            <p:cNvPr id="50"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52" name="Rectangle 51"/>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53" name="Group 52"/>
          <p:cNvGrpSpPr/>
          <p:nvPr/>
        </p:nvGrpSpPr>
        <p:grpSpPr>
          <a:xfrm>
            <a:off x="5079395" y="4900121"/>
            <a:ext cx="1424278" cy="632012"/>
            <a:chOff x="4859685" y="4910269"/>
            <a:chExt cx="1424278" cy="632012"/>
          </a:xfrm>
        </p:grpSpPr>
        <p:sp>
          <p:nvSpPr>
            <p:cNvPr id="54"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61" name="Rectangle 60"/>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62" name="Group 61"/>
          <p:cNvGrpSpPr/>
          <p:nvPr/>
        </p:nvGrpSpPr>
        <p:grpSpPr>
          <a:xfrm>
            <a:off x="3374670" y="4179144"/>
            <a:ext cx="3823341" cy="649487"/>
            <a:chOff x="3374670" y="4179144"/>
            <a:chExt cx="3823341" cy="649487"/>
          </a:xfrm>
        </p:grpSpPr>
        <p:sp>
          <p:nvSpPr>
            <p:cNvPr id="63"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64" name="Rectangle 63"/>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65"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66"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grpSp>
        <p:nvGrpSpPr>
          <p:cNvPr id="67" name="Group 66"/>
          <p:cNvGrpSpPr/>
          <p:nvPr/>
        </p:nvGrpSpPr>
        <p:grpSpPr>
          <a:xfrm>
            <a:off x="7280826" y="4179144"/>
            <a:ext cx="2488353" cy="649487"/>
            <a:chOff x="7029729" y="4179144"/>
            <a:chExt cx="2488353" cy="649487"/>
          </a:xfrm>
        </p:grpSpPr>
        <p:sp>
          <p:nvSpPr>
            <p:cNvPr id="68" name="Rectangle 67"/>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69"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grpSp>
        <p:nvGrpSpPr>
          <p:cNvPr id="70" name="Group 69"/>
          <p:cNvGrpSpPr/>
          <p:nvPr/>
        </p:nvGrpSpPr>
        <p:grpSpPr>
          <a:xfrm>
            <a:off x="243840" y="6240613"/>
            <a:ext cx="2693909" cy="338554"/>
            <a:chOff x="2850697" y="5827079"/>
            <a:chExt cx="2693909" cy="338554"/>
          </a:xfrm>
        </p:grpSpPr>
        <p:sp>
          <p:nvSpPr>
            <p:cNvPr id="71" name="Rectangle 70"/>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2" name="TextBox 71"/>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73" name="Group 72"/>
          <p:cNvGrpSpPr/>
          <p:nvPr/>
        </p:nvGrpSpPr>
        <p:grpSpPr>
          <a:xfrm>
            <a:off x="477520" y="6455475"/>
            <a:ext cx="2458117" cy="338554"/>
            <a:chOff x="1658279" y="6025822"/>
            <a:chExt cx="2458117" cy="338554"/>
          </a:xfrm>
        </p:grpSpPr>
        <p:sp>
          <p:nvSpPr>
            <p:cNvPr id="74" name="Rectangle 73"/>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5" name="TextBox 74"/>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
        <p:nvSpPr>
          <p:cNvPr id="41" name="Rectangle 7"/>
          <p:cNvSpPr txBox="1">
            <a:spLocks noChangeArrowheads="1"/>
          </p:cNvSpPr>
          <p:nvPr/>
        </p:nvSpPr>
        <p:spPr bwMode="auto">
          <a:xfrm>
            <a:off x="3746645" y="3651123"/>
            <a:ext cx="428749"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60</a:t>
            </a:r>
          </a:p>
        </p:txBody>
      </p:sp>
      <p:sp>
        <p:nvSpPr>
          <p:cNvPr id="42" name="Rectangle 7"/>
          <p:cNvSpPr txBox="1">
            <a:spLocks noChangeArrowheads="1"/>
          </p:cNvSpPr>
          <p:nvPr/>
        </p:nvSpPr>
        <p:spPr bwMode="auto">
          <a:xfrm>
            <a:off x="10821101" y="4021454"/>
            <a:ext cx="428749"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60</a:t>
            </a:r>
          </a:p>
        </p:txBody>
      </p:sp>
      <p:sp>
        <p:nvSpPr>
          <p:cNvPr id="43" name="Rectangle 7"/>
          <p:cNvSpPr txBox="1">
            <a:spLocks noChangeArrowheads="1"/>
          </p:cNvSpPr>
          <p:nvPr/>
        </p:nvSpPr>
        <p:spPr bwMode="auto">
          <a:xfrm>
            <a:off x="11338518" y="4021454"/>
            <a:ext cx="641460"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1,551</a:t>
            </a:r>
          </a:p>
        </p:txBody>
      </p:sp>
    </p:spTree>
    <p:extLst>
      <p:ext uri="{BB962C8B-B14F-4D97-AF65-F5344CB8AC3E}">
        <p14:creationId xmlns:p14="http://schemas.microsoft.com/office/powerpoint/2010/main" val="2014897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xit" presetSubtype="2" fill="hold" nodeType="clickEffect">
                                  <p:stCondLst>
                                    <p:cond delay="0"/>
                                  </p:stCondLst>
                                  <p:childTnLst>
                                    <p:animEffect transition="out" filter="wipe(right)">
                                      <p:cBhvr>
                                        <p:cTn id="11" dur="500"/>
                                        <p:tgtEl>
                                          <p:spTgt spid="3"/>
                                        </p:tgtEl>
                                      </p:cBhvr>
                                    </p:animEffect>
                                    <p:set>
                                      <p:cBhvr>
                                        <p:cTn id="12" dur="1" fill="hold">
                                          <p:stCondLst>
                                            <p:cond delay="499"/>
                                          </p:stCondLst>
                                        </p:cTn>
                                        <p:tgtEl>
                                          <p:spTgt spid="3"/>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41"/>
                                        </p:tgtEl>
                                        <p:attrNameLst>
                                          <p:attrName>style.visibility</p:attrName>
                                        </p:attrNameLst>
                                      </p:cBhvr>
                                      <p:to>
                                        <p:strVal val="visible"/>
                                      </p:to>
                                    </p:set>
                                    <p:animEffect transition="in" filter="fade">
                                      <p:cBhvr>
                                        <p:cTn id="16" dur="500"/>
                                        <p:tgtEl>
                                          <p:spTgt spid="41"/>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41"/>
                                        </p:tgtEl>
                                      </p:cBhvr>
                                    </p:animEffect>
                                    <p:set>
                                      <p:cBhvr>
                                        <p:cTn id="21" dur="1" fill="hold">
                                          <p:stCondLst>
                                            <p:cond delay="499"/>
                                          </p:stCondLst>
                                        </p:cTn>
                                        <p:tgtEl>
                                          <p:spTgt spid="41"/>
                                        </p:tgtEl>
                                        <p:attrNameLst>
                                          <p:attrName>style.visibility</p:attrName>
                                        </p:attrNameLst>
                                      </p:cBhvr>
                                      <p:to>
                                        <p:strVal val="hidden"/>
                                      </p:to>
                                    </p:se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47"/>
                                        </p:tgtEl>
                                        <p:attrNameLst>
                                          <p:attrName>style.visibility</p:attrName>
                                        </p:attrNameLst>
                                      </p:cBhvr>
                                      <p:to>
                                        <p:strVal val="visible"/>
                                      </p:to>
                                    </p:set>
                                    <p:animEffect transition="in" filter="wipe(left)">
                                      <p:cBhvr>
                                        <p:cTn id="25" dur="500"/>
                                        <p:tgtEl>
                                          <p:spTgt spid="47"/>
                                        </p:tgtEl>
                                      </p:cBhvr>
                                    </p:animEffect>
                                  </p:childTnLst>
                                </p:cTn>
                              </p:par>
                            </p:childTnLst>
                          </p:cTn>
                        </p:par>
                        <p:par>
                          <p:cTn id="26" fill="hold">
                            <p:stCondLst>
                              <p:cond delay="1000"/>
                            </p:stCondLst>
                            <p:childTnLst>
                              <p:par>
                                <p:cTn id="27" presetID="22" presetClass="entr" presetSubtype="8" fill="hold" grpId="0" nodeType="afterEffect">
                                  <p:stCondLst>
                                    <p:cond delay="0"/>
                                  </p:stCondLst>
                                  <p:childTnLst>
                                    <p:set>
                                      <p:cBhvr>
                                        <p:cTn id="28" dur="1" fill="hold">
                                          <p:stCondLst>
                                            <p:cond delay="0"/>
                                          </p:stCondLst>
                                        </p:cTn>
                                        <p:tgtEl>
                                          <p:spTgt spid="48"/>
                                        </p:tgtEl>
                                        <p:attrNameLst>
                                          <p:attrName>style.visibility</p:attrName>
                                        </p:attrNameLst>
                                      </p:cBhvr>
                                      <p:to>
                                        <p:strVal val="visible"/>
                                      </p:to>
                                    </p:set>
                                    <p:animEffect transition="in" filter="wipe(left)">
                                      <p:cBhvr>
                                        <p:cTn id="29" dur="500"/>
                                        <p:tgtEl>
                                          <p:spTgt spid="48"/>
                                        </p:tgtEl>
                                      </p:cBhvr>
                                    </p:animEffect>
                                  </p:childTnLst>
                                </p:cTn>
                              </p:par>
                            </p:childTnLst>
                          </p:cTn>
                        </p:par>
                        <p:par>
                          <p:cTn id="30" fill="hold">
                            <p:stCondLst>
                              <p:cond delay="1500"/>
                            </p:stCondLst>
                            <p:childTnLst>
                              <p:par>
                                <p:cTn id="31" presetID="10" presetClass="entr" presetSubtype="0" fill="hold" grpId="0" nodeType="afterEffect">
                                  <p:stCondLst>
                                    <p:cond delay="0"/>
                                  </p:stCondLst>
                                  <p:childTnLst>
                                    <p:set>
                                      <p:cBhvr>
                                        <p:cTn id="32" dur="1" fill="hold">
                                          <p:stCondLst>
                                            <p:cond delay="0"/>
                                          </p:stCondLst>
                                        </p:cTn>
                                        <p:tgtEl>
                                          <p:spTgt spid="42"/>
                                        </p:tgtEl>
                                        <p:attrNameLst>
                                          <p:attrName>style.visibility</p:attrName>
                                        </p:attrNameLst>
                                      </p:cBhvr>
                                      <p:to>
                                        <p:strVal val="visible"/>
                                      </p:to>
                                    </p:set>
                                    <p:animEffect transition="in" filter="fade">
                                      <p:cBhvr>
                                        <p:cTn id="33" dur="500"/>
                                        <p:tgtEl>
                                          <p:spTgt spid="4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43"/>
                                        </p:tgtEl>
                                        <p:attrNameLst>
                                          <p:attrName>style.visibility</p:attrName>
                                        </p:attrNameLst>
                                      </p:cBhvr>
                                      <p:to>
                                        <p:strVal val="visible"/>
                                      </p:to>
                                    </p:set>
                                    <p:animEffect transition="in" filter="fade">
                                      <p:cBhvr>
                                        <p:cTn id="36" dur="500"/>
                                        <p:tgtEl>
                                          <p:spTgt spid="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P spid="41" grpId="0"/>
      <p:bldP spid="41" grpId="1"/>
      <p:bldP spid="42" grpId="0"/>
      <p:bldP spid="43"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74670" y="2940204"/>
            <a:ext cx="1115683" cy="470761"/>
            <a:chOff x="3374670" y="2940204"/>
            <a:chExt cx="1115683" cy="470761"/>
          </a:xfrm>
        </p:grpSpPr>
        <p:sp>
          <p:nvSpPr>
            <p:cNvPr id="128" name="Rectangle 7"/>
            <p:cNvSpPr txBox="1">
              <a:spLocks noChangeArrowheads="1"/>
            </p:cNvSpPr>
            <p:nvPr/>
          </p:nvSpPr>
          <p:spPr bwMode="auto">
            <a:xfrm>
              <a:off x="361512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180</a:t>
              </a:r>
              <a:endParaRPr lang="en-US" sz="1800" b="1" dirty="0">
                <a:solidFill>
                  <a:srgbClr val="C15811"/>
                </a:solidFill>
                <a:latin typeface="Century Gothic" panose="020B0502020202020204" pitchFamily="34" charset="0"/>
                <a:cs typeface="Arial" pitchFamily="34" charset="0"/>
              </a:endParaRPr>
            </a:p>
          </p:txBody>
        </p:sp>
        <p:sp>
          <p:nvSpPr>
            <p:cNvPr id="158" name="Rectangle 157"/>
            <p:cNvSpPr/>
            <p:nvPr/>
          </p:nvSpPr>
          <p:spPr bwMode="auto">
            <a:xfrm rot="16200000">
              <a:off x="3856312" y="2776923"/>
              <a:ext cx="152400" cy="111568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243"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180</a:t>
            </a:r>
            <a:endParaRPr lang="en-US" sz="1800" b="1" dirty="0">
              <a:solidFill>
                <a:srgbClr val="FF0000"/>
              </a:solidFill>
              <a:latin typeface="Century Gothic" panose="020B0502020202020204" pitchFamily="34" charset="0"/>
              <a:cs typeface="Arial" pitchFamily="34" charset="0"/>
            </a:endParaRPr>
          </a:p>
        </p:txBody>
      </p:sp>
      <p:sp>
        <p:nvSpPr>
          <p:cNvPr id="244"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1,754</a:t>
            </a:r>
            <a:endParaRPr lang="en-US" sz="1800" b="1" dirty="0">
              <a:solidFill>
                <a:srgbClr val="0070C0"/>
              </a:solidFill>
              <a:latin typeface="Century Gothic" panose="020B0502020202020204" pitchFamily="34" charset="0"/>
              <a:cs typeface="Arial" pitchFamily="34" charset="0"/>
            </a:endParaRPr>
          </a:p>
        </p:txBody>
      </p:sp>
      <p:grpSp>
        <p:nvGrpSpPr>
          <p:cNvPr id="12" name="Group 11"/>
          <p:cNvGrpSpPr/>
          <p:nvPr/>
        </p:nvGrpSpPr>
        <p:grpSpPr>
          <a:xfrm>
            <a:off x="3931836" y="1538766"/>
            <a:ext cx="4091874" cy="1401438"/>
            <a:chOff x="3931836" y="1538766"/>
            <a:chExt cx="4091874" cy="1401438"/>
          </a:xfrm>
        </p:grpSpPr>
        <p:grpSp>
          <p:nvGrpSpPr>
            <p:cNvPr id="27" name="Group 26"/>
            <p:cNvGrpSpPr/>
            <p:nvPr/>
          </p:nvGrpSpPr>
          <p:grpSpPr>
            <a:xfrm>
              <a:off x="4360652" y="1538766"/>
              <a:ext cx="3663058" cy="1052329"/>
              <a:chOff x="3700838" y="2307783"/>
              <a:chExt cx="3663058" cy="1052329"/>
            </a:xfrm>
          </p:grpSpPr>
          <p:sp>
            <p:nvSpPr>
              <p:cNvPr id="223" name="Rectangle 222"/>
              <p:cNvSpPr/>
              <p:nvPr/>
            </p:nvSpPr>
            <p:spPr bwMode="auto">
              <a:xfrm>
                <a:off x="3700838" y="2328577"/>
                <a:ext cx="3663058" cy="1031535"/>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4" name="TextBox 223"/>
              <p:cNvSpPr txBox="1"/>
              <p:nvPr/>
            </p:nvSpPr>
            <p:spPr>
              <a:xfrm>
                <a:off x="6518217" y="2603334"/>
                <a:ext cx="573427"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120</a:t>
                </a:r>
              </a:p>
              <a:p>
                <a:pPr algn="r">
                  <a:lnSpc>
                    <a:spcPts val="2100"/>
                  </a:lnSpc>
                </a:pPr>
                <a:r>
                  <a:rPr lang="en-US" sz="1600" kern="500" spc="-50" dirty="0">
                    <a:solidFill>
                      <a:srgbClr val="C15811"/>
                    </a:solidFill>
                    <a:latin typeface="Century Gothic" panose="020B0502020202020204" pitchFamily="34" charset="0"/>
                    <a:cs typeface="Vijaya" pitchFamily="34" charset="0"/>
                  </a:rPr>
                  <a:t>180</a:t>
                </a:r>
                <a:endParaRPr lang="en-US" sz="1200" kern="500" spc="-50" dirty="0">
                  <a:solidFill>
                    <a:srgbClr val="C15811"/>
                  </a:solidFill>
                  <a:latin typeface="Century Gothic" panose="020B0502020202020204" pitchFamily="34" charset="0"/>
                  <a:cs typeface="Vijaya" pitchFamily="34" charset="0"/>
                </a:endParaRPr>
              </a:p>
            </p:txBody>
          </p:sp>
          <p:sp>
            <p:nvSpPr>
              <p:cNvPr id="225" name="TextBox 224"/>
              <p:cNvSpPr txBox="1"/>
              <p:nvPr/>
            </p:nvSpPr>
            <p:spPr>
              <a:xfrm>
                <a:off x="3700838" y="2603334"/>
                <a:ext cx="2753982"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Netflix OTT  MTM Sp’15 Total</a:t>
                </a:r>
              </a:p>
              <a:p>
                <a:pPr algn="r">
                  <a:lnSpc>
                    <a:spcPts val="2100"/>
                  </a:lnSpc>
                </a:pPr>
                <a:r>
                  <a:rPr lang="en-US" sz="1600" kern="500" spc="-50" dirty="0">
                    <a:solidFill>
                      <a:srgbClr val="C15811"/>
                    </a:solidFill>
                    <a:latin typeface="Century Gothic" panose="020B0502020202020204" pitchFamily="34" charset="0"/>
                    <a:cs typeface="Vijaya" pitchFamily="34" charset="0"/>
                  </a:rPr>
                  <a:t>Total OTT (Netflix x 1.5)</a:t>
                </a:r>
                <a:endParaRPr lang="en-US" sz="1200" kern="500" spc="-50" dirty="0">
                  <a:solidFill>
                    <a:srgbClr val="C15811"/>
                  </a:solidFill>
                  <a:latin typeface="Century Gothic" panose="020B0502020202020204" pitchFamily="34" charset="0"/>
                  <a:cs typeface="Vijaya" pitchFamily="34" charset="0"/>
                </a:endParaRPr>
              </a:p>
            </p:txBody>
          </p:sp>
          <p:sp>
            <p:nvSpPr>
              <p:cNvPr id="226" name="TextBox 225"/>
              <p:cNvSpPr txBox="1"/>
              <p:nvPr/>
            </p:nvSpPr>
            <p:spPr>
              <a:xfrm>
                <a:off x="4118993" y="2307783"/>
                <a:ext cx="3244901" cy="338554"/>
              </a:xfrm>
              <a:prstGeom prst="rect">
                <a:avLst/>
              </a:prstGeom>
              <a:noFill/>
            </p:spPr>
            <p:txBody>
              <a:bodyPr wrap="square" rtlCol="0">
                <a:spAutoFit/>
              </a:bodyPr>
              <a:lstStyle/>
              <a:p>
                <a:pPr algn="ctr"/>
                <a:r>
                  <a:rPr lang="en-US" sz="1600" b="1" kern="500" spc="-50" dirty="0">
                    <a:solidFill>
                      <a:srgbClr val="C15811"/>
                    </a:solidFill>
                    <a:latin typeface="Century Gothic" panose="020B0502020202020204" pitchFamily="34" charset="0"/>
                    <a:cs typeface="Vijaya" pitchFamily="34" charset="0"/>
                  </a:rPr>
                  <a:t>OTT</a:t>
                </a:r>
                <a:endParaRPr lang="en-US" sz="1200" b="1" kern="500" spc="-50" dirty="0">
                  <a:solidFill>
                    <a:srgbClr val="C15811"/>
                  </a:solidFill>
                  <a:latin typeface="Century Gothic" panose="020B0502020202020204" pitchFamily="34" charset="0"/>
                  <a:cs typeface="Vijaya" pitchFamily="34" charset="0"/>
                </a:endParaRPr>
              </a:p>
            </p:txBody>
          </p:sp>
          <p:cxnSp>
            <p:nvCxnSpPr>
              <p:cNvPr id="11" name="Straight Connector 10"/>
              <p:cNvCxnSpPr/>
              <p:nvPr/>
            </p:nvCxnSpPr>
            <p:spPr>
              <a:xfrm>
                <a:off x="4098538" y="2903195"/>
                <a:ext cx="3265355" cy="0"/>
              </a:xfrm>
              <a:prstGeom prst="line">
                <a:avLst/>
              </a:prstGeom>
              <a:ln>
                <a:solidFill>
                  <a:srgbClr val="BC6200"/>
                </a:solidFill>
              </a:ln>
            </p:spPr>
            <p:style>
              <a:lnRef idx="1">
                <a:schemeClr val="accent1"/>
              </a:lnRef>
              <a:fillRef idx="0">
                <a:schemeClr val="accent1"/>
              </a:fillRef>
              <a:effectRef idx="0">
                <a:schemeClr val="accent1"/>
              </a:effectRef>
              <a:fontRef idx="minor">
                <a:schemeClr val="tx1"/>
              </a:fontRef>
            </p:style>
          </p:cxnSp>
        </p:grpSp>
        <p:cxnSp>
          <p:nvCxnSpPr>
            <p:cNvPr id="98" name="Straight Connector 97"/>
            <p:cNvCxnSpPr>
              <a:stCxn id="225" idx="1"/>
              <a:endCxn id="128" idx="0"/>
            </p:cNvCxnSpPr>
            <p:nvPr/>
          </p:nvCxnSpPr>
          <p:spPr>
            <a:xfrm flipH="1">
              <a:off x="3931836" y="2149788"/>
              <a:ext cx="428816" cy="790416"/>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4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3"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44" name="Rectangle 43"/>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0"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61"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sp>
        <p:nvSpPr>
          <p:cNvPr id="62"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grpSp>
        <p:nvGrpSpPr>
          <p:cNvPr id="50" name="Group 49"/>
          <p:cNvGrpSpPr/>
          <p:nvPr/>
        </p:nvGrpSpPr>
        <p:grpSpPr>
          <a:xfrm>
            <a:off x="3348187" y="4900120"/>
            <a:ext cx="1642916" cy="632013"/>
            <a:chOff x="3348187" y="4910268"/>
            <a:chExt cx="1642916" cy="632013"/>
          </a:xfrm>
        </p:grpSpPr>
        <p:sp>
          <p:nvSpPr>
            <p:cNvPr id="64"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65" name="Rectangle 64"/>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66" name="Group 65"/>
          <p:cNvGrpSpPr/>
          <p:nvPr/>
        </p:nvGrpSpPr>
        <p:grpSpPr>
          <a:xfrm>
            <a:off x="5079395" y="4900121"/>
            <a:ext cx="1424278" cy="632012"/>
            <a:chOff x="4859685" y="4910269"/>
            <a:chExt cx="1424278" cy="632012"/>
          </a:xfrm>
        </p:grpSpPr>
        <p:sp>
          <p:nvSpPr>
            <p:cNvPr id="67"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68" name="Rectangle 67"/>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71" name="Group 70"/>
          <p:cNvGrpSpPr/>
          <p:nvPr/>
        </p:nvGrpSpPr>
        <p:grpSpPr>
          <a:xfrm>
            <a:off x="3374670" y="4179144"/>
            <a:ext cx="3823341" cy="649487"/>
            <a:chOff x="3374670" y="4179144"/>
            <a:chExt cx="3823341" cy="649487"/>
          </a:xfrm>
        </p:grpSpPr>
        <p:sp>
          <p:nvSpPr>
            <p:cNvPr id="72"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73" name="Rectangle 72"/>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74"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75"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grpSp>
        <p:nvGrpSpPr>
          <p:cNvPr id="76" name="Group 75"/>
          <p:cNvGrpSpPr/>
          <p:nvPr/>
        </p:nvGrpSpPr>
        <p:grpSpPr>
          <a:xfrm>
            <a:off x="7280826" y="4179144"/>
            <a:ext cx="2488353" cy="649487"/>
            <a:chOff x="7029729" y="4179144"/>
            <a:chExt cx="2488353" cy="649487"/>
          </a:xfrm>
        </p:grpSpPr>
        <p:sp>
          <p:nvSpPr>
            <p:cNvPr id="77" name="Rectangle 76"/>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8"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sp>
        <p:nvSpPr>
          <p:cNvPr id="82"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1,574</a:t>
            </a:r>
            <a:endParaRPr lang="en-US" sz="1800" b="1" dirty="0">
              <a:solidFill>
                <a:srgbClr val="0070C0"/>
              </a:solidFill>
              <a:latin typeface="Century Gothic" panose="020B0502020202020204" pitchFamily="34" charset="0"/>
              <a:cs typeface="Arial" pitchFamily="34" charset="0"/>
            </a:endParaRPr>
          </a:p>
        </p:txBody>
      </p:sp>
      <p:grpSp>
        <p:nvGrpSpPr>
          <p:cNvPr id="136" name="Group 135"/>
          <p:cNvGrpSpPr/>
          <p:nvPr/>
        </p:nvGrpSpPr>
        <p:grpSpPr>
          <a:xfrm>
            <a:off x="243840" y="6240613"/>
            <a:ext cx="2693909" cy="338554"/>
            <a:chOff x="2850697" y="5827079"/>
            <a:chExt cx="2693909" cy="338554"/>
          </a:xfrm>
        </p:grpSpPr>
        <p:sp>
          <p:nvSpPr>
            <p:cNvPr id="137" name="Rectangle 136"/>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38" name="TextBox 137"/>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139" name="Group 138"/>
          <p:cNvGrpSpPr/>
          <p:nvPr/>
        </p:nvGrpSpPr>
        <p:grpSpPr>
          <a:xfrm>
            <a:off x="477520" y="6455475"/>
            <a:ext cx="2458117" cy="338554"/>
            <a:chOff x="1658279" y="6025822"/>
            <a:chExt cx="2458117" cy="338554"/>
          </a:xfrm>
        </p:grpSpPr>
        <p:sp>
          <p:nvSpPr>
            <p:cNvPr id="140" name="Rectangle 139"/>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41" name="TextBox 140"/>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
        <p:nvSpPr>
          <p:cNvPr id="49" name="Rectangle 7"/>
          <p:cNvSpPr txBox="1">
            <a:spLocks noChangeArrowheads="1"/>
          </p:cNvSpPr>
          <p:nvPr/>
        </p:nvSpPr>
        <p:spPr bwMode="auto">
          <a:xfrm>
            <a:off x="4198620" y="2935691"/>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260</a:t>
            </a:r>
          </a:p>
        </p:txBody>
      </p:sp>
      <p:sp>
        <p:nvSpPr>
          <p:cNvPr id="51" name="Rectangle 7"/>
          <p:cNvSpPr txBox="1">
            <a:spLocks noChangeArrowheads="1"/>
          </p:cNvSpPr>
          <p:nvPr/>
        </p:nvSpPr>
        <p:spPr bwMode="auto">
          <a:xfrm>
            <a:off x="10657396" y="3390754"/>
            <a:ext cx="574924"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260</a:t>
            </a:r>
          </a:p>
        </p:txBody>
      </p:sp>
      <p:sp>
        <p:nvSpPr>
          <p:cNvPr id="52" name="Rectangle 7"/>
          <p:cNvSpPr txBox="1">
            <a:spLocks noChangeArrowheads="1"/>
          </p:cNvSpPr>
          <p:nvPr/>
        </p:nvSpPr>
        <p:spPr bwMode="auto">
          <a:xfrm>
            <a:off x="11281411" y="3390754"/>
            <a:ext cx="660650"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1,811</a:t>
            </a:r>
          </a:p>
        </p:txBody>
      </p:sp>
    </p:spTree>
    <p:extLst>
      <p:ext uri="{BB962C8B-B14F-4D97-AF65-F5344CB8AC3E}">
        <p14:creationId xmlns:p14="http://schemas.microsoft.com/office/powerpoint/2010/main" val="4482308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12"/>
                                        </p:tgtEl>
                                      </p:cBhvr>
                                    </p:animEffect>
                                    <p:set>
                                      <p:cBhvr>
                                        <p:cTn id="16" dur="1" fill="hold">
                                          <p:stCondLst>
                                            <p:cond delay="499"/>
                                          </p:stCondLst>
                                        </p:cTn>
                                        <p:tgtEl>
                                          <p:spTgt spid="12"/>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49"/>
                                        </p:tgtEl>
                                        <p:attrNameLst>
                                          <p:attrName>style.visibility</p:attrName>
                                        </p:attrNameLst>
                                      </p:cBhvr>
                                      <p:to>
                                        <p:strVal val="visible"/>
                                      </p:to>
                                    </p:set>
                                    <p:animEffect transition="in" filter="fade">
                                      <p:cBhvr>
                                        <p:cTn id="20" dur="500"/>
                                        <p:tgtEl>
                                          <p:spTgt spid="49"/>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49"/>
                                        </p:tgtEl>
                                      </p:cBhvr>
                                    </p:animEffect>
                                    <p:set>
                                      <p:cBhvr>
                                        <p:cTn id="25" dur="1" fill="hold">
                                          <p:stCondLst>
                                            <p:cond delay="499"/>
                                          </p:stCondLst>
                                        </p:cTn>
                                        <p:tgtEl>
                                          <p:spTgt spid="49"/>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243"/>
                                        </p:tgtEl>
                                        <p:attrNameLst>
                                          <p:attrName>style.visibility</p:attrName>
                                        </p:attrNameLst>
                                      </p:cBhvr>
                                      <p:to>
                                        <p:strVal val="visible"/>
                                      </p:to>
                                    </p:set>
                                    <p:animEffect transition="in" filter="wipe(left)">
                                      <p:cBhvr>
                                        <p:cTn id="29" dur="500"/>
                                        <p:tgtEl>
                                          <p:spTgt spid="243"/>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244"/>
                                        </p:tgtEl>
                                        <p:attrNameLst>
                                          <p:attrName>style.visibility</p:attrName>
                                        </p:attrNameLst>
                                      </p:cBhvr>
                                      <p:to>
                                        <p:strVal val="visible"/>
                                      </p:to>
                                    </p:set>
                                    <p:animEffect transition="in" filter="wipe(left)">
                                      <p:cBhvr>
                                        <p:cTn id="33" dur="500"/>
                                        <p:tgtEl>
                                          <p:spTgt spid="244"/>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51"/>
                                        </p:tgtEl>
                                        <p:attrNameLst>
                                          <p:attrName>style.visibility</p:attrName>
                                        </p:attrNameLst>
                                      </p:cBhvr>
                                      <p:to>
                                        <p:strVal val="visible"/>
                                      </p:to>
                                    </p:set>
                                    <p:animEffect transition="in" filter="fade">
                                      <p:cBhvr>
                                        <p:cTn id="37" dur="500"/>
                                        <p:tgtEl>
                                          <p:spTgt spid="51"/>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2"/>
                                        </p:tgtEl>
                                        <p:attrNameLst>
                                          <p:attrName>style.visibility</p:attrName>
                                        </p:attrNameLst>
                                      </p:cBhvr>
                                      <p:to>
                                        <p:strVal val="visible"/>
                                      </p:to>
                                    </p:set>
                                    <p:animEffect transition="in" filter="fade">
                                      <p:cBhvr>
                                        <p:cTn id="4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P spid="244" grpId="0"/>
      <p:bldP spid="49" grpId="0"/>
      <p:bldP spid="49" grpId="1"/>
      <p:bldP spid="51" grpId="0"/>
      <p:bldP spid="52"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005489" y="2242000"/>
            <a:ext cx="1104121" cy="468140"/>
            <a:chOff x="3005489" y="2242000"/>
            <a:chExt cx="1104121" cy="468140"/>
          </a:xfrm>
        </p:grpSpPr>
        <p:sp>
          <p:nvSpPr>
            <p:cNvPr id="125" name="Rectangle 7"/>
            <p:cNvSpPr txBox="1">
              <a:spLocks noChangeArrowheads="1"/>
            </p:cNvSpPr>
            <p:nvPr/>
          </p:nvSpPr>
          <p:spPr bwMode="auto">
            <a:xfrm>
              <a:off x="3005489" y="2242000"/>
              <a:ext cx="1104121"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68</a:t>
              </a:r>
              <a:endParaRPr lang="en-US" sz="1800" b="1" dirty="0">
                <a:solidFill>
                  <a:srgbClr val="C15811"/>
                </a:solidFill>
                <a:latin typeface="Century Gothic" panose="020B0502020202020204" pitchFamily="34" charset="0"/>
                <a:cs typeface="Arial" pitchFamily="34" charset="0"/>
              </a:endParaRPr>
            </a:p>
          </p:txBody>
        </p:sp>
        <p:sp>
          <p:nvSpPr>
            <p:cNvPr id="156" name="Rectangle 155"/>
            <p:cNvSpPr/>
            <p:nvPr/>
          </p:nvSpPr>
          <p:spPr bwMode="auto">
            <a:xfrm rot="16200000">
              <a:off x="3510724" y="2412721"/>
              <a:ext cx="152400" cy="442438"/>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245" name="Rectangle 7"/>
          <p:cNvSpPr txBox="1">
            <a:spLocks noChangeArrowheads="1"/>
          </p:cNvSpPr>
          <p:nvPr/>
        </p:nvSpPr>
        <p:spPr bwMode="auto">
          <a:xfrm>
            <a:off x="10622312" y="2481539"/>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68</a:t>
            </a:r>
            <a:endParaRPr lang="en-US" sz="1800" b="1" dirty="0">
              <a:solidFill>
                <a:srgbClr val="FF0000"/>
              </a:solidFill>
              <a:latin typeface="Century Gothic" panose="020B0502020202020204" pitchFamily="34" charset="0"/>
              <a:cs typeface="Arial" pitchFamily="34" charset="0"/>
            </a:endParaRPr>
          </a:p>
        </p:txBody>
      </p:sp>
      <p:sp>
        <p:nvSpPr>
          <p:cNvPr id="246" name="Rectangle 7"/>
          <p:cNvSpPr txBox="1">
            <a:spLocks noChangeArrowheads="1"/>
          </p:cNvSpPr>
          <p:nvPr/>
        </p:nvSpPr>
        <p:spPr bwMode="auto">
          <a:xfrm>
            <a:off x="11291165" y="2481539"/>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1,822</a:t>
            </a:r>
            <a:endParaRPr lang="en-US" sz="1800" b="1" dirty="0">
              <a:solidFill>
                <a:srgbClr val="197EC6"/>
              </a:solidFill>
              <a:latin typeface="Century Gothic" panose="020B0502020202020204" pitchFamily="34" charset="0"/>
              <a:cs typeface="Arial" pitchFamily="34" charset="0"/>
            </a:endParaRPr>
          </a:p>
        </p:txBody>
      </p:sp>
      <p:grpSp>
        <p:nvGrpSpPr>
          <p:cNvPr id="37" name="Group 36"/>
          <p:cNvGrpSpPr/>
          <p:nvPr/>
        </p:nvGrpSpPr>
        <p:grpSpPr>
          <a:xfrm>
            <a:off x="3816617" y="1685966"/>
            <a:ext cx="2824767" cy="671253"/>
            <a:chOff x="4994700" y="2634750"/>
            <a:chExt cx="2824767" cy="671253"/>
          </a:xfrm>
        </p:grpSpPr>
        <p:grpSp>
          <p:nvGrpSpPr>
            <p:cNvPr id="38" name="Group 37"/>
            <p:cNvGrpSpPr/>
            <p:nvPr/>
          </p:nvGrpSpPr>
          <p:grpSpPr>
            <a:xfrm>
              <a:off x="5693216" y="2634750"/>
              <a:ext cx="2126251" cy="671253"/>
              <a:chOff x="5194223" y="1580578"/>
              <a:chExt cx="2126251" cy="671253"/>
            </a:xfrm>
          </p:grpSpPr>
          <p:sp>
            <p:nvSpPr>
              <p:cNvPr id="40" name="Rectangle 39"/>
              <p:cNvSpPr/>
              <p:nvPr/>
            </p:nvSpPr>
            <p:spPr bwMode="auto">
              <a:xfrm>
                <a:off x="5256539" y="1580578"/>
                <a:ext cx="2063935" cy="671253"/>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43" name="TextBox 42"/>
              <p:cNvSpPr txBox="1"/>
              <p:nvPr/>
            </p:nvSpPr>
            <p:spPr>
              <a:xfrm>
                <a:off x="5194223" y="1621218"/>
                <a:ext cx="2041461" cy="584775"/>
              </a:xfrm>
              <a:prstGeom prst="rect">
                <a:avLst/>
              </a:prstGeom>
              <a:noFill/>
            </p:spPr>
            <p:txBody>
              <a:bodyPr wrap="square" rtlCol="0">
                <a:spAutoFit/>
              </a:bodyPr>
              <a:lstStyle/>
              <a:p>
                <a:pPr algn="r"/>
                <a:r>
                  <a:rPr lang="en-US" sz="1600" kern="500" spc="-50" dirty="0">
                    <a:solidFill>
                      <a:srgbClr val="CE3702"/>
                    </a:solidFill>
                    <a:latin typeface="Century Gothic" panose="020B0502020202020204" pitchFamily="34" charset="0"/>
                    <a:cs typeface="Vijaya" pitchFamily="34" charset="0"/>
                  </a:rPr>
                  <a:t>PHD Survey (Holler)</a:t>
                </a:r>
              </a:p>
              <a:p>
                <a:pPr algn="r"/>
                <a:r>
                  <a:rPr lang="en-US" sz="1600" kern="500" spc="-50" dirty="0">
                    <a:solidFill>
                      <a:srgbClr val="CE3702"/>
                    </a:solidFill>
                    <a:latin typeface="Century Gothic" panose="020B0502020202020204" pitchFamily="34" charset="0"/>
                    <a:cs typeface="Vijaya" pitchFamily="34" charset="0"/>
                  </a:rPr>
                  <a:t>MTM Penetration</a:t>
                </a:r>
                <a:endParaRPr lang="en-US" sz="1200" kern="500" spc="-50" dirty="0">
                  <a:solidFill>
                    <a:srgbClr val="CE3702"/>
                  </a:solidFill>
                  <a:latin typeface="Century Gothic" panose="020B0502020202020204" pitchFamily="34" charset="0"/>
                  <a:cs typeface="Vijaya" pitchFamily="34" charset="0"/>
                </a:endParaRPr>
              </a:p>
            </p:txBody>
          </p:sp>
        </p:grpSp>
        <p:cxnSp>
          <p:nvCxnSpPr>
            <p:cNvPr id="39" name="Straight Connector 38"/>
            <p:cNvCxnSpPr>
              <a:stCxn id="40" idx="1"/>
            </p:cNvCxnSpPr>
            <p:nvPr/>
          </p:nvCxnSpPr>
          <p:spPr>
            <a:xfrm flipH="1">
              <a:off x="4994700" y="2970377"/>
              <a:ext cx="760832" cy="259425"/>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4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4"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180</a:t>
            </a:r>
            <a:endParaRPr lang="en-US" sz="1800" b="1" dirty="0">
              <a:solidFill>
                <a:srgbClr val="FF0000"/>
              </a:solidFill>
              <a:latin typeface="Century Gothic" panose="020B0502020202020204" pitchFamily="34" charset="0"/>
              <a:cs typeface="Arial" pitchFamily="34" charset="0"/>
            </a:endParaRPr>
          </a:p>
        </p:txBody>
      </p:sp>
      <p:sp>
        <p:nvSpPr>
          <p:cNvPr id="97"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98" name="Rectangle 97"/>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5"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116"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sp>
        <p:nvSpPr>
          <p:cNvPr id="118"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grpSp>
        <p:nvGrpSpPr>
          <p:cNvPr id="46" name="Group 45"/>
          <p:cNvGrpSpPr/>
          <p:nvPr/>
        </p:nvGrpSpPr>
        <p:grpSpPr>
          <a:xfrm>
            <a:off x="3348187" y="4900120"/>
            <a:ext cx="1642916" cy="632013"/>
            <a:chOff x="3348187" y="4910268"/>
            <a:chExt cx="1642916" cy="632013"/>
          </a:xfrm>
        </p:grpSpPr>
        <p:sp>
          <p:nvSpPr>
            <p:cNvPr id="47"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48" name="Rectangle 47"/>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49" name="Group 48"/>
          <p:cNvGrpSpPr/>
          <p:nvPr/>
        </p:nvGrpSpPr>
        <p:grpSpPr>
          <a:xfrm>
            <a:off x="5079395" y="4900121"/>
            <a:ext cx="1424278" cy="632012"/>
            <a:chOff x="4859685" y="4910269"/>
            <a:chExt cx="1424278" cy="632012"/>
          </a:xfrm>
        </p:grpSpPr>
        <p:sp>
          <p:nvSpPr>
            <p:cNvPr id="50"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51" name="Rectangle 50"/>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52" name="Group 51"/>
          <p:cNvGrpSpPr/>
          <p:nvPr/>
        </p:nvGrpSpPr>
        <p:grpSpPr>
          <a:xfrm>
            <a:off x="3374670" y="4179144"/>
            <a:ext cx="3823341" cy="649487"/>
            <a:chOff x="3374670" y="4179144"/>
            <a:chExt cx="3823341" cy="649487"/>
          </a:xfrm>
        </p:grpSpPr>
        <p:sp>
          <p:nvSpPr>
            <p:cNvPr id="59"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60" name="Rectangle 59"/>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61"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62"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grpSp>
        <p:nvGrpSpPr>
          <p:cNvPr id="63" name="Group 62"/>
          <p:cNvGrpSpPr/>
          <p:nvPr/>
        </p:nvGrpSpPr>
        <p:grpSpPr>
          <a:xfrm>
            <a:off x="7280826" y="4179144"/>
            <a:ext cx="2488353" cy="649487"/>
            <a:chOff x="7029729" y="4179144"/>
            <a:chExt cx="2488353" cy="649487"/>
          </a:xfrm>
        </p:grpSpPr>
        <p:sp>
          <p:nvSpPr>
            <p:cNvPr id="64" name="Rectangle 63"/>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65"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sp>
        <p:nvSpPr>
          <p:cNvPr id="66"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1,574</a:t>
            </a:r>
            <a:endParaRPr lang="en-US" sz="1800" b="1" dirty="0">
              <a:solidFill>
                <a:srgbClr val="0070C0"/>
              </a:solidFill>
              <a:latin typeface="Century Gothic" panose="020B0502020202020204" pitchFamily="34" charset="0"/>
              <a:cs typeface="Arial" pitchFamily="34" charset="0"/>
            </a:endParaRPr>
          </a:p>
        </p:txBody>
      </p:sp>
      <p:sp>
        <p:nvSpPr>
          <p:cNvPr id="67"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1,754</a:t>
            </a:r>
            <a:endParaRPr lang="en-US" sz="1800" b="1" dirty="0">
              <a:solidFill>
                <a:srgbClr val="0070C0"/>
              </a:solidFill>
              <a:latin typeface="Century Gothic" panose="020B0502020202020204" pitchFamily="34" charset="0"/>
              <a:cs typeface="Arial" pitchFamily="34" charset="0"/>
            </a:endParaRPr>
          </a:p>
        </p:txBody>
      </p:sp>
      <p:grpSp>
        <p:nvGrpSpPr>
          <p:cNvPr id="69" name="Group 68"/>
          <p:cNvGrpSpPr/>
          <p:nvPr/>
        </p:nvGrpSpPr>
        <p:grpSpPr>
          <a:xfrm>
            <a:off x="3374670" y="2940204"/>
            <a:ext cx="1115683" cy="470761"/>
            <a:chOff x="3374670" y="2940204"/>
            <a:chExt cx="1115683" cy="470761"/>
          </a:xfrm>
        </p:grpSpPr>
        <p:sp>
          <p:nvSpPr>
            <p:cNvPr id="70" name="Rectangle 7"/>
            <p:cNvSpPr txBox="1">
              <a:spLocks noChangeArrowheads="1"/>
            </p:cNvSpPr>
            <p:nvPr/>
          </p:nvSpPr>
          <p:spPr bwMode="auto">
            <a:xfrm>
              <a:off x="361512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180</a:t>
              </a:r>
              <a:endParaRPr lang="en-US" sz="1800" b="1" dirty="0">
                <a:solidFill>
                  <a:srgbClr val="C15811"/>
                </a:solidFill>
                <a:latin typeface="Century Gothic" panose="020B0502020202020204" pitchFamily="34" charset="0"/>
                <a:cs typeface="Arial" pitchFamily="34" charset="0"/>
              </a:endParaRPr>
            </a:p>
          </p:txBody>
        </p:sp>
        <p:sp>
          <p:nvSpPr>
            <p:cNvPr id="71" name="Rectangle 70"/>
            <p:cNvSpPr/>
            <p:nvPr/>
          </p:nvSpPr>
          <p:spPr bwMode="auto">
            <a:xfrm rot="16200000">
              <a:off x="3856312" y="2776923"/>
              <a:ext cx="152400" cy="111568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72" name="Group 71"/>
          <p:cNvGrpSpPr/>
          <p:nvPr/>
        </p:nvGrpSpPr>
        <p:grpSpPr>
          <a:xfrm>
            <a:off x="243840" y="6240613"/>
            <a:ext cx="2693909" cy="338554"/>
            <a:chOff x="2850697" y="5827079"/>
            <a:chExt cx="2693909" cy="338554"/>
          </a:xfrm>
        </p:grpSpPr>
        <p:sp>
          <p:nvSpPr>
            <p:cNvPr id="73" name="Rectangle 72"/>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4" name="TextBox 73"/>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75" name="Group 74"/>
          <p:cNvGrpSpPr/>
          <p:nvPr/>
        </p:nvGrpSpPr>
        <p:grpSpPr>
          <a:xfrm>
            <a:off x="477520" y="6455475"/>
            <a:ext cx="2458117" cy="338554"/>
            <a:chOff x="1658279" y="6025822"/>
            <a:chExt cx="2458117" cy="338554"/>
          </a:xfrm>
        </p:grpSpPr>
        <p:sp>
          <p:nvSpPr>
            <p:cNvPr id="76" name="Rectangle 75"/>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7" name="TextBox 76"/>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
        <p:nvSpPr>
          <p:cNvPr id="53" name="Rectangle 7"/>
          <p:cNvSpPr txBox="1">
            <a:spLocks noChangeArrowheads="1"/>
          </p:cNvSpPr>
          <p:nvPr/>
        </p:nvSpPr>
        <p:spPr bwMode="auto">
          <a:xfrm>
            <a:off x="3816617" y="2237067"/>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68</a:t>
            </a:r>
          </a:p>
        </p:txBody>
      </p:sp>
      <p:sp>
        <p:nvSpPr>
          <p:cNvPr id="54" name="Rectangle 7"/>
          <p:cNvSpPr txBox="1">
            <a:spLocks noChangeArrowheads="1"/>
          </p:cNvSpPr>
          <p:nvPr/>
        </p:nvSpPr>
        <p:spPr bwMode="auto">
          <a:xfrm>
            <a:off x="10716308" y="2705059"/>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68</a:t>
            </a:r>
          </a:p>
        </p:txBody>
      </p:sp>
      <p:sp>
        <p:nvSpPr>
          <p:cNvPr id="55" name="Rectangle 7"/>
          <p:cNvSpPr txBox="1">
            <a:spLocks noChangeArrowheads="1"/>
          </p:cNvSpPr>
          <p:nvPr/>
        </p:nvSpPr>
        <p:spPr bwMode="auto">
          <a:xfrm>
            <a:off x="11276068" y="2705059"/>
            <a:ext cx="657102"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1,879</a:t>
            </a:r>
          </a:p>
        </p:txBody>
      </p:sp>
    </p:spTree>
    <p:extLst>
      <p:ext uri="{BB962C8B-B14F-4D97-AF65-F5344CB8AC3E}">
        <p14:creationId xmlns:p14="http://schemas.microsoft.com/office/powerpoint/2010/main" val="3273232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wipe(left)">
                                      <p:cBhvr>
                                        <p:cTn id="11" dur="500"/>
                                        <p:tgtEl>
                                          <p:spTgt spid="37"/>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37"/>
                                        </p:tgtEl>
                                      </p:cBhvr>
                                    </p:animEffect>
                                    <p:set>
                                      <p:cBhvr>
                                        <p:cTn id="16" dur="1" fill="hold">
                                          <p:stCondLst>
                                            <p:cond delay="499"/>
                                          </p:stCondLst>
                                        </p:cTn>
                                        <p:tgtEl>
                                          <p:spTgt spid="37"/>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53"/>
                                        </p:tgtEl>
                                        <p:attrNameLst>
                                          <p:attrName>style.visibility</p:attrName>
                                        </p:attrNameLst>
                                      </p:cBhvr>
                                      <p:to>
                                        <p:strVal val="visible"/>
                                      </p:to>
                                    </p:set>
                                    <p:animEffect transition="in" filter="fade">
                                      <p:cBhvr>
                                        <p:cTn id="20" dur="500"/>
                                        <p:tgtEl>
                                          <p:spTgt spid="53"/>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245"/>
                                        </p:tgtEl>
                                        <p:attrNameLst>
                                          <p:attrName>style.visibility</p:attrName>
                                        </p:attrNameLst>
                                      </p:cBhvr>
                                      <p:to>
                                        <p:strVal val="visible"/>
                                      </p:to>
                                    </p:set>
                                    <p:animEffect transition="in" filter="wipe(left)">
                                      <p:cBhvr>
                                        <p:cTn id="24" dur="500"/>
                                        <p:tgtEl>
                                          <p:spTgt spid="245"/>
                                        </p:tgtEl>
                                      </p:cBhvr>
                                    </p:animEffect>
                                  </p:childTnLst>
                                </p:cTn>
                              </p:par>
                            </p:childTnLst>
                          </p:cTn>
                        </p:par>
                        <p:par>
                          <p:cTn id="25" fill="hold">
                            <p:stCondLst>
                              <p:cond delay="1500"/>
                            </p:stCondLst>
                            <p:childTnLst>
                              <p:par>
                                <p:cTn id="26" presetID="22" presetClass="entr" presetSubtype="8" fill="hold" grpId="0" nodeType="afterEffect">
                                  <p:stCondLst>
                                    <p:cond delay="0"/>
                                  </p:stCondLst>
                                  <p:childTnLst>
                                    <p:set>
                                      <p:cBhvr>
                                        <p:cTn id="27" dur="1" fill="hold">
                                          <p:stCondLst>
                                            <p:cond delay="0"/>
                                          </p:stCondLst>
                                        </p:cTn>
                                        <p:tgtEl>
                                          <p:spTgt spid="246"/>
                                        </p:tgtEl>
                                        <p:attrNameLst>
                                          <p:attrName>style.visibility</p:attrName>
                                        </p:attrNameLst>
                                      </p:cBhvr>
                                      <p:to>
                                        <p:strVal val="visible"/>
                                      </p:to>
                                    </p:set>
                                    <p:animEffect transition="in" filter="wipe(left)">
                                      <p:cBhvr>
                                        <p:cTn id="28" dur="500"/>
                                        <p:tgtEl>
                                          <p:spTgt spid="246"/>
                                        </p:tgtEl>
                                      </p:cBhvr>
                                    </p:animEffect>
                                  </p:childTnLst>
                                </p:cTn>
                              </p:par>
                            </p:childTnLst>
                          </p:cTn>
                        </p:par>
                        <p:par>
                          <p:cTn id="29" fill="hold">
                            <p:stCondLst>
                              <p:cond delay="2000"/>
                            </p:stCondLst>
                            <p:childTnLst>
                              <p:par>
                                <p:cTn id="30" presetID="10" presetClass="entr" presetSubtype="0" fill="hold" grpId="0" nodeType="afterEffect">
                                  <p:stCondLst>
                                    <p:cond delay="0"/>
                                  </p:stCondLst>
                                  <p:childTnLst>
                                    <p:set>
                                      <p:cBhvr>
                                        <p:cTn id="31" dur="1" fill="hold">
                                          <p:stCondLst>
                                            <p:cond delay="0"/>
                                          </p:stCondLst>
                                        </p:cTn>
                                        <p:tgtEl>
                                          <p:spTgt spid="54"/>
                                        </p:tgtEl>
                                        <p:attrNameLst>
                                          <p:attrName>style.visibility</p:attrName>
                                        </p:attrNameLst>
                                      </p:cBhvr>
                                      <p:to>
                                        <p:strVal val="visible"/>
                                      </p:to>
                                    </p:set>
                                    <p:animEffect transition="in" filter="fade">
                                      <p:cBhvr>
                                        <p:cTn id="32" dur="500"/>
                                        <p:tgtEl>
                                          <p:spTgt spid="54"/>
                                        </p:tgtEl>
                                      </p:cBhvr>
                                    </p:animEffec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55"/>
                                        </p:tgtEl>
                                        <p:attrNameLst>
                                          <p:attrName>style.visibility</p:attrName>
                                        </p:attrNameLst>
                                      </p:cBhvr>
                                      <p:to>
                                        <p:strVal val="visible"/>
                                      </p:to>
                                    </p:set>
                                    <p:animEffect transition="in" filter="fade">
                                      <p:cBhvr>
                                        <p:cTn id="36"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p:bldP spid="246" grpId="0"/>
      <p:bldP spid="53" grpId="0"/>
      <p:bldP spid="54" grpId="0"/>
      <p:bldP spid="55"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042628" y="1526282"/>
            <a:ext cx="843572" cy="467977"/>
            <a:chOff x="3042628" y="1526282"/>
            <a:chExt cx="843572" cy="467977"/>
          </a:xfrm>
        </p:grpSpPr>
        <p:sp>
          <p:nvSpPr>
            <p:cNvPr id="137" name="Rectangle 7"/>
            <p:cNvSpPr txBox="1">
              <a:spLocks noChangeArrowheads="1"/>
            </p:cNvSpPr>
            <p:nvPr/>
          </p:nvSpPr>
          <p:spPr bwMode="auto">
            <a:xfrm>
              <a:off x="3042628" y="1526282"/>
              <a:ext cx="84357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25</a:t>
              </a:r>
              <a:endParaRPr lang="en-US" sz="1800" b="1" dirty="0">
                <a:solidFill>
                  <a:srgbClr val="C15811"/>
                </a:solidFill>
                <a:latin typeface="Century Gothic" panose="020B0502020202020204" pitchFamily="34" charset="0"/>
                <a:cs typeface="Arial" pitchFamily="34" charset="0"/>
              </a:endParaRPr>
            </a:p>
          </p:txBody>
        </p:sp>
        <p:sp>
          <p:nvSpPr>
            <p:cNvPr id="157" name="Rectangle 156"/>
            <p:cNvSpPr/>
            <p:nvPr/>
          </p:nvSpPr>
          <p:spPr bwMode="auto">
            <a:xfrm rot="16200000">
              <a:off x="3374670" y="1841859"/>
              <a:ext cx="152400" cy="152400"/>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247" name="Rectangle 7"/>
          <p:cNvSpPr txBox="1">
            <a:spLocks noChangeArrowheads="1"/>
          </p:cNvSpPr>
          <p:nvPr/>
        </p:nvSpPr>
        <p:spPr bwMode="auto">
          <a:xfrm>
            <a:off x="10603623" y="1765658"/>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25</a:t>
            </a:r>
            <a:endParaRPr lang="en-US" sz="1800" b="1" dirty="0">
              <a:solidFill>
                <a:srgbClr val="FF0000"/>
              </a:solidFill>
              <a:latin typeface="Century Gothic" panose="020B0502020202020204" pitchFamily="34" charset="0"/>
              <a:cs typeface="Arial" pitchFamily="34" charset="0"/>
            </a:endParaRPr>
          </a:p>
        </p:txBody>
      </p:sp>
      <p:sp>
        <p:nvSpPr>
          <p:cNvPr id="248" name="Rectangle 7"/>
          <p:cNvSpPr txBox="1">
            <a:spLocks noChangeArrowheads="1"/>
          </p:cNvSpPr>
          <p:nvPr/>
        </p:nvSpPr>
        <p:spPr bwMode="auto">
          <a:xfrm>
            <a:off x="11272476" y="176565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1,847</a:t>
            </a:r>
            <a:endParaRPr lang="en-US" sz="1800" b="1" dirty="0">
              <a:solidFill>
                <a:srgbClr val="197EC6"/>
              </a:solidFill>
              <a:latin typeface="Century Gothic" panose="020B0502020202020204" pitchFamily="34" charset="0"/>
              <a:cs typeface="Arial" pitchFamily="34" charset="0"/>
            </a:endParaRPr>
          </a:p>
        </p:txBody>
      </p:sp>
      <p:grpSp>
        <p:nvGrpSpPr>
          <p:cNvPr id="6" name="Group 5"/>
          <p:cNvGrpSpPr/>
          <p:nvPr/>
        </p:nvGrpSpPr>
        <p:grpSpPr>
          <a:xfrm>
            <a:off x="3699024" y="834711"/>
            <a:ext cx="3569584" cy="775514"/>
            <a:chOff x="3735705" y="990144"/>
            <a:chExt cx="3569584" cy="775514"/>
          </a:xfrm>
        </p:grpSpPr>
        <p:grpSp>
          <p:nvGrpSpPr>
            <p:cNvPr id="10" name="Group 9"/>
            <p:cNvGrpSpPr/>
            <p:nvPr/>
          </p:nvGrpSpPr>
          <p:grpSpPr>
            <a:xfrm>
              <a:off x="3735705" y="990144"/>
              <a:ext cx="3569584" cy="775514"/>
              <a:chOff x="3976755" y="279282"/>
              <a:chExt cx="3569584" cy="775514"/>
            </a:xfrm>
          </p:grpSpPr>
          <p:sp>
            <p:nvSpPr>
              <p:cNvPr id="229" name="Rectangle 228"/>
              <p:cNvSpPr/>
              <p:nvPr/>
            </p:nvSpPr>
            <p:spPr bwMode="auto">
              <a:xfrm>
                <a:off x="4863803" y="279282"/>
                <a:ext cx="2682535" cy="657188"/>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2" name="TextBox 231"/>
              <p:cNvSpPr txBox="1"/>
              <p:nvPr/>
            </p:nvSpPr>
            <p:spPr>
              <a:xfrm>
                <a:off x="4863802" y="279282"/>
                <a:ext cx="2682537" cy="338554"/>
              </a:xfrm>
              <a:prstGeom prst="rect">
                <a:avLst/>
              </a:prstGeom>
              <a:solidFill>
                <a:srgbClr val="FFE1C1"/>
              </a:solidFill>
            </p:spPr>
            <p:txBody>
              <a:bodyPr wrap="square" rtlCol="0">
                <a:spAutoFit/>
              </a:bodyPr>
              <a:lstStyle/>
              <a:p>
                <a:pPr algn="ctr"/>
                <a:r>
                  <a:rPr lang="en-US" sz="1600" b="1" kern="500" spc="-50" dirty="0">
                    <a:solidFill>
                      <a:srgbClr val="CE3702"/>
                    </a:solidFill>
                    <a:latin typeface="Century Gothic" panose="020B0502020202020204" pitchFamily="34" charset="0"/>
                    <a:cs typeface="Vijaya" pitchFamily="34" charset="0"/>
                  </a:rPr>
                  <a:t>Car Connectivity</a:t>
                </a:r>
                <a:endParaRPr lang="en-US" sz="1200" b="1" kern="500" spc="-50" dirty="0">
                  <a:solidFill>
                    <a:srgbClr val="CE3702"/>
                  </a:solidFill>
                  <a:latin typeface="Century Gothic" panose="020B0502020202020204" pitchFamily="34" charset="0"/>
                  <a:cs typeface="Vijaya" pitchFamily="34" charset="0"/>
                </a:endParaRPr>
              </a:p>
            </p:txBody>
          </p:sp>
          <p:cxnSp>
            <p:nvCxnSpPr>
              <p:cNvPr id="98" name="Straight Connector 97"/>
              <p:cNvCxnSpPr>
                <a:stCxn id="229" idx="1"/>
              </p:cNvCxnSpPr>
              <p:nvPr/>
            </p:nvCxnSpPr>
            <p:spPr>
              <a:xfrm flipH="1">
                <a:off x="3976755" y="607876"/>
                <a:ext cx="887048" cy="446920"/>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231" name="TextBox 230"/>
            <p:cNvSpPr txBox="1"/>
            <p:nvPr/>
          </p:nvSpPr>
          <p:spPr>
            <a:xfrm>
              <a:off x="4531064" y="1255566"/>
              <a:ext cx="2682536" cy="361637"/>
            </a:xfrm>
            <a:prstGeom prst="rect">
              <a:avLst/>
            </a:prstGeom>
            <a:noFill/>
          </p:spPr>
          <p:txBody>
            <a:bodyPr wrap="square" rtlCol="0">
              <a:spAutoFit/>
            </a:bodyPr>
            <a:lstStyle/>
            <a:p>
              <a:pPr algn="r">
                <a:lnSpc>
                  <a:spcPts val="2100"/>
                </a:lnSpc>
              </a:pPr>
              <a:r>
                <a:rPr lang="en-US" sz="1600" kern="500" spc="-50" dirty="0">
                  <a:solidFill>
                    <a:srgbClr val="CE3702"/>
                  </a:solidFill>
                  <a:latin typeface="Century Gothic" panose="020B0502020202020204" pitchFamily="34" charset="0"/>
                  <a:cs typeface="Vijaya" pitchFamily="34" charset="0"/>
                </a:rPr>
                <a:t>4% of Radio OOH minutes</a:t>
              </a:r>
            </a:p>
          </p:txBody>
        </p:sp>
      </p:grpSp>
      <p:sp>
        <p:nvSpPr>
          <p:cNvPr id="4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6" name="Rectangle 7"/>
          <p:cNvSpPr txBox="1">
            <a:spLocks noChangeArrowheads="1"/>
          </p:cNvSpPr>
          <p:nvPr/>
        </p:nvSpPr>
        <p:spPr bwMode="auto">
          <a:xfrm>
            <a:off x="3005489" y="2242000"/>
            <a:ext cx="1104121"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68</a:t>
            </a:r>
            <a:endParaRPr lang="en-US" sz="1800" b="1" dirty="0">
              <a:solidFill>
                <a:srgbClr val="C15811"/>
              </a:solidFill>
              <a:latin typeface="Century Gothic" panose="020B0502020202020204" pitchFamily="34" charset="0"/>
              <a:cs typeface="Arial" pitchFamily="34" charset="0"/>
            </a:endParaRPr>
          </a:p>
        </p:txBody>
      </p:sp>
      <p:sp>
        <p:nvSpPr>
          <p:cNvPr id="97" name="Rectangle 96"/>
          <p:cNvSpPr/>
          <p:nvPr/>
        </p:nvSpPr>
        <p:spPr bwMode="auto">
          <a:xfrm rot="16200000">
            <a:off x="3510724" y="2412721"/>
            <a:ext cx="152400" cy="442438"/>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9" name="Rectangle 7"/>
          <p:cNvSpPr txBox="1">
            <a:spLocks noChangeArrowheads="1"/>
          </p:cNvSpPr>
          <p:nvPr/>
        </p:nvSpPr>
        <p:spPr bwMode="auto">
          <a:xfrm>
            <a:off x="10622312" y="2481539"/>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68</a:t>
            </a:r>
            <a:endParaRPr lang="en-US" sz="1800" b="1" dirty="0">
              <a:solidFill>
                <a:srgbClr val="FF0000"/>
              </a:solidFill>
              <a:latin typeface="Century Gothic" panose="020B0502020202020204" pitchFamily="34" charset="0"/>
              <a:cs typeface="Arial" pitchFamily="34" charset="0"/>
            </a:endParaRPr>
          </a:p>
        </p:txBody>
      </p:sp>
      <p:sp>
        <p:nvSpPr>
          <p:cNvPr id="104"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180</a:t>
            </a:r>
            <a:endParaRPr lang="en-US" sz="1800" b="1" dirty="0">
              <a:solidFill>
                <a:srgbClr val="FF0000"/>
              </a:solidFill>
              <a:latin typeface="Century Gothic" panose="020B0502020202020204" pitchFamily="34" charset="0"/>
              <a:cs typeface="Arial" pitchFamily="34" charset="0"/>
            </a:endParaRPr>
          </a:p>
        </p:txBody>
      </p:sp>
      <p:sp>
        <p:nvSpPr>
          <p:cNvPr id="109"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110" name="Rectangle 109"/>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7"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494</a:t>
            </a:r>
            <a:endParaRPr lang="en-US" sz="1800" b="1" dirty="0">
              <a:solidFill>
                <a:srgbClr val="FF0000"/>
              </a:solidFill>
              <a:latin typeface="Century Gothic" panose="020B0502020202020204" pitchFamily="34" charset="0"/>
              <a:cs typeface="Arial" pitchFamily="34" charset="0"/>
            </a:endParaRPr>
          </a:p>
        </p:txBody>
      </p:sp>
      <p:sp>
        <p:nvSpPr>
          <p:cNvPr id="129"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494</a:t>
            </a:r>
            <a:endParaRPr lang="en-US" sz="1800" b="1" dirty="0">
              <a:solidFill>
                <a:srgbClr val="0070C0"/>
              </a:solidFill>
              <a:latin typeface="Century Gothic" panose="020B0502020202020204" pitchFamily="34" charset="0"/>
              <a:cs typeface="Arial" pitchFamily="34" charset="0"/>
            </a:endParaRPr>
          </a:p>
        </p:txBody>
      </p:sp>
      <p:sp>
        <p:nvSpPr>
          <p:cNvPr id="130"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grpSp>
        <p:nvGrpSpPr>
          <p:cNvPr id="52" name="Group 51"/>
          <p:cNvGrpSpPr/>
          <p:nvPr/>
        </p:nvGrpSpPr>
        <p:grpSpPr>
          <a:xfrm>
            <a:off x="3348187" y="4900120"/>
            <a:ext cx="1642916" cy="632013"/>
            <a:chOff x="3348187" y="4910268"/>
            <a:chExt cx="1642916" cy="632013"/>
          </a:xfrm>
        </p:grpSpPr>
        <p:sp>
          <p:nvSpPr>
            <p:cNvPr id="53" name="Rectangle 7"/>
            <p:cNvSpPr txBox="1">
              <a:spLocks noChangeArrowheads="1"/>
            </p:cNvSpPr>
            <p:nvPr/>
          </p:nvSpPr>
          <p:spPr bwMode="auto">
            <a:xfrm>
              <a:off x="354908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264</a:t>
              </a:r>
            </a:p>
          </p:txBody>
        </p:sp>
        <p:sp>
          <p:nvSpPr>
            <p:cNvPr id="54" name="Rectangle 53"/>
            <p:cNvSpPr/>
            <p:nvPr/>
          </p:nvSpPr>
          <p:spPr bwMode="auto">
            <a:xfrm rot="16200000">
              <a:off x="4093445" y="4644623"/>
              <a:ext cx="152400" cy="1642916"/>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55" name="Group 54"/>
          <p:cNvGrpSpPr/>
          <p:nvPr/>
        </p:nvGrpSpPr>
        <p:grpSpPr>
          <a:xfrm>
            <a:off x="5079395" y="4900121"/>
            <a:ext cx="1424278" cy="632012"/>
            <a:chOff x="4859685" y="4910269"/>
            <a:chExt cx="1424278" cy="632012"/>
          </a:xfrm>
        </p:grpSpPr>
        <p:sp>
          <p:nvSpPr>
            <p:cNvPr id="56" name="Rectangle 7"/>
            <p:cNvSpPr txBox="1">
              <a:spLocks noChangeArrowheads="1"/>
            </p:cNvSpPr>
            <p:nvPr/>
          </p:nvSpPr>
          <p:spPr bwMode="auto">
            <a:xfrm>
              <a:off x="497958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230</a:t>
              </a:r>
            </a:p>
          </p:txBody>
        </p:sp>
        <p:sp>
          <p:nvSpPr>
            <p:cNvPr id="57" name="Rectangle 56"/>
            <p:cNvSpPr/>
            <p:nvPr/>
          </p:nvSpPr>
          <p:spPr bwMode="auto">
            <a:xfrm rot="16200000">
              <a:off x="5495624" y="4753942"/>
              <a:ext cx="152400" cy="1424278"/>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63" name="Group 62"/>
          <p:cNvGrpSpPr/>
          <p:nvPr/>
        </p:nvGrpSpPr>
        <p:grpSpPr>
          <a:xfrm>
            <a:off x="3374670" y="4179144"/>
            <a:ext cx="3823341" cy="649487"/>
            <a:chOff x="3374670" y="4179144"/>
            <a:chExt cx="3823341" cy="649487"/>
          </a:xfrm>
        </p:grpSpPr>
        <p:sp>
          <p:nvSpPr>
            <p:cNvPr id="64" name="Rectangle 7"/>
            <p:cNvSpPr txBox="1">
              <a:spLocks noChangeArrowheads="1"/>
            </p:cNvSpPr>
            <p:nvPr/>
          </p:nvSpPr>
          <p:spPr bwMode="auto">
            <a:xfrm>
              <a:off x="461194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620</a:t>
              </a:r>
            </a:p>
          </p:txBody>
        </p:sp>
        <p:sp>
          <p:nvSpPr>
            <p:cNvPr id="65" name="Rectangle 64"/>
            <p:cNvSpPr/>
            <p:nvPr/>
          </p:nvSpPr>
          <p:spPr bwMode="auto">
            <a:xfrm rot="16200000">
              <a:off x="5210141" y="2840760"/>
              <a:ext cx="152400" cy="382334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66"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1,020</a:t>
            </a:r>
            <a:endParaRPr lang="en-US" sz="1800" b="1" dirty="0">
              <a:solidFill>
                <a:srgbClr val="FF0000"/>
              </a:solidFill>
              <a:latin typeface="Century Gothic" panose="020B0502020202020204" pitchFamily="34" charset="0"/>
              <a:cs typeface="Arial" pitchFamily="34" charset="0"/>
            </a:endParaRPr>
          </a:p>
        </p:txBody>
      </p:sp>
      <p:sp>
        <p:nvSpPr>
          <p:cNvPr id="67"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1,514</a:t>
            </a:r>
            <a:endParaRPr lang="en-US" sz="1800" b="1" dirty="0">
              <a:solidFill>
                <a:srgbClr val="0070C0"/>
              </a:solidFill>
              <a:latin typeface="Century Gothic" panose="020B0502020202020204" pitchFamily="34" charset="0"/>
              <a:cs typeface="Arial" pitchFamily="34" charset="0"/>
            </a:endParaRPr>
          </a:p>
        </p:txBody>
      </p:sp>
      <p:grpSp>
        <p:nvGrpSpPr>
          <p:cNvPr id="68" name="Group 67"/>
          <p:cNvGrpSpPr/>
          <p:nvPr/>
        </p:nvGrpSpPr>
        <p:grpSpPr>
          <a:xfrm>
            <a:off x="7280826" y="4179144"/>
            <a:ext cx="2488353" cy="649487"/>
            <a:chOff x="7029729" y="4179144"/>
            <a:chExt cx="2488353" cy="649487"/>
          </a:xfrm>
        </p:grpSpPr>
        <p:sp>
          <p:nvSpPr>
            <p:cNvPr id="69" name="Rectangle 68"/>
            <p:cNvSpPr/>
            <p:nvPr/>
          </p:nvSpPr>
          <p:spPr bwMode="auto">
            <a:xfrm rot="16200000">
              <a:off x="8197706" y="3508254"/>
              <a:ext cx="152400" cy="248835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0" name="Rectangle 7"/>
            <p:cNvSpPr txBox="1">
              <a:spLocks noChangeArrowheads="1"/>
            </p:cNvSpPr>
            <p:nvPr/>
          </p:nvSpPr>
          <p:spPr bwMode="auto">
            <a:xfrm>
              <a:off x="760407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400</a:t>
              </a:r>
            </a:p>
          </p:txBody>
        </p:sp>
      </p:grpSp>
      <p:sp>
        <p:nvSpPr>
          <p:cNvPr id="71"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1,574</a:t>
            </a:r>
            <a:endParaRPr lang="en-US" sz="1800" b="1" dirty="0">
              <a:solidFill>
                <a:srgbClr val="0070C0"/>
              </a:solidFill>
              <a:latin typeface="Century Gothic" panose="020B0502020202020204" pitchFamily="34" charset="0"/>
              <a:cs typeface="Arial" pitchFamily="34" charset="0"/>
            </a:endParaRPr>
          </a:p>
        </p:txBody>
      </p:sp>
      <p:sp>
        <p:nvSpPr>
          <p:cNvPr id="72"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1,754</a:t>
            </a:r>
            <a:endParaRPr lang="en-US" sz="1800" b="1" dirty="0">
              <a:solidFill>
                <a:srgbClr val="0070C0"/>
              </a:solidFill>
              <a:latin typeface="Century Gothic" panose="020B0502020202020204" pitchFamily="34" charset="0"/>
              <a:cs typeface="Arial" pitchFamily="34" charset="0"/>
            </a:endParaRPr>
          </a:p>
        </p:txBody>
      </p:sp>
      <p:sp>
        <p:nvSpPr>
          <p:cNvPr id="73" name="Rectangle 7"/>
          <p:cNvSpPr txBox="1">
            <a:spLocks noChangeArrowheads="1"/>
          </p:cNvSpPr>
          <p:nvPr/>
        </p:nvSpPr>
        <p:spPr bwMode="auto">
          <a:xfrm>
            <a:off x="11291165" y="2481539"/>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1,822</a:t>
            </a:r>
            <a:endParaRPr lang="en-US" sz="1800" b="1" dirty="0">
              <a:solidFill>
                <a:srgbClr val="197EC6"/>
              </a:solidFill>
              <a:latin typeface="Century Gothic" panose="020B0502020202020204" pitchFamily="34" charset="0"/>
              <a:cs typeface="Arial" pitchFamily="34" charset="0"/>
            </a:endParaRPr>
          </a:p>
        </p:txBody>
      </p:sp>
      <p:grpSp>
        <p:nvGrpSpPr>
          <p:cNvPr id="74" name="Group 73"/>
          <p:cNvGrpSpPr/>
          <p:nvPr/>
        </p:nvGrpSpPr>
        <p:grpSpPr>
          <a:xfrm>
            <a:off x="3374670" y="2940204"/>
            <a:ext cx="1115683" cy="470761"/>
            <a:chOff x="3374670" y="2940204"/>
            <a:chExt cx="1115683" cy="470761"/>
          </a:xfrm>
        </p:grpSpPr>
        <p:sp>
          <p:nvSpPr>
            <p:cNvPr id="75" name="Rectangle 7"/>
            <p:cNvSpPr txBox="1">
              <a:spLocks noChangeArrowheads="1"/>
            </p:cNvSpPr>
            <p:nvPr/>
          </p:nvSpPr>
          <p:spPr bwMode="auto">
            <a:xfrm>
              <a:off x="361512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180</a:t>
              </a:r>
              <a:endParaRPr lang="en-US" sz="1800" b="1" dirty="0">
                <a:solidFill>
                  <a:srgbClr val="C15811"/>
                </a:solidFill>
                <a:latin typeface="Century Gothic" panose="020B0502020202020204" pitchFamily="34" charset="0"/>
                <a:cs typeface="Arial" pitchFamily="34" charset="0"/>
              </a:endParaRPr>
            </a:p>
          </p:txBody>
        </p:sp>
        <p:sp>
          <p:nvSpPr>
            <p:cNvPr id="76" name="Rectangle 75"/>
            <p:cNvSpPr/>
            <p:nvPr/>
          </p:nvSpPr>
          <p:spPr bwMode="auto">
            <a:xfrm rot="16200000">
              <a:off x="3856312" y="2776923"/>
              <a:ext cx="152400" cy="1115683"/>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77" name="Group 76"/>
          <p:cNvGrpSpPr/>
          <p:nvPr/>
        </p:nvGrpSpPr>
        <p:grpSpPr>
          <a:xfrm>
            <a:off x="243840" y="6240613"/>
            <a:ext cx="2693909" cy="338554"/>
            <a:chOff x="2850697" y="5827079"/>
            <a:chExt cx="2693909" cy="338554"/>
          </a:xfrm>
        </p:grpSpPr>
        <p:sp>
          <p:nvSpPr>
            <p:cNvPr id="78" name="Rectangle 77"/>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9" name="TextBox 78"/>
            <p:cNvSpPr txBox="1"/>
            <p:nvPr/>
          </p:nvSpPr>
          <p:spPr>
            <a:xfrm>
              <a:off x="2850697" y="5827079"/>
              <a:ext cx="1811552"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grpSp>
        <p:nvGrpSpPr>
          <p:cNvPr id="80" name="Group 79"/>
          <p:cNvGrpSpPr/>
          <p:nvPr/>
        </p:nvGrpSpPr>
        <p:grpSpPr>
          <a:xfrm>
            <a:off x="477520" y="6455475"/>
            <a:ext cx="2458117" cy="338554"/>
            <a:chOff x="1658279" y="6025822"/>
            <a:chExt cx="2458117" cy="338554"/>
          </a:xfrm>
        </p:grpSpPr>
        <p:sp>
          <p:nvSpPr>
            <p:cNvPr id="81" name="Rectangle 80"/>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82" name="TextBox 81"/>
            <p:cNvSpPr txBox="1"/>
            <p:nvPr/>
          </p:nvSpPr>
          <p:spPr>
            <a:xfrm>
              <a:off x="1658279" y="6025822"/>
              <a:ext cx="1537232"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
        <p:nvSpPr>
          <p:cNvPr id="58" name="Rectangle 7"/>
          <p:cNvSpPr txBox="1">
            <a:spLocks noChangeArrowheads="1"/>
          </p:cNvSpPr>
          <p:nvPr/>
        </p:nvSpPr>
        <p:spPr bwMode="auto">
          <a:xfrm>
            <a:off x="3565911" y="1522472"/>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25</a:t>
            </a:r>
          </a:p>
        </p:txBody>
      </p:sp>
      <p:sp>
        <p:nvSpPr>
          <p:cNvPr id="59" name="Rectangle 7"/>
          <p:cNvSpPr txBox="1">
            <a:spLocks noChangeArrowheads="1"/>
          </p:cNvSpPr>
          <p:nvPr/>
        </p:nvSpPr>
        <p:spPr bwMode="auto">
          <a:xfrm>
            <a:off x="10697619" y="1989178"/>
            <a:ext cx="490067"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25</a:t>
            </a:r>
          </a:p>
        </p:txBody>
      </p:sp>
      <p:sp>
        <p:nvSpPr>
          <p:cNvPr id="60" name="Rectangle 7"/>
          <p:cNvSpPr txBox="1">
            <a:spLocks noChangeArrowheads="1"/>
          </p:cNvSpPr>
          <p:nvPr/>
        </p:nvSpPr>
        <p:spPr bwMode="auto">
          <a:xfrm>
            <a:off x="11232319" y="1989178"/>
            <a:ext cx="664341" cy="31990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B050"/>
                </a:solidFill>
                <a:latin typeface="Century Gothic" panose="020B0502020202020204" pitchFamily="34" charset="0"/>
                <a:cs typeface="Arial" pitchFamily="34" charset="0"/>
              </a:rPr>
              <a:t>1,904</a:t>
            </a:r>
          </a:p>
        </p:txBody>
      </p:sp>
    </p:spTree>
    <p:extLst>
      <p:ext uri="{BB962C8B-B14F-4D97-AF65-F5344CB8AC3E}">
        <p14:creationId xmlns:p14="http://schemas.microsoft.com/office/powerpoint/2010/main" val="21422345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6"/>
                                        </p:tgtEl>
                                      </p:cBhvr>
                                    </p:animEffect>
                                    <p:set>
                                      <p:cBhvr>
                                        <p:cTn id="16" dur="1" fill="hold">
                                          <p:stCondLst>
                                            <p:cond delay="499"/>
                                          </p:stCondLst>
                                        </p:cTn>
                                        <p:tgtEl>
                                          <p:spTgt spid="6"/>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grpId="0" nodeType="afterEffect">
                                  <p:stCondLst>
                                    <p:cond delay="0"/>
                                  </p:stCondLst>
                                  <p:childTnLst>
                                    <p:set>
                                      <p:cBhvr>
                                        <p:cTn id="19" dur="1" fill="hold">
                                          <p:stCondLst>
                                            <p:cond delay="0"/>
                                          </p:stCondLst>
                                        </p:cTn>
                                        <p:tgtEl>
                                          <p:spTgt spid="58"/>
                                        </p:tgtEl>
                                        <p:attrNameLst>
                                          <p:attrName>style.visibility</p:attrName>
                                        </p:attrNameLst>
                                      </p:cBhvr>
                                      <p:to>
                                        <p:strVal val="visible"/>
                                      </p:to>
                                    </p:set>
                                    <p:animEffect transition="in" filter="fade">
                                      <p:cBhvr>
                                        <p:cTn id="20" dur="500"/>
                                        <p:tgtEl>
                                          <p:spTgt spid="58"/>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xit" presetSubtype="0" fill="hold" grpId="1" nodeType="clickEffect">
                                  <p:stCondLst>
                                    <p:cond delay="0"/>
                                  </p:stCondLst>
                                  <p:childTnLst>
                                    <p:animEffect transition="out" filter="fade">
                                      <p:cBhvr>
                                        <p:cTn id="24" dur="500"/>
                                        <p:tgtEl>
                                          <p:spTgt spid="58"/>
                                        </p:tgtEl>
                                      </p:cBhvr>
                                    </p:animEffect>
                                    <p:set>
                                      <p:cBhvr>
                                        <p:cTn id="25" dur="1" fill="hold">
                                          <p:stCondLst>
                                            <p:cond delay="499"/>
                                          </p:stCondLst>
                                        </p:cTn>
                                        <p:tgtEl>
                                          <p:spTgt spid="58"/>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247"/>
                                        </p:tgtEl>
                                        <p:attrNameLst>
                                          <p:attrName>style.visibility</p:attrName>
                                        </p:attrNameLst>
                                      </p:cBhvr>
                                      <p:to>
                                        <p:strVal val="visible"/>
                                      </p:to>
                                    </p:set>
                                    <p:animEffect transition="in" filter="wipe(left)">
                                      <p:cBhvr>
                                        <p:cTn id="29" dur="500"/>
                                        <p:tgtEl>
                                          <p:spTgt spid="247"/>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248"/>
                                        </p:tgtEl>
                                        <p:attrNameLst>
                                          <p:attrName>style.visibility</p:attrName>
                                        </p:attrNameLst>
                                      </p:cBhvr>
                                      <p:to>
                                        <p:strVal val="visible"/>
                                      </p:to>
                                    </p:set>
                                    <p:animEffect transition="in" filter="wipe(left)">
                                      <p:cBhvr>
                                        <p:cTn id="33" dur="500"/>
                                        <p:tgtEl>
                                          <p:spTgt spid="248"/>
                                        </p:tgtEl>
                                      </p:cBhvr>
                                    </p:animEffect>
                                  </p:childTnLst>
                                </p:cTn>
                              </p:par>
                            </p:childTnLst>
                          </p:cTn>
                        </p:par>
                        <p:par>
                          <p:cTn id="34" fill="hold">
                            <p:stCondLst>
                              <p:cond delay="1500"/>
                            </p:stCondLst>
                            <p:childTnLst>
                              <p:par>
                                <p:cTn id="35" presetID="10" presetClass="entr" presetSubtype="0" fill="hold" grpId="0" nodeType="afterEffect">
                                  <p:stCondLst>
                                    <p:cond delay="0"/>
                                  </p:stCondLst>
                                  <p:childTnLst>
                                    <p:set>
                                      <p:cBhvr>
                                        <p:cTn id="36" dur="1" fill="hold">
                                          <p:stCondLst>
                                            <p:cond delay="0"/>
                                          </p:stCondLst>
                                        </p:cTn>
                                        <p:tgtEl>
                                          <p:spTgt spid="59"/>
                                        </p:tgtEl>
                                        <p:attrNameLst>
                                          <p:attrName>style.visibility</p:attrName>
                                        </p:attrNameLst>
                                      </p:cBhvr>
                                      <p:to>
                                        <p:strVal val="visible"/>
                                      </p:to>
                                    </p:set>
                                    <p:animEffect transition="in" filter="fade">
                                      <p:cBhvr>
                                        <p:cTn id="37" dur="500"/>
                                        <p:tgtEl>
                                          <p:spTgt spid="59"/>
                                        </p:tgtEl>
                                      </p:cBhvr>
                                    </p:animEffect>
                                  </p:childTnLst>
                                </p:cTn>
                              </p:par>
                            </p:childTnLst>
                          </p:cTn>
                        </p:par>
                        <p:par>
                          <p:cTn id="38" fill="hold">
                            <p:stCondLst>
                              <p:cond delay="2000"/>
                            </p:stCondLst>
                            <p:childTnLst>
                              <p:par>
                                <p:cTn id="39" presetID="10" presetClass="entr" presetSubtype="0" fill="hold" grpId="0" nodeType="after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248" grpId="0"/>
      <p:bldP spid="58" grpId="0"/>
      <p:bldP spid="58" grpId="1"/>
      <p:bldP spid="59" grpId="0"/>
      <p:bldP spid="60" grpId="0"/>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17240</TotalTime>
  <Words>13111</Words>
  <Application>Microsoft Office PowerPoint</Application>
  <PresentationFormat>Widescreen</PresentationFormat>
  <Paragraphs>7873</Paragraphs>
  <Slides>174</Slides>
  <Notes>117</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174</vt:i4>
      </vt:variant>
    </vt:vector>
  </HeadingPairs>
  <TitlesOfParts>
    <vt:vector size="185" baseType="lpstr">
      <vt:lpstr>Arial</vt:lpstr>
      <vt:lpstr>Arial Narrow</vt:lpstr>
      <vt:lpstr>Calibri</vt:lpstr>
      <vt:lpstr>Calibri Light</vt:lpstr>
      <vt:lpstr>Century Gothic</vt:lpstr>
      <vt:lpstr>Courier New</vt:lpstr>
      <vt:lpstr>MV Boli</vt:lpstr>
      <vt:lpstr>Segoe UI</vt:lpstr>
      <vt:lpstr>Times New Roman</vt:lpstr>
      <vt:lpstr>Vijaya</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OMG</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Rob Young</dc:creator>
  <cp:lastModifiedBy>IAB Canada</cp:lastModifiedBy>
  <cp:revision>742</cp:revision>
  <dcterms:created xsi:type="dcterms:W3CDTF">2016-07-28T17:25:52Z</dcterms:created>
  <dcterms:modified xsi:type="dcterms:W3CDTF">2017-01-17T15:01:25Z</dcterms:modified>
</cp:coreProperties>
</file>